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Mixed Numbers and Improper Fractions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40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>
                <a:latin typeface="Comic Sans MS" pitchFamily="66" charset="0"/>
              </a:rPr>
              <a:t>to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2311850" cy="4891467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2311850" cy="48914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6x1 =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3 + 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 </a:t>
            </a:r>
            <a:r>
              <a:rPr lang="en-GB" sz="4000" dirty="0">
                <a:latin typeface="Comic Sans MS" pitchFamily="66" charset="0"/>
              </a:rPr>
              <a:t>=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905000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11686" y="4572000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1549850" y="1386737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omic Sans MS" pitchFamily="66" charset="0"/>
              </a:rPr>
              <a:t>The shape is always divided into 6 parts. So our denominator (bottom number) doesn’t change. </a:t>
            </a:r>
          </a:p>
        </p:txBody>
      </p:sp>
    </p:spTree>
    <p:extLst>
      <p:ext uri="{BB962C8B-B14F-4D97-AF65-F5344CB8AC3E}">
        <p14:creationId xmlns:p14="http://schemas.microsoft.com/office/powerpoint/2010/main" val="21814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>
                <a:latin typeface="Comic Sans MS" pitchFamily="66" charset="0"/>
              </a:rPr>
              <a:t>to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91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914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2311850" cy="4874796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2311850" cy="4874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5x1 =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2 + 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5 </a:t>
            </a:r>
            <a:r>
              <a:rPr lang="en-GB" sz="4000" dirty="0">
                <a:latin typeface="Comic Sans MS" pitchFamily="66" charset="0"/>
              </a:rPr>
              <a:t>=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66125" y="1632704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00800" y="4412266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1232125" y="1049716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omic Sans MS" pitchFamily="66" charset="0"/>
              </a:rPr>
              <a:t>The shape is always divided into 5 parts. So our denominator (bottom number) doesn’t change. </a:t>
            </a:r>
          </a:p>
        </p:txBody>
      </p:sp>
    </p:spTree>
    <p:extLst>
      <p:ext uri="{BB962C8B-B14F-4D97-AF65-F5344CB8AC3E}">
        <p14:creationId xmlns:p14="http://schemas.microsoft.com/office/powerpoint/2010/main" val="431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>
                <a:latin typeface="Comic Sans MS" pitchFamily="66" charset="0"/>
              </a:rPr>
              <a:t>to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2311850" cy="4874861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2311850" cy="48748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3x2 =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1 + 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 </a:t>
            </a:r>
            <a:r>
              <a:rPr lang="en-GB" sz="4000" dirty="0">
                <a:latin typeface="Comic Sans MS" pitchFamily="66" charset="0"/>
              </a:rPr>
              <a:t>=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672619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210300" y="4572000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912586" y="1512885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omic Sans MS" pitchFamily="66" charset="0"/>
              </a:rPr>
              <a:t>The shape is always divided into 3 parts. So our denominator (bottom number) doesn’t change. </a:t>
            </a:r>
          </a:p>
        </p:txBody>
      </p:sp>
    </p:spTree>
    <p:extLst>
      <p:ext uri="{BB962C8B-B14F-4D97-AF65-F5344CB8AC3E}">
        <p14:creationId xmlns:p14="http://schemas.microsoft.com/office/powerpoint/2010/main" val="346911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>
                <a:latin typeface="Comic Sans MS" pitchFamily="66" charset="0"/>
              </a:rPr>
              <a:t>to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7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i="1">
                          <a:solidFill>
                            <a:srgbClr val="FFC000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74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3490058" cy="4874796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3490058" cy="4874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4x5 =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3 + 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20 </a:t>
            </a:r>
            <a:r>
              <a:rPr lang="en-GB" sz="4000" dirty="0">
                <a:latin typeface="Comic Sans MS" pitchFamily="66" charset="0"/>
              </a:rPr>
              <a:t>=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29400" y="1743122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35271" y="4475018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838200" y="1654476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omic Sans MS" pitchFamily="66" charset="0"/>
              </a:rPr>
              <a:t>The shape is always divided into 4 parts. So our denominator (bottom number) doesn’t change. </a:t>
            </a:r>
          </a:p>
        </p:txBody>
      </p:sp>
    </p:spTree>
    <p:extLst>
      <p:ext uri="{BB962C8B-B14F-4D97-AF65-F5344CB8AC3E}">
        <p14:creationId xmlns:p14="http://schemas.microsoft.com/office/powerpoint/2010/main" val="236888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What is a fraction?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689433"/>
              </p:ext>
            </p:extLst>
          </p:nvPr>
        </p:nvGraphicFramePr>
        <p:xfrm>
          <a:off x="457200" y="1600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95800" y="1524000"/>
                <a:ext cx="1064714" cy="263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524000"/>
                <a:ext cx="1064714" cy="2636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5410200" y="3962400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8855" y="4495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Shape is divided into 6 parts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60514" y="151707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Number of shaded parts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257800" y="1886405"/>
            <a:ext cx="762000" cy="399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17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32" y="0"/>
            <a:ext cx="8229600" cy="1143000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Improper Fraction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39047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An improper fraction where the numerator (top number) is bigger than the denominator (bottom number)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Which clouds have improper fractions in them?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loud 7"/>
              <p:cNvSpPr/>
              <p:nvPr/>
            </p:nvSpPr>
            <p:spPr>
              <a:xfrm>
                <a:off x="533400" y="34290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Cloud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429000"/>
                <a:ext cx="1905000" cy="15240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loud 11"/>
              <p:cNvSpPr/>
              <p:nvPr/>
            </p:nvSpPr>
            <p:spPr>
              <a:xfrm>
                <a:off x="2667000" y="35052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Cloud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05200"/>
                <a:ext cx="1905000" cy="15240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loud 15"/>
              <p:cNvSpPr/>
              <p:nvPr/>
            </p:nvSpPr>
            <p:spPr>
              <a:xfrm>
                <a:off x="4696691" y="3415145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Cloud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691" y="3415145"/>
                <a:ext cx="1905000" cy="15240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loud 16"/>
              <p:cNvSpPr/>
              <p:nvPr/>
            </p:nvSpPr>
            <p:spPr>
              <a:xfrm>
                <a:off x="796636" y="51054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Cloud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36" y="5105400"/>
                <a:ext cx="1905000" cy="1524000"/>
              </a:xfrm>
              <a:prstGeom prst="cloud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loud 17"/>
              <p:cNvSpPr/>
              <p:nvPr/>
            </p:nvSpPr>
            <p:spPr>
              <a:xfrm>
                <a:off x="3048000" y="51054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Cloud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105400"/>
                <a:ext cx="1905000" cy="1524000"/>
              </a:xfrm>
              <a:prstGeom prst="cloud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loud 18"/>
              <p:cNvSpPr/>
              <p:nvPr/>
            </p:nvSpPr>
            <p:spPr>
              <a:xfrm>
                <a:off x="5562600" y="51054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Cloud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105400"/>
                <a:ext cx="1905000" cy="1524000"/>
              </a:xfrm>
              <a:prstGeom prst="cloud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loud 19"/>
              <p:cNvSpPr/>
              <p:nvPr/>
            </p:nvSpPr>
            <p:spPr>
              <a:xfrm>
                <a:off x="6858000" y="36576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Cloud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657600"/>
                <a:ext cx="1905000" cy="1524000"/>
              </a:xfrm>
              <a:prstGeom prst="cloud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11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476262"/>
              </p:ext>
            </p:extLst>
          </p:nvPr>
        </p:nvGraphicFramePr>
        <p:xfrm>
          <a:off x="304800" y="457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3352800"/>
                <a:ext cx="1064715" cy="2627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064715" cy="26275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149721"/>
              </p:ext>
            </p:extLst>
          </p:nvPr>
        </p:nvGraphicFramePr>
        <p:xfrm>
          <a:off x="4038600" y="457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2272145" y="5262248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579564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Shape is divided into 6 parts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2459" y="28169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7 parts shaded in!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19745" y="3186253"/>
            <a:ext cx="762000" cy="399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34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529997"/>
              </p:ext>
            </p:extLst>
          </p:nvPr>
        </p:nvGraphicFramePr>
        <p:xfrm>
          <a:off x="1786193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3352800"/>
                <a:ext cx="1064715" cy="2655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064715" cy="26551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222121"/>
              </p:ext>
            </p:extLst>
          </p:nvPr>
        </p:nvGraphicFramePr>
        <p:xfrm>
          <a:off x="5241859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2272145" y="5262248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579564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Shape is divided into 4 parts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2459" y="28169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5 parts shaded in!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19745" y="3186253"/>
            <a:ext cx="762000" cy="399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23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80732"/>
              </p:ext>
            </p:extLst>
          </p:nvPr>
        </p:nvGraphicFramePr>
        <p:xfrm>
          <a:off x="3048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8132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What improper fractions are shown in these pictures?  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962748"/>
              </p:ext>
            </p:extLst>
          </p:nvPr>
        </p:nvGraphicFramePr>
        <p:xfrm>
          <a:off x="42672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Explosion 1 8"/>
              <p:cNvSpPr/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8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Explosion 1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70697"/>
              </p:ext>
            </p:extLst>
          </p:nvPr>
        </p:nvGraphicFramePr>
        <p:xfrm>
          <a:off x="457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971295"/>
              </p:ext>
            </p:extLst>
          </p:nvPr>
        </p:nvGraphicFramePr>
        <p:xfrm>
          <a:off x="26670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086709"/>
              </p:ext>
            </p:extLst>
          </p:nvPr>
        </p:nvGraphicFramePr>
        <p:xfrm>
          <a:off x="5029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xplosion 1 12"/>
              <p:cNvSpPr/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Explosion 1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82004"/>
              </p:ext>
            </p:extLst>
          </p:nvPr>
        </p:nvGraphicFramePr>
        <p:xfrm>
          <a:off x="3429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417753"/>
              </p:ext>
            </p:extLst>
          </p:nvPr>
        </p:nvGraphicFramePr>
        <p:xfrm>
          <a:off x="30480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Explosion 1 15"/>
              <p:cNvSpPr/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Explosion 1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450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  <p:bldP spid="13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Mixed Numbers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39047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A mixed number is made of a </a:t>
            </a: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whole number </a:t>
            </a:r>
            <a:r>
              <a:rPr lang="en-GB" sz="2800" dirty="0">
                <a:latin typeface="Comic Sans MS" pitchFamily="66" charset="0"/>
              </a:rPr>
              <a:t>and a </a:t>
            </a:r>
            <a:r>
              <a:rPr lang="en-GB" sz="2800" dirty="0">
                <a:solidFill>
                  <a:srgbClr val="7030A0"/>
                </a:solidFill>
                <a:latin typeface="Comic Sans MS" pitchFamily="66" charset="0"/>
              </a:rPr>
              <a:t>fraction</a:t>
            </a:r>
            <a:r>
              <a:rPr lang="en-GB" sz="2800" dirty="0">
                <a:latin typeface="Comic Sans MS" pitchFamily="66" charset="0"/>
              </a:rPr>
              <a:t>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2590800"/>
                <a:ext cx="1452641" cy="1993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590800"/>
                <a:ext cx="1452641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2584197"/>
                <a:ext cx="1452642" cy="2000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584197"/>
                <a:ext cx="1452642" cy="20004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57800" y="4629064"/>
                <a:ext cx="1452642" cy="1996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629064"/>
                <a:ext cx="1452642" cy="19967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02182" y="2971800"/>
                <a:ext cx="1452642" cy="1996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182" y="2971800"/>
                <a:ext cx="1452642" cy="19967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74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742531"/>
              </p:ext>
            </p:extLst>
          </p:nvPr>
        </p:nvGraphicFramePr>
        <p:xfrm>
          <a:off x="228600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865271"/>
              </p:ext>
            </p:extLst>
          </p:nvPr>
        </p:nvGraphicFramePr>
        <p:xfrm>
          <a:off x="5241859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3170605" y="5344282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57600" y="574621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Shape is divided into 4 parts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829805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2 full shapes coloured in!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" y="3476136"/>
            <a:ext cx="1447800" cy="1019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3752395"/>
                <a:ext cx="1452641" cy="1993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752395"/>
                <a:ext cx="1452641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222262"/>
              </p:ext>
            </p:extLst>
          </p:nvPr>
        </p:nvGraphicFramePr>
        <p:xfrm>
          <a:off x="2667000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71455" y="3044872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…with 1 more part shaded in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04350" y="3476136"/>
            <a:ext cx="667105" cy="5098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23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711656"/>
              </p:ext>
            </p:extLst>
          </p:nvPr>
        </p:nvGraphicFramePr>
        <p:xfrm>
          <a:off x="3048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8132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What mixed numbers are shown in these pictures?  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914805"/>
              </p:ext>
            </p:extLst>
          </p:nvPr>
        </p:nvGraphicFramePr>
        <p:xfrm>
          <a:off x="42672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Explosion 1 8"/>
              <p:cNvSpPr/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8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Explosion 1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868671"/>
              </p:ext>
            </p:extLst>
          </p:nvPr>
        </p:nvGraphicFramePr>
        <p:xfrm>
          <a:off x="457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835955"/>
              </p:ext>
            </p:extLst>
          </p:nvPr>
        </p:nvGraphicFramePr>
        <p:xfrm>
          <a:off x="26670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629521"/>
              </p:ext>
            </p:extLst>
          </p:nvPr>
        </p:nvGraphicFramePr>
        <p:xfrm>
          <a:off x="5029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xplosion 1 12"/>
              <p:cNvSpPr/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Explosion 1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815069"/>
              </p:ext>
            </p:extLst>
          </p:nvPr>
        </p:nvGraphicFramePr>
        <p:xfrm>
          <a:off x="3429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972407"/>
              </p:ext>
            </p:extLst>
          </p:nvPr>
        </p:nvGraphicFramePr>
        <p:xfrm>
          <a:off x="30480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Explosion 1 15"/>
              <p:cNvSpPr/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4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Explosion 1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61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  <p:bldP spid="13" grpId="1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288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Office Theme</vt:lpstr>
      <vt:lpstr>Mixed Numbers and Improper Fractions </vt:lpstr>
      <vt:lpstr>What is a fraction? </vt:lpstr>
      <vt:lpstr>Improper Fraction </vt:lpstr>
      <vt:lpstr>PowerPoint Presentation</vt:lpstr>
      <vt:lpstr>PowerPoint Presentation</vt:lpstr>
      <vt:lpstr>What improper fractions are shown in these pictures?  </vt:lpstr>
      <vt:lpstr>Mixed Numbers </vt:lpstr>
      <vt:lpstr>PowerPoint Presentation</vt:lpstr>
      <vt:lpstr>What mixed numbers are shown in these pictures?  </vt:lpstr>
      <vt:lpstr>Mixed number to improper fraction</vt:lpstr>
      <vt:lpstr>Mixed number to improper fraction</vt:lpstr>
      <vt:lpstr>Mixed number to improper fraction</vt:lpstr>
      <vt:lpstr>Mixed number to improper fraction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Numbers and Improper Fractions</dc:title>
  <dc:creator>James</dc:creator>
  <cp:lastModifiedBy>User</cp:lastModifiedBy>
  <cp:revision>17</cp:revision>
  <dcterms:created xsi:type="dcterms:W3CDTF">2006-08-16T00:00:00Z</dcterms:created>
  <dcterms:modified xsi:type="dcterms:W3CDTF">2021-02-04T01:16:10Z</dcterms:modified>
</cp:coreProperties>
</file>