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60" r:id="rId2"/>
  </p:sldMasterIdLst>
  <p:sldIdLst>
    <p:sldId id="256" r:id="rId3"/>
    <p:sldId id="257" r:id="rId4"/>
    <p:sldId id="260" r:id="rId5"/>
    <p:sldId id="266" r:id="rId6"/>
    <p:sldId id="267" r:id="rId7"/>
    <p:sldId id="270" r:id="rId8"/>
    <p:sldId id="271" r:id="rId9"/>
    <p:sldId id="264" r:id="rId10"/>
    <p:sldId id="265" r:id="rId11"/>
    <p:sldId id="261" r:id="rId12"/>
    <p:sldId id="276" r:id="rId13"/>
    <p:sldId id="275" r:id="rId14"/>
    <p:sldId id="277" r:id="rId15"/>
    <p:sldId id="274" r:id="rId16"/>
    <p:sldId id="268"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3DFDCA-C63B-CEA6-0864-CBB546D5942A}" v="11" dt="2022-09-21T07:29:51.430"/>
    <p1510:client id="{4E080B52-02EA-4EE1-3111-2AA62EADF1DC}" v="66" dt="2023-10-04T06:39:00.153"/>
    <p1510:client id="{58362199-F3D7-9ADE-F594-C2DC1DF9620B}" v="293" dt="2023-09-26T07:21:53.166"/>
    <p1510:client id="{FFD7C0E6-7040-6749-E3E2-49C3685CCAED}" v="321" dt="2022-09-21T07:26:45.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2" d="100"/>
          <a:sy n="42" d="100"/>
        </p:scale>
        <p:origin x="784" y="2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8" /><Relationship Type="http://schemas.openxmlformats.org/officeDocument/2006/relationships/slide" Target="slides/slide11.xml" Id="rId13" /><Relationship Type="http://schemas.openxmlformats.org/officeDocument/2006/relationships/slide" Target="slides/slide16.xml" Id="rId18" /><Relationship Type="http://schemas.openxmlformats.org/officeDocument/2006/relationships/slide" Target="slides/slide1.xml" Id="rId3" /><Relationship Type="http://schemas.openxmlformats.org/officeDocument/2006/relationships/theme" Target="theme/theme1.xml" Id="rId21" /><Relationship Type="http://schemas.openxmlformats.org/officeDocument/2006/relationships/slide" Target="slides/slide5.xml" Id="rId7" /><Relationship Type="http://schemas.openxmlformats.org/officeDocument/2006/relationships/slide" Target="slides/slide10.xml" Id="rId12" /><Relationship Type="http://schemas.openxmlformats.org/officeDocument/2006/relationships/slide" Target="slides/slide15.xml" Id="rId17" /><Relationship Type="http://schemas.openxmlformats.org/officeDocument/2006/relationships/slideMaster" Target="slideMasters/slideMaster2.xml" Id="rId2" /><Relationship Type="http://schemas.openxmlformats.org/officeDocument/2006/relationships/slide" Target="slides/slide14.xml" Id="rId16" /><Relationship Type="http://schemas.openxmlformats.org/officeDocument/2006/relationships/viewProps" Target="viewProps.xml" Id="rId20" /><Relationship Type="http://schemas.openxmlformats.org/officeDocument/2006/relationships/slideMaster" Target="slideMasters/slideMaster1.xml" Id="rId1" /><Relationship Type="http://schemas.openxmlformats.org/officeDocument/2006/relationships/slide" Target="slides/slide4.xml" Id="rId6" /><Relationship Type="http://schemas.openxmlformats.org/officeDocument/2006/relationships/slide" Target="slides/slide9.xml" Id="rId11" /><Relationship Type="http://schemas.microsoft.com/office/2015/10/relationships/revisionInfo" Target="revisionInfo.xml" Id="rId24" /><Relationship Type="http://schemas.openxmlformats.org/officeDocument/2006/relationships/slide" Target="slides/slide3.xml" Id="rId5" /><Relationship Type="http://schemas.openxmlformats.org/officeDocument/2006/relationships/slide" Target="slides/slide13.xml" Id="rId15" /><Relationship Type="http://schemas.openxmlformats.org/officeDocument/2006/relationships/slide" Target="slides/slide8.xml" Id="rId10" /><Relationship Type="http://schemas.openxmlformats.org/officeDocument/2006/relationships/presProps" Target="presProps.xml" Id="rId19" /><Relationship Type="http://schemas.openxmlformats.org/officeDocument/2006/relationships/slide" Target="slides/slide2.xml" Id="rId4" /><Relationship Type="http://schemas.openxmlformats.org/officeDocument/2006/relationships/slide" Target="slides/slide7.xml" Id="rId9" /><Relationship Type="http://schemas.openxmlformats.org/officeDocument/2006/relationships/slide" Target="slides/slide12.xml" Id="rId14" /><Relationship Type="http://schemas.openxmlformats.org/officeDocument/2006/relationships/tableStyles" Target="tableStyles.xml" Id="rId22" /></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65229931-FB7A-4DA0-A270-F08514308F66}" type="datetimeFigureOut">
              <a:rPr lang="en-GB" smtClean="0"/>
              <a:t>03/10/2023</a:t>
            </a:fld>
            <a:endParaRPr lang="en-GB"/>
          </a:p>
        </p:txBody>
      </p:sp>
      <p:sp>
        <p:nvSpPr>
          <p:cNvPr id="5" name="Footer Placeholder 4"/>
          <p:cNvSpPr>
            <a:spLocks noGrp="1"/>
          </p:cNvSpPr>
          <p:nvPr>
            <p:ph type="ftr" sz="quarter" idx="11"/>
          </p:nvPr>
        </p:nvSpPr>
        <p:spPr>
          <a:xfrm>
            <a:off x="1876424" y="5410201"/>
            <a:ext cx="5124886" cy="365125"/>
          </a:xfrm>
        </p:spPr>
        <p:txBody>
          <a:bodyPr/>
          <a:lstStyle/>
          <a:p>
            <a:endParaRPr lang="en-GB"/>
          </a:p>
        </p:txBody>
      </p:sp>
      <p:sp>
        <p:nvSpPr>
          <p:cNvPr id="6" name="Slide Number Placeholder 5"/>
          <p:cNvSpPr>
            <a:spLocks noGrp="1"/>
          </p:cNvSpPr>
          <p:nvPr>
            <p:ph type="sldNum" sz="quarter" idx="12"/>
          </p:nvPr>
        </p:nvSpPr>
        <p:spPr>
          <a:xfrm>
            <a:off x="9896911" y="5410199"/>
            <a:ext cx="771089" cy="365125"/>
          </a:xfrm>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152274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229931-FB7A-4DA0-A270-F08514308F66}" type="datetimeFigureOut">
              <a:rPr lang="en-GB" smtClean="0"/>
              <a:t>03/10/2023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1864981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229931-FB7A-4DA0-A270-F08514308F66}" type="datetimeFigureOut">
              <a:rPr lang="en-GB" smtClean="0"/>
              <a:t>03/10/2023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2203631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229931-FB7A-4DA0-A270-F08514308F66}" type="datetimeFigureOut">
              <a:rPr lang="en-GB" smtClean="0"/>
              <a:t>03/10/2023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0560DC-9D60-455B-92D5-BCF412CFF194}" type="slidenum">
              <a:rPr lang="en-GB" smtClean="0"/>
              <a:t>‹#›</a:t>
            </a:fld>
            <a:endParaRPr lang="en-GB"/>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80789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229931-FB7A-4DA0-A270-F08514308F66}" type="datetimeFigureOut">
              <a:rPr lang="en-GB" smtClean="0"/>
              <a:t>03/10/2023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1203688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5229931-FB7A-4DA0-A270-F08514308F66}" type="datetimeFigureOut">
              <a:rPr lang="en-GB" smtClean="0"/>
              <a:t>03/10/2023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121964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5229931-FB7A-4DA0-A270-F08514308F66}" type="datetimeFigureOut">
              <a:rPr lang="en-GB" smtClean="0"/>
              <a:t>03/10/2023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3491922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229931-FB7A-4DA0-A270-F08514308F66}"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1036680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229931-FB7A-4DA0-A270-F08514308F66}"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627706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838200" y="2061006"/>
            <a:ext cx="10515600" cy="2387600"/>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2" y="5110609"/>
            <a:ext cx="6705599" cy="1137793"/>
          </a:xfrm>
        </p:spPr>
        <p:txBody>
          <a:bodyPr>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EEBAAA-29B5-4AF5-BC5F-7E580C29002D}"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dirty="0"/>
          </a:p>
        </p:txBody>
      </p:sp>
      <p:sp>
        <p:nvSpPr>
          <p:cNvPr id="8" name="Rectangle 7"/>
          <p:cNvSpPr/>
          <p:nvPr userDrawn="1"/>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18549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4434" y="0"/>
            <a:ext cx="10749367" cy="120886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1" y="1825625"/>
            <a:ext cx="4167753" cy="4351338"/>
          </a:xfrm>
        </p:spPr>
        <p:txBody>
          <a:bodyPr>
            <a:normAutofit/>
          </a:bodyPr>
          <a:lstStyle>
            <a:lvl1pPr marL="0" indent="0">
              <a:lnSpc>
                <a:spcPct val="150000"/>
              </a:lnSpc>
              <a:spcAft>
                <a:spcPts val="1200"/>
              </a:spcAft>
              <a:buNone/>
              <a:defRPr sz="1600">
                <a:solidFill>
                  <a:schemeClr val="bg1">
                    <a:lumMod val="50000"/>
                  </a:schemeClr>
                </a:solidFill>
              </a:defRPr>
            </a:lvl1pPr>
            <a:lvl2pPr>
              <a:lnSpc>
                <a:spcPct val="150000"/>
              </a:lnSpc>
              <a:spcAft>
                <a:spcPts val="1200"/>
              </a:spcAft>
              <a:defRPr sz="1400">
                <a:solidFill>
                  <a:schemeClr val="bg1">
                    <a:lumMod val="50000"/>
                  </a:schemeClr>
                </a:solidFill>
              </a:defRPr>
            </a:lvl2pPr>
            <a:lvl3pPr>
              <a:lnSpc>
                <a:spcPct val="150000"/>
              </a:lnSpc>
              <a:spcAft>
                <a:spcPts val="1200"/>
              </a:spcAft>
              <a:defRPr sz="1200">
                <a:solidFill>
                  <a:schemeClr val="bg1">
                    <a:lumMod val="50000"/>
                  </a:schemeClr>
                </a:solidFill>
              </a:defRPr>
            </a:lvl3pPr>
            <a:lvl4pPr>
              <a:lnSpc>
                <a:spcPct val="150000"/>
              </a:lnSpc>
              <a:spcAft>
                <a:spcPts val="1200"/>
              </a:spcAft>
              <a:defRPr sz="1100">
                <a:solidFill>
                  <a:schemeClr val="bg1">
                    <a:lumMod val="50000"/>
                  </a:schemeClr>
                </a:solidFill>
              </a:defRPr>
            </a:lvl4pPr>
            <a:lvl5pPr>
              <a:lnSpc>
                <a:spcPct val="150000"/>
              </a:lnSpc>
              <a:spcAft>
                <a:spcPts val="1200"/>
              </a:spcAft>
              <a:defRPr sz="11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EEBAAA-29B5-4AF5-BC5F-7E580C29002D}"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dirty="0"/>
          </a:p>
        </p:txBody>
      </p:sp>
      <p:sp>
        <p:nvSpPr>
          <p:cNvPr id="8" name="Rectangle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85836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229931-FB7A-4DA0-A270-F08514308F66}"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64982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1" y="2402238"/>
            <a:ext cx="4508715" cy="2187227"/>
          </a:xfrm>
        </p:spPr>
        <p:txBody>
          <a:bodyPr anchor="ctr">
            <a:noAutofit/>
          </a:bodyPr>
          <a:lstStyle>
            <a:lvl1pPr algn="l">
              <a:defRPr sz="4800">
                <a:solidFill>
                  <a:srgbClr val="D247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6323308" y="2402237"/>
            <a:ext cx="5269424" cy="2187226"/>
          </a:xfrm>
        </p:spPr>
        <p:txBody>
          <a:bodyPr anchor="ctr">
            <a:normAutofit/>
          </a:bodyPr>
          <a:lstStyle>
            <a:lvl1pPr marL="0" indent="0">
              <a:lnSpc>
                <a:spcPct val="150000"/>
              </a:lnSpc>
              <a:buNone/>
              <a:defRPr sz="2800">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8BEEBAAA-29B5-4AF5-BC5F-7E580C29002D}"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dirty="0"/>
          </a:p>
        </p:txBody>
      </p:sp>
      <p:sp>
        <p:nvSpPr>
          <p:cNvPr id="8" name="Rectangle 7"/>
          <p:cNvSpPr/>
          <p:nvPr userDrawn="1"/>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35655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4" name="Content Placeholder 3"/>
          <p:cNvSpPr>
            <a:spLocks noGrp="1"/>
          </p:cNvSpPr>
          <p:nvPr>
            <p:ph sz="half" idx="2"/>
          </p:nvPr>
        </p:nvSpPr>
        <p:spPr>
          <a:xfrm>
            <a:off x="6172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5" name="Date Placeholder 4"/>
          <p:cNvSpPr>
            <a:spLocks noGrp="1"/>
          </p:cNvSpPr>
          <p:nvPr>
            <p:ph type="dt" sz="half" idx="10"/>
          </p:nvPr>
        </p:nvSpPr>
        <p:spPr/>
        <p:txBody>
          <a:bodyPr/>
          <a:lstStyle/>
          <a:p>
            <a:fld id="{8BEEBAAA-29B5-4AF5-BC5F-7E580C29002D}" type="datetimeFigureOut">
              <a:rPr lang="en-US" smtClean="0"/>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dirty="0"/>
          </a:p>
        </p:txBody>
      </p:sp>
      <p:sp>
        <p:nvSpPr>
          <p:cNvPr id="9" name="Rectangle 8"/>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28223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0"/>
            <a:ext cx="10737851" cy="1228436"/>
          </a:xfrm>
        </p:spPr>
        <p:txBody>
          <a:bodyPr anchor="b">
            <a:normAutofit/>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1" y="2193927"/>
            <a:ext cx="5156200"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endParaRPr lang="en-US" dirty="0"/>
          </a:p>
        </p:txBody>
      </p:sp>
      <p:sp>
        <p:nvSpPr>
          <p:cNvPr id="5" name="Text Placeholder 4"/>
          <p:cNvSpPr>
            <a:spLocks noGrp="1"/>
          </p:cNvSpPr>
          <p:nvPr>
            <p:ph type="body" sz="quarter" idx="3"/>
          </p:nvPr>
        </p:nvSpPr>
        <p:spPr>
          <a:xfrm>
            <a:off x="6189664"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664" y="2193927"/>
            <a:ext cx="5157787"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7" name="Date Placeholder 6"/>
          <p:cNvSpPr>
            <a:spLocks noGrp="1"/>
          </p:cNvSpPr>
          <p:nvPr>
            <p:ph type="dt" sz="half" idx="10"/>
          </p:nvPr>
        </p:nvSpPr>
        <p:spPr/>
        <p:txBody>
          <a:bodyPr/>
          <a:lstStyle/>
          <a:p>
            <a:fld id="{8BEEBAAA-29B5-4AF5-BC5F-7E580C29002D}" type="datetimeFigureOut">
              <a:rPr lang="en-US" smtClean="0"/>
              <a:t>10/3/2023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60EDB8-5305-433F-BE41-D7A86D811DB3}" type="slidenum">
              <a:rPr lang="en-US" smtClean="0"/>
              <a:t>‹#›</a:t>
            </a:fld>
            <a:endParaRPr lang="en-US" dirty="0"/>
          </a:p>
        </p:txBody>
      </p:sp>
      <p:sp>
        <p:nvSpPr>
          <p:cNvPr id="11" name="Rectangle 10"/>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06029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EEBAAA-29B5-4AF5-BC5F-7E580C29002D}" type="datetimeFigureOut">
              <a:rPr lang="en-US" smtClean="0"/>
              <a:t>10/3/2023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60EDB8-5305-433F-BE41-D7A86D811DB3}" type="slidenum">
              <a:rPr lang="en-US" smtClean="0"/>
              <a:t>‹#›</a:t>
            </a:fld>
            <a:endParaRPr lang="en-US" dirty="0"/>
          </a:p>
        </p:txBody>
      </p:sp>
      <p:sp>
        <p:nvSpPr>
          <p:cNvPr id="7" name="Rectangle 6"/>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0814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EBAAA-29B5-4AF5-BC5F-7E580C29002D}" type="datetimeFigureOut">
              <a:rPr lang="en-US" smtClean="0"/>
              <a:t>10/3/2023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60EDB8-5305-433F-BE41-D7A86D811DB3}" type="slidenum">
              <a:rPr lang="en-US" smtClean="0"/>
              <a:t>‹#›</a:t>
            </a:fld>
            <a:endParaRPr lang="en-US" dirty="0"/>
          </a:p>
        </p:txBody>
      </p:sp>
    </p:spTree>
    <p:extLst>
      <p:ext uri="{BB962C8B-B14F-4D97-AF65-F5344CB8AC3E}">
        <p14:creationId xmlns:p14="http://schemas.microsoft.com/office/powerpoint/2010/main" val="4037432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dirty="0"/>
          </a:p>
        </p:txBody>
      </p:sp>
    </p:spTree>
    <p:extLst>
      <p:ext uri="{BB962C8B-B14F-4D97-AF65-F5344CB8AC3E}">
        <p14:creationId xmlns:p14="http://schemas.microsoft.com/office/powerpoint/2010/main" val="1784193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dirty="0"/>
          </a:p>
        </p:txBody>
      </p:sp>
    </p:spTree>
    <p:extLst>
      <p:ext uri="{BB962C8B-B14F-4D97-AF65-F5344CB8AC3E}">
        <p14:creationId xmlns:p14="http://schemas.microsoft.com/office/powerpoint/2010/main" val="3161095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EBAAA-29B5-4AF5-BC5F-7E580C29002D}"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dirty="0"/>
          </a:p>
        </p:txBody>
      </p:sp>
      <p:sp>
        <p:nvSpPr>
          <p:cNvPr id="8" name="Rectangle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96921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Vertical Title 1"/>
          <p:cNvSpPr>
            <a:spLocks noGrp="1"/>
          </p:cNvSpPr>
          <p:nvPr>
            <p:ph type="title" orient="vert"/>
          </p:nvPr>
        </p:nvSpPr>
        <p:spPr>
          <a:xfrm>
            <a:off x="10215419" y="365125"/>
            <a:ext cx="1819564" cy="5811838"/>
          </a:xfrm>
        </p:spPr>
        <p:txBody>
          <a:bodyPr vert="eaVert" anchor="b">
            <a:normAutofit/>
          </a:bodyPr>
          <a:lstStyle>
            <a:lvl1pPr>
              <a:defRPr sz="3600">
                <a:solidFill>
                  <a:schemeClr val="bg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EBAAA-29B5-4AF5-BC5F-7E580C29002D}"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dirty="0"/>
          </a:p>
        </p:txBody>
      </p:sp>
      <p:sp>
        <p:nvSpPr>
          <p:cNvPr id="8" name="Rectangle 7"/>
          <p:cNvSpPr/>
          <p:nvPr userDrawn="1"/>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0226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229931-FB7A-4DA0-A270-F08514308F66}"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2190710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229931-FB7A-4DA0-A270-F08514308F66}" type="datetimeFigureOut">
              <a:rPr lang="en-GB" smtClean="0"/>
              <a:t>03/10/2023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1098569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229931-FB7A-4DA0-A270-F08514308F66}" type="datetimeFigureOut">
              <a:rPr lang="en-GB" smtClean="0"/>
              <a:t>03/10/2023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2132760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229931-FB7A-4DA0-A270-F08514308F66}" type="datetimeFigureOut">
              <a:rPr lang="en-GB" smtClean="0"/>
              <a:t>03/10/2023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3977331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29931-FB7A-4DA0-A270-F08514308F66}" type="datetimeFigureOut">
              <a:rPr lang="en-GB" smtClean="0"/>
              <a:t>03/10/2023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1965775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229931-FB7A-4DA0-A270-F08514308F66}" type="datetimeFigureOut">
              <a:rPr lang="en-GB" smtClean="0"/>
              <a:t>03/10/2023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415418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229931-FB7A-4DA0-A270-F08514308F66}" type="datetimeFigureOut">
              <a:rPr lang="en-GB" smtClean="0"/>
              <a:t>03/10/2023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0560DC-9D60-455B-92D5-BCF412CFF194}" type="slidenum">
              <a:rPr lang="en-GB" smtClean="0"/>
              <a:t>‹#›</a:t>
            </a:fld>
            <a:endParaRPr lang="en-GB"/>
          </a:p>
        </p:txBody>
      </p:sp>
    </p:spTree>
    <p:extLst>
      <p:ext uri="{BB962C8B-B14F-4D97-AF65-F5344CB8AC3E}">
        <p14:creationId xmlns:p14="http://schemas.microsoft.com/office/powerpoint/2010/main" val="4142472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5229931-FB7A-4DA0-A270-F08514308F66}" type="datetimeFigureOut">
              <a:rPr lang="en-GB" smtClean="0"/>
              <a:t>03/10/2023</a:t>
            </a:fld>
            <a:endParaRPr lang="en-GB"/>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60560DC-9D60-455B-92D5-BCF412CFF194}" type="slidenum">
              <a:rPr lang="en-GB" smtClean="0"/>
              <a:t>‹#›</a:t>
            </a:fld>
            <a:endParaRPr lang="en-GB"/>
          </a:p>
        </p:txBody>
      </p:sp>
    </p:spTree>
    <p:extLst>
      <p:ext uri="{BB962C8B-B14F-4D97-AF65-F5344CB8AC3E}">
        <p14:creationId xmlns:p14="http://schemas.microsoft.com/office/powerpoint/2010/main" val="326209591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EBAAA-29B5-4AF5-BC5F-7E580C29002D}" type="datetimeFigureOut">
              <a:rPr lang="en-US" smtClean="0"/>
              <a:t>10/3/2023</a:t>
            </a:fld>
            <a:endParaRPr lang="en-US" dirty="0"/>
          </a:p>
        </p:txBody>
      </p:sp>
      <p:sp>
        <p:nvSpPr>
          <p:cNvPr id="5" name="Footer Placeholder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EDB8-5305-433F-BE41-D7A86D811DB3}" type="slidenum">
              <a:rPr lang="en-US" smtClean="0"/>
              <a:t>‹#›</a:t>
            </a:fld>
            <a:endParaRPr lang="en-US" dirty="0"/>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3.png"/><Relationship Id="rId7" Type="http://schemas.openxmlformats.org/officeDocument/2006/relationships/image" Target="../media/image20.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5.png"/><Relationship Id="rId10" Type="http://schemas.openxmlformats.org/officeDocument/2006/relationships/image" Target="../media/image23.jpeg"/><Relationship Id="rId4" Type="http://schemas.openxmlformats.org/officeDocument/2006/relationships/image" Target="../media/image14.pn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3.png"/><Relationship Id="rId7" Type="http://schemas.openxmlformats.org/officeDocument/2006/relationships/image" Target="../media/image25.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5.png"/><Relationship Id="rId10" Type="http://schemas.openxmlformats.org/officeDocument/2006/relationships/image" Target="../media/image28.jpeg"/><Relationship Id="rId4" Type="http://schemas.openxmlformats.org/officeDocument/2006/relationships/image" Target="../media/image14.pn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3.png"/><Relationship Id="rId7" Type="http://schemas.openxmlformats.org/officeDocument/2006/relationships/image" Target="../media/image30.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15.png"/><Relationship Id="rId10" Type="http://schemas.openxmlformats.org/officeDocument/2006/relationships/image" Target="../media/image33.jpeg"/><Relationship Id="rId4" Type="http://schemas.openxmlformats.org/officeDocument/2006/relationships/image" Target="../media/image14.png"/><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6424" y="1210614"/>
            <a:ext cx="8791575" cy="4047186"/>
          </a:xfrm>
        </p:spPr>
        <p:txBody>
          <a:bodyPr vert="horz" lIns="91440" tIns="45720" rIns="91440" bIns="45720" rtlCol="0" anchor="t">
            <a:normAutofit/>
          </a:bodyPr>
          <a:lstStyle/>
          <a:p>
            <a:r>
              <a:rPr lang="en-GB" sz="7200" dirty="0">
                <a:latin typeface="Comic Sans MS"/>
              </a:rPr>
              <a:t>Welcome to BADGER CLASS!</a:t>
            </a:r>
          </a:p>
          <a:p>
            <a:endParaRPr lang="en-GB" sz="7200" dirty="0">
              <a:latin typeface="Comic Sans MS" panose="030F0702030302020204" pitchFamily="66" charset="0"/>
            </a:endParaRPr>
          </a:p>
        </p:txBody>
      </p:sp>
      <p:pic>
        <p:nvPicPr>
          <p:cNvPr id="2" name="Picture 3" descr="A picture containing logo&#10;&#10;Description automatically generated">
            <a:extLst>
              <a:ext uri="{FF2B5EF4-FFF2-40B4-BE49-F238E27FC236}">
                <a16:creationId xmlns:a16="http://schemas.microsoft.com/office/drawing/2014/main" id="{4C21DC95-C50B-81F0-FE17-D5A62BE48A40}"/>
              </a:ext>
            </a:extLst>
          </p:cNvPr>
          <p:cNvPicPr>
            <a:picLocks noChangeAspect="1"/>
          </p:cNvPicPr>
          <p:nvPr/>
        </p:nvPicPr>
        <p:blipFill>
          <a:blip r:embed="rId2"/>
          <a:stretch>
            <a:fillRect/>
          </a:stretch>
        </p:blipFill>
        <p:spPr>
          <a:xfrm>
            <a:off x="4278702" y="4272029"/>
            <a:ext cx="2743200" cy="1994547"/>
          </a:xfrm>
          <a:prstGeom prst="rect">
            <a:avLst/>
          </a:prstGeom>
        </p:spPr>
      </p:pic>
    </p:spTree>
    <p:extLst>
      <p:ext uri="{BB962C8B-B14F-4D97-AF65-F5344CB8AC3E}">
        <p14:creationId xmlns:p14="http://schemas.microsoft.com/office/powerpoint/2010/main" val="846557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03" y="266622"/>
            <a:ext cx="11981329" cy="7971413"/>
          </a:xfrm>
          <a:prstGeom prst="rect">
            <a:avLst/>
          </a:prstGeom>
          <a:noFill/>
        </p:spPr>
        <p:txBody>
          <a:bodyPr wrap="square" lIns="91440" tIns="45720" rIns="91440" bIns="45720" rtlCol="0" anchor="t">
            <a:spAutoFit/>
          </a:bodyPr>
          <a:lstStyle/>
          <a:p>
            <a:pPr algn="ctr"/>
            <a:r>
              <a:rPr lang="en-GB" sz="3200" u="sng" dirty="0">
                <a:latin typeface="Comic Sans MS" panose="030F0702030302020204" pitchFamily="66" charset="0"/>
              </a:rPr>
              <a:t>Key Information</a:t>
            </a:r>
          </a:p>
          <a:p>
            <a:pPr algn="ctr"/>
            <a:endParaRPr lang="en-GB" sz="3200" u="sng" dirty="0">
              <a:latin typeface="Comic Sans MS" panose="030F0702030302020204" pitchFamily="66" charset="0"/>
            </a:endParaRPr>
          </a:p>
          <a:p>
            <a:pPr marL="457200" indent="-457200">
              <a:buFont typeface="Arial" panose="020B0604020202020204" pitchFamily="34" charset="0"/>
              <a:buChar char="•"/>
            </a:pPr>
            <a:endParaRPr lang="en-GB" sz="3200" dirty="0">
              <a:latin typeface="Comic Sans MS" panose="030F0702030302020204" pitchFamily="66" charset="0"/>
            </a:endParaRPr>
          </a:p>
          <a:p>
            <a:pPr marL="457200" indent="-457200">
              <a:buFont typeface="Arial" panose="020B0604020202020204" pitchFamily="34" charset="0"/>
              <a:buChar char="•"/>
            </a:pPr>
            <a:r>
              <a:rPr lang="en-GB" sz="3200" dirty="0">
                <a:latin typeface="Comic Sans MS"/>
              </a:rPr>
              <a:t>Spellings will be sent home every week and there will be a test on a Friday.</a:t>
            </a:r>
          </a:p>
          <a:p>
            <a:pPr marL="457200" indent="-457200">
              <a:buFont typeface="Arial" panose="020B0604020202020204" pitchFamily="34" charset="0"/>
              <a:buChar char="•"/>
            </a:pPr>
            <a:r>
              <a:rPr lang="en-GB" sz="3200" dirty="0">
                <a:latin typeface="Comic Sans MS"/>
              </a:rPr>
              <a:t>Homework will be sent home each Friday and should be returned on a Monday/Tuesday by the latest.</a:t>
            </a:r>
          </a:p>
          <a:p>
            <a:pPr marL="457200" indent="-457200">
              <a:buFont typeface="Arial" panose="020B0604020202020204" pitchFamily="34" charset="0"/>
              <a:buChar char="•"/>
            </a:pPr>
            <a:r>
              <a:rPr lang="en-GB" sz="3200" dirty="0">
                <a:latin typeface="Comic Sans MS" panose="030F0702030302020204" pitchFamily="66" charset="0"/>
              </a:rPr>
              <a:t>We are completing assessments so reading books etc. may change.</a:t>
            </a:r>
            <a:endParaRPr lang="en-GB" sz="3200">
              <a:latin typeface="Comic Sans MS" panose="030F0702030302020204" pitchFamily="66" charset="0"/>
            </a:endParaRPr>
          </a:p>
          <a:p>
            <a:pPr marL="457200" indent="-457200">
              <a:buFont typeface="Arial" panose="020B0604020202020204" pitchFamily="34" charset="0"/>
              <a:buChar char="•"/>
            </a:pPr>
            <a:r>
              <a:rPr lang="en-GB" sz="3200" dirty="0">
                <a:latin typeface="Comic Sans MS"/>
              </a:rPr>
              <a:t>P.E. kit needs to be worn on a Thursday and this should be a white top and dark coloured shorts or joggers. No football club tops or bright hoodies please.</a:t>
            </a:r>
          </a:p>
          <a:p>
            <a:pPr marL="457200" indent="-457200">
              <a:buFont typeface="Arial" panose="020B0604020202020204" pitchFamily="34" charset="0"/>
              <a:buChar char="•"/>
            </a:pPr>
            <a:endParaRPr lang="en-GB" sz="3200" dirty="0">
              <a:latin typeface="Comic Sans MS" panose="030F0702030302020204" pitchFamily="66" charset="0"/>
            </a:endParaRPr>
          </a:p>
          <a:p>
            <a:endParaRPr lang="en-GB" sz="3200" dirty="0">
              <a:latin typeface="Comic Sans MS" panose="030F0702030302020204" pitchFamily="66" charset="0"/>
            </a:endParaRPr>
          </a:p>
          <a:p>
            <a:pPr marL="457200" indent="-457200">
              <a:buFont typeface="Arial" panose="020B0604020202020204" pitchFamily="34" charset="0"/>
              <a:buChar char="•"/>
            </a:pPr>
            <a:endParaRPr lang="en-GB" sz="3200" dirty="0">
              <a:latin typeface="Comic Sans MS" panose="030F0702030302020204" pitchFamily="66" charset="0"/>
            </a:endParaRPr>
          </a:p>
          <a:p>
            <a:pPr marL="457200" indent="-457200">
              <a:buFont typeface="Arial" panose="020B0604020202020204" pitchFamily="34" charset="0"/>
              <a:buChar char="•"/>
            </a:pPr>
            <a:endParaRPr lang="en-GB" sz="3200" dirty="0">
              <a:latin typeface="Comic Sans MS" panose="030F0702030302020204" pitchFamily="66" charset="0"/>
            </a:endParaRPr>
          </a:p>
        </p:txBody>
      </p:sp>
      <p:sp>
        <p:nvSpPr>
          <p:cNvPr id="3" name="Rectangle 2"/>
          <p:cNvSpPr/>
          <p:nvPr/>
        </p:nvSpPr>
        <p:spPr>
          <a:xfrm>
            <a:off x="5971607" y="3244334"/>
            <a:ext cx="248786" cy="369332"/>
          </a:xfrm>
          <a:prstGeom prst="rect">
            <a:avLst/>
          </a:prstGeom>
        </p:spPr>
        <p:txBody>
          <a:bodyPr wrap="none">
            <a:spAutoFit/>
          </a:bodyPr>
          <a:lstStyle/>
          <a:p>
            <a:r>
              <a:rPr lang="en-GB"/>
              <a:t> </a:t>
            </a:r>
          </a:p>
        </p:txBody>
      </p:sp>
    </p:spTree>
    <p:extLst>
      <p:ext uri="{BB962C8B-B14F-4D97-AF65-F5344CB8AC3E}">
        <p14:creationId xmlns:p14="http://schemas.microsoft.com/office/powerpoint/2010/main" val="1419974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8" descr="A picture containing person, grass, fence, child&#10;&#10;Description automatically generated">
            <a:extLst>
              <a:ext uri="{FF2B5EF4-FFF2-40B4-BE49-F238E27FC236}">
                <a16:creationId xmlns:a16="http://schemas.microsoft.com/office/drawing/2014/main" id="{97BBC0F9-9F42-48F9-BAED-DAE853AF331E}"/>
              </a:ext>
            </a:extLst>
          </p:cNvPr>
          <p:cNvPicPr>
            <a:picLocks noGrp="1" noChangeAspect="1"/>
          </p:cNvPicPr>
          <p:nvPr>
            <p:ph idx="1"/>
          </p:nvPr>
        </p:nvPicPr>
        <p:blipFill>
          <a:blip r:embed="rId2" cstate="print"/>
          <a:stretch>
            <a:fillRect/>
          </a:stretch>
        </p:blipFill>
        <p:spPr>
          <a:xfrm>
            <a:off x="2228144" y="1825625"/>
            <a:ext cx="7735712" cy="4351338"/>
          </a:xfrm>
        </p:spPr>
      </p:pic>
      <p:sp>
        <p:nvSpPr>
          <p:cNvPr id="5" name="Rectangle 4"/>
          <p:cNvSpPr/>
          <p:nvPr/>
        </p:nvSpPr>
        <p:spPr>
          <a:xfrm>
            <a:off x="1510352" y="0"/>
            <a:ext cx="9144000" cy="6858000"/>
          </a:xfrm>
          <a:prstGeom prst="rect">
            <a:avLst/>
          </a:prstGeom>
          <a:solidFill>
            <a:srgbClr val="E81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483056" y="298985"/>
            <a:ext cx="9171296" cy="458138"/>
          </a:xfrm>
          <a:prstGeom prst="rect">
            <a:avLst/>
          </a:prstGeom>
          <a:solidFill>
            <a:srgbClr val="65B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right click and select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1211" y="806784"/>
            <a:ext cx="1176494" cy="11187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31893" y="38318"/>
            <a:ext cx="2008883"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Comic Sans MS" panose="030F0702030302020204" pitchFamily="66" charset="0"/>
              </a:rPr>
              <a:t>Class</a:t>
            </a:r>
            <a:r>
              <a:rPr lang="en-US" sz="5400">
                <a:ln w="0"/>
                <a:effectLst>
                  <a:outerShdw blurRad="38100" dist="19050" dir="2700000" algn="tl" rotWithShape="0">
                    <a:schemeClr val="dk1">
                      <a:alpha val="40000"/>
                    </a:schemeClr>
                  </a:outerShdw>
                </a:effectLst>
              </a:rPr>
              <a:t> </a:t>
            </a:r>
          </a:p>
        </p:txBody>
      </p:sp>
      <p:sp>
        <p:nvSpPr>
          <p:cNvPr id="13" name="Rectangle 12"/>
          <p:cNvSpPr/>
          <p:nvPr/>
        </p:nvSpPr>
        <p:spPr>
          <a:xfrm>
            <a:off x="3368650" y="47525"/>
            <a:ext cx="211788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Comic Sans MS" panose="030F0702030302020204" pitchFamily="66" charset="0"/>
              </a:rPr>
              <a:t>News</a:t>
            </a:r>
            <a:r>
              <a:rPr lang="en-US" sz="5400">
                <a:ln w="0"/>
                <a:effectLst>
                  <a:outerShdw blurRad="38100" dist="19050" dir="2700000" algn="tl" rotWithShape="0">
                    <a:schemeClr val="dk1">
                      <a:alpha val="40000"/>
                    </a:schemeClr>
                  </a:outerShdw>
                </a:effectLst>
              </a:rPr>
              <a:t> </a:t>
            </a:r>
          </a:p>
        </p:txBody>
      </p:sp>
      <p:pic>
        <p:nvPicPr>
          <p:cNvPr id="3074" name="Picture 2" descr="right click and select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165" y="778444"/>
            <a:ext cx="1312179" cy="11737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rown bear with white head&#10;&#10;Description automatically generated">
            <a:extLst>
              <a:ext uri="{FF2B5EF4-FFF2-40B4-BE49-F238E27FC236}">
                <a16:creationId xmlns:a16="http://schemas.microsoft.com/office/drawing/2014/main" id="{AC34103B-4586-25A7-C83A-2ED3C99F8F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287" y="783128"/>
            <a:ext cx="1520455" cy="1104956"/>
          </a:xfrm>
          <a:prstGeom prst="rect">
            <a:avLst/>
          </a:prstGeom>
        </p:spPr>
      </p:pic>
      <p:sp>
        <p:nvSpPr>
          <p:cNvPr id="3" name="TextBox 2">
            <a:extLst>
              <a:ext uri="{FF2B5EF4-FFF2-40B4-BE49-F238E27FC236}">
                <a16:creationId xmlns:a16="http://schemas.microsoft.com/office/drawing/2014/main" id="{AA767586-C282-4B14-E35D-7534E8623E14}"/>
              </a:ext>
            </a:extLst>
          </p:cNvPr>
          <p:cNvSpPr txBox="1"/>
          <p:nvPr/>
        </p:nvSpPr>
        <p:spPr>
          <a:xfrm>
            <a:off x="1939089" y="2075447"/>
            <a:ext cx="794084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Our topic in English is Myths and Legends. Here are our fabulous Talk for Writing plans all about the Greek Myth Pandora's Box and our brilliant use of adjectives when describing Greek Gods.</a:t>
            </a:r>
            <a:endParaRPr lang="en-US" dirty="0"/>
          </a:p>
        </p:txBody>
      </p:sp>
      <p:pic>
        <p:nvPicPr>
          <p:cNvPr id="10" name="Picture 9" descr="A child holding a piece of paper&#10;&#10;Description automatically generated">
            <a:extLst>
              <a:ext uri="{FF2B5EF4-FFF2-40B4-BE49-F238E27FC236}">
                <a16:creationId xmlns:a16="http://schemas.microsoft.com/office/drawing/2014/main" id="{79D93611-4B9C-40A7-3B66-7D25531BBFAB}"/>
              </a:ext>
            </a:extLst>
          </p:cNvPr>
          <p:cNvPicPr>
            <a:picLocks noChangeAspect="1"/>
          </p:cNvPicPr>
          <p:nvPr/>
        </p:nvPicPr>
        <p:blipFill>
          <a:blip r:embed="rId6"/>
          <a:stretch>
            <a:fillRect/>
          </a:stretch>
        </p:blipFill>
        <p:spPr>
          <a:xfrm rot="5400000">
            <a:off x="1457827" y="3820027"/>
            <a:ext cx="2346158" cy="1756611"/>
          </a:xfrm>
          <a:prstGeom prst="rect">
            <a:avLst/>
          </a:prstGeom>
        </p:spPr>
      </p:pic>
      <p:pic>
        <p:nvPicPr>
          <p:cNvPr id="12" name="Picture 11" descr="A child holding a piece of paper&#10;&#10;Description automatically generated">
            <a:extLst>
              <a:ext uri="{FF2B5EF4-FFF2-40B4-BE49-F238E27FC236}">
                <a16:creationId xmlns:a16="http://schemas.microsoft.com/office/drawing/2014/main" id="{F6D9D45B-A133-0A61-F61D-3BC163D7D6AF}"/>
              </a:ext>
            </a:extLst>
          </p:cNvPr>
          <p:cNvPicPr>
            <a:picLocks noChangeAspect="1"/>
          </p:cNvPicPr>
          <p:nvPr/>
        </p:nvPicPr>
        <p:blipFill>
          <a:blip r:embed="rId7"/>
          <a:stretch>
            <a:fillRect/>
          </a:stretch>
        </p:blipFill>
        <p:spPr>
          <a:xfrm rot="5400000">
            <a:off x="4145707" y="3306997"/>
            <a:ext cx="2406316" cy="1768643"/>
          </a:xfrm>
          <a:prstGeom prst="rect">
            <a:avLst/>
          </a:prstGeom>
        </p:spPr>
      </p:pic>
      <p:pic>
        <p:nvPicPr>
          <p:cNvPr id="14" name="Picture 13" descr="A child holding a piece of paper&#10;&#10;Description automatically generated">
            <a:extLst>
              <a:ext uri="{FF2B5EF4-FFF2-40B4-BE49-F238E27FC236}">
                <a16:creationId xmlns:a16="http://schemas.microsoft.com/office/drawing/2014/main" id="{FBD21E13-9068-A604-7AF5-755E3A5585B3}"/>
              </a:ext>
            </a:extLst>
          </p:cNvPr>
          <p:cNvPicPr>
            <a:picLocks noChangeAspect="1"/>
          </p:cNvPicPr>
          <p:nvPr/>
        </p:nvPicPr>
        <p:blipFill>
          <a:blip r:embed="rId8"/>
          <a:stretch>
            <a:fillRect/>
          </a:stretch>
        </p:blipFill>
        <p:spPr>
          <a:xfrm rot="5400000">
            <a:off x="7094782" y="4396586"/>
            <a:ext cx="2454443" cy="1840832"/>
          </a:xfrm>
          <a:prstGeom prst="rect">
            <a:avLst/>
          </a:prstGeom>
        </p:spPr>
      </p:pic>
      <p:sp>
        <p:nvSpPr>
          <p:cNvPr id="17" name="TextBox 16">
            <a:extLst>
              <a:ext uri="{FF2B5EF4-FFF2-40B4-BE49-F238E27FC236}">
                <a16:creationId xmlns:a16="http://schemas.microsoft.com/office/drawing/2014/main" id="{372BED89-3998-87BF-2578-541640E9B591}"/>
              </a:ext>
            </a:extLst>
          </p:cNvPr>
          <p:cNvSpPr txBox="1"/>
          <p:nvPr/>
        </p:nvSpPr>
        <p:spPr>
          <a:xfrm>
            <a:off x="5424715" y="290285"/>
            <a:ext cx="47171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rPr>
              <a:t>A few pictures of some of our work so far.</a:t>
            </a:r>
          </a:p>
        </p:txBody>
      </p:sp>
    </p:spTree>
    <p:extLst>
      <p:ext uri="{BB962C8B-B14F-4D97-AF65-F5344CB8AC3E}">
        <p14:creationId xmlns:p14="http://schemas.microsoft.com/office/powerpoint/2010/main" val="1284620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8" descr="A picture containing person, grass, fence, child&#10;&#10;Description automatically generated">
            <a:extLst>
              <a:ext uri="{FF2B5EF4-FFF2-40B4-BE49-F238E27FC236}">
                <a16:creationId xmlns:a16="http://schemas.microsoft.com/office/drawing/2014/main" id="{97BBC0F9-9F42-48F9-BAED-DAE853AF331E}"/>
              </a:ext>
            </a:extLst>
          </p:cNvPr>
          <p:cNvPicPr>
            <a:picLocks noGrp="1" noChangeAspect="1"/>
          </p:cNvPicPr>
          <p:nvPr>
            <p:ph idx="1"/>
          </p:nvPr>
        </p:nvPicPr>
        <p:blipFill>
          <a:blip r:embed="rId2" cstate="print"/>
          <a:stretch>
            <a:fillRect/>
          </a:stretch>
        </p:blipFill>
        <p:spPr>
          <a:xfrm>
            <a:off x="2228144" y="1825625"/>
            <a:ext cx="7735712" cy="4351338"/>
          </a:xfrm>
        </p:spPr>
      </p:pic>
      <p:sp>
        <p:nvSpPr>
          <p:cNvPr id="5" name="Rectangle 4"/>
          <p:cNvSpPr/>
          <p:nvPr/>
        </p:nvSpPr>
        <p:spPr>
          <a:xfrm>
            <a:off x="1510352" y="0"/>
            <a:ext cx="9144000" cy="6858000"/>
          </a:xfrm>
          <a:prstGeom prst="rect">
            <a:avLst/>
          </a:prstGeom>
          <a:solidFill>
            <a:srgbClr val="E81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483056" y="298985"/>
            <a:ext cx="9171296" cy="458138"/>
          </a:xfrm>
          <a:prstGeom prst="rect">
            <a:avLst/>
          </a:prstGeom>
          <a:solidFill>
            <a:srgbClr val="65B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right click and select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1211" y="806784"/>
            <a:ext cx="1176494" cy="11187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31893" y="38318"/>
            <a:ext cx="2008883"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Comic Sans MS" panose="030F0702030302020204" pitchFamily="66" charset="0"/>
              </a:rPr>
              <a:t>Class</a:t>
            </a:r>
            <a:r>
              <a:rPr lang="en-US" sz="5400">
                <a:ln w="0"/>
                <a:effectLst>
                  <a:outerShdw blurRad="38100" dist="19050" dir="2700000" algn="tl" rotWithShape="0">
                    <a:schemeClr val="dk1">
                      <a:alpha val="40000"/>
                    </a:schemeClr>
                  </a:outerShdw>
                </a:effectLst>
              </a:rPr>
              <a:t> </a:t>
            </a:r>
          </a:p>
        </p:txBody>
      </p:sp>
      <p:sp>
        <p:nvSpPr>
          <p:cNvPr id="13" name="Rectangle 12"/>
          <p:cNvSpPr/>
          <p:nvPr/>
        </p:nvSpPr>
        <p:spPr>
          <a:xfrm>
            <a:off x="3368650" y="47525"/>
            <a:ext cx="211788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Comic Sans MS" panose="030F0702030302020204" pitchFamily="66" charset="0"/>
              </a:rPr>
              <a:t>News</a:t>
            </a:r>
            <a:r>
              <a:rPr lang="en-US" sz="5400">
                <a:ln w="0"/>
                <a:effectLst>
                  <a:outerShdw blurRad="38100" dist="19050" dir="2700000" algn="tl" rotWithShape="0">
                    <a:schemeClr val="dk1">
                      <a:alpha val="40000"/>
                    </a:schemeClr>
                  </a:outerShdw>
                </a:effectLst>
              </a:rPr>
              <a:t> </a:t>
            </a:r>
          </a:p>
        </p:txBody>
      </p:sp>
      <p:pic>
        <p:nvPicPr>
          <p:cNvPr id="3074" name="Picture 2" descr="right click and select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165" y="778444"/>
            <a:ext cx="1312179" cy="11737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rown bear with white head&#10;&#10;Description automatically generated">
            <a:extLst>
              <a:ext uri="{FF2B5EF4-FFF2-40B4-BE49-F238E27FC236}">
                <a16:creationId xmlns:a16="http://schemas.microsoft.com/office/drawing/2014/main" id="{7C23D746-A887-90B4-5725-5301E8B25F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5538" y="844635"/>
            <a:ext cx="1520455" cy="1104956"/>
          </a:xfrm>
          <a:prstGeom prst="rect">
            <a:avLst/>
          </a:prstGeom>
        </p:spPr>
      </p:pic>
      <p:sp>
        <p:nvSpPr>
          <p:cNvPr id="3" name="TextBox 2">
            <a:extLst>
              <a:ext uri="{FF2B5EF4-FFF2-40B4-BE49-F238E27FC236}">
                <a16:creationId xmlns:a16="http://schemas.microsoft.com/office/drawing/2014/main" id="{9126342A-12C2-C3EC-E583-6157B3203C72}"/>
              </a:ext>
            </a:extLst>
          </p:cNvPr>
          <p:cNvSpPr txBox="1"/>
          <p:nvPr/>
        </p:nvSpPr>
        <p:spPr>
          <a:xfrm>
            <a:off x="1836821" y="5847349"/>
            <a:ext cx="80491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We had lots of fun finding out about the effects of static electricity as part of our work in Science!</a:t>
            </a:r>
            <a:endParaRPr lang="en-US" dirty="0"/>
          </a:p>
        </p:txBody>
      </p:sp>
      <p:pic>
        <p:nvPicPr>
          <p:cNvPr id="10" name="Picture 9" descr="A child with a balloon on her head&#10;&#10;Description automatically generated">
            <a:extLst>
              <a:ext uri="{FF2B5EF4-FFF2-40B4-BE49-F238E27FC236}">
                <a16:creationId xmlns:a16="http://schemas.microsoft.com/office/drawing/2014/main" id="{097EB7C2-37BF-83A4-308C-F5BF693F1644}"/>
              </a:ext>
            </a:extLst>
          </p:cNvPr>
          <p:cNvPicPr>
            <a:picLocks noChangeAspect="1"/>
          </p:cNvPicPr>
          <p:nvPr/>
        </p:nvPicPr>
        <p:blipFill>
          <a:blip r:embed="rId6"/>
          <a:stretch>
            <a:fillRect/>
          </a:stretch>
        </p:blipFill>
        <p:spPr>
          <a:xfrm rot="5400000">
            <a:off x="1481890" y="2400301"/>
            <a:ext cx="2177716" cy="1636295"/>
          </a:xfrm>
          <a:prstGeom prst="rect">
            <a:avLst/>
          </a:prstGeom>
        </p:spPr>
      </p:pic>
      <p:pic>
        <p:nvPicPr>
          <p:cNvPr id="14" name="Picture 13" descr="A child with a balloon on his head&#10;&#10;Description automatically generated">
            <a:extLst>
              <a:ext uri="{FF2B5EF4-FFF2-40B4-BE49-F238E27FC236}">
                <a16:creationId xmlns:a16="http://schemas.microsoft.com/office/drawing/2014/main" id="{0EE05378-F6CA-BFDE-E6AC-AB88200D9692}"/>
              </a:ext>
            </a:extLst>
          </p:cNvPr>
          <p:cNvPicPr>
            <a:picLocks noChangeAspect="1"/>
          </p:cNvPicPr>
          <p:nvPr/>
        </p:nvPicPr>
        <p:blipFill>
          <a:blip r:embed="rId7"/>
          <a:stretch>
            <a:fillRect/>
          </a:stretch>
        </p:blipFill>
        <p:spPr>
          <a:xfrm rot="5400000">
            <a:off x="5163553" y="3892217"/>
            <a:ext cx="2021306" cy="1528011"/>
          </a:xfrm>
          <a:prstGeom prst="rect">
            <a:avLst/>
          </a:prstGeom>
        </p:spPr>
      </p:pic>
      <p:pic>
        <p:nvPicPr>
          <p:cNvPr id="15" name="Picture 14" descr="A person holding a yellow balloon over her head&#10;&#10;Description automatically generated">
            <a:extLst>
              <a:ext uri="{FF2B5EF4-FFF2-40B4-BE49-F238E27FC236}">
                <a16:creationId xmlns:a16="http://schemas.microsoft.com/office/drawing/2014/main" id="{C85BF277-FADF-E1B7-C366-DED64BC0F2ED}"/>
              </a:ext>
            </a:extLst>
          </p:cNvPr>
          <p:cNvPicPr>
            <a:picLocks noChangeAspect="1"/>
          </p:cNvPicPr>
          <p:nvPr/>
        </p:nvPicPr>
        <p:blipFill>
          <a:blip r:embed="rId8"/>
          <a:stretch>
            <a:fillRect/>
          </a:stretch>
        </p:blipFill>
        <p:spPr>
          <a:xfrm rot="5400000">
            <a:off x="4082111" y="2340016"/>
            <a:ext cx="2021306" cy="1528011"/>
          </a:xfrm>
          <a:prstGeom prst="rect">
            <a:avLst/>
          </a:prstGeom>
        </p:spPr>
      </p:pic>
      <p:pic>
        <p:nvPicPr>
          <p:cNvPr id="16" name="Picture 15" descr="A child holding a balloon on his head&#10;&#10;Description automatically generated">
            <a:extLst>
              <a:ext uri="{FF2B5EF4-FFF2-40B4-BE49-F238E27FC236}">
                <a16:creationId xmlns:a16="http://schemas.microsoft.com/office/drawing/2014/main" id="{4C166A67-3DBC-ECB7-790C-169D8E9A714A}"/>
              </a:ext>
            </a:extLst>
          </p:cNvPr>
          <p:cNvPicPr>
            <a:picLocks noChangeAspect="1"/>
          </p:cNvPicPr>
          <p:nvPr/>
        </p:nvPicPr>
        <p:blipFill>
          <a:blip r:embed="rId9"/>
          <a:stretch>
            <a:fillRect/>
          </a:stretch>
        </p:blipFill>
        <p:spPr>
          <a:xfrm rot="5400000">
            <a:off x="7323221" y="3970420"/>
            <a:ext cx="2009274" cy="1479886"/>
          </a:xfrm>
          <a:prstGeom prst="rect">
            <a:avLst/>
          </a:prstGeom>
        </p:spPr>
      </p:pic>
      <p:pic>
        <p:nvPicPr>
          <p:cNvPr id="17" name="Picture 16" descr="A child wearing glasses and a white shirt&#10;&#10;Description automatically generated">
            <a:extLst>
              <a:ext uri="{FF2B5EF4-FFF2-40B4-BE49-F238E27FC236}">
                <a16:creationId xmlns:a16="http://schemas.microsoft.com/office/drawing/2014/main" id="{20D6393A-B09A-3865-B6C6-BF61F4849559}"/>
              </a:ext>
            </a:extLst>
          </p:cNvPr>
          <p:cNvPicPr>
            <a:picLocks noChangeAspect="1"/>
          </p:cNvPicPr>
          <p:nvPr/>
        </p:nvPicPr>
        <p:blipFill>
          <a:blip r:embed="rId10"/>
          <a:stretch>
            <a:fillRect/>
          </a:stretch>
        </p:blipFill>
        <p:spPr>
          <a:xfrm rot="5400000">
            <a:off x="8207543" y="2364206"/>
            <a:ext cx="1780674" cy="1311443"/>
          </a:xfrm>
          <a:prstGeom prst="rect">
            <a:avLst/>
          </a:prstGeom>
        </p:spPr>
      </p:pic>
    </p:spTree>
    <p:extLst>
      <p:ext uri="{BB962C8B-B14F-4D97-AF65-F5344CB8AC3E}">
        <p14:creationId xmlns:p14="http://schemas.microsoft.com/office/powerpoint/2010/main" val="3203083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8" descr="A picture containing person, grass, fence, child&#10;&#10;Description automatically generated">
            <a:extLst>
              <a:ext uri="{FF2B5EF4-FFF2-40B4-BE49-F238E27FC236}">
                <a16:creationId xmlns:a16="http://schemas.microsoft.com/office/drawing/2014/main" id="{97BBC0F9-9F42-48F9-BAED-DAE853AF331E}"/>
              </a:ext>
            </a:extLst>
          </p:cNvPr>
          <p:cNvPicPr>
            <a:picLocks noGrp="1" noChangeAspect="1"/>
          </p:cNvPicPr>
          <p:nvPr>
            <p:ph idx="1"/>
          </p:nvPr>
        </p:nvPicPr>
        <p:blipFill>
          <a:blip r:embed="rId2" cstate="print"/>
          <a:stretch>
            <a:fillRect/>
          </a:stretch>
        </p:blipFill>
        <p:spPr>
          <a:xfrm>
            <a:off x="2228144" y="1825625"/>
            <a:ext cx="7735712" cy="4351338"/>
          </a:xfrm>
        </p:spPr>
      </p:pic>
      <p:sp>
        <p:nvSpPr>
          <p:cNvPr id="5" name="Rectangle 4"/>
          <p:cNvSpPr/>
          <p:nvPr/>
        </p:nvSpPr>
        <p:spPr>
          <a:xfrm>
            <a:off x="1510352" y="0"/>
            <a:ext cx="9144000" cy="6858000"/>
          </a:xfrm>
          <a:prstGeom prst="rect">
            <a:avLst/>
          </a:prstGeom>
          <a:solidFill>
            <a:srgbClr val="E81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483056" y="298985"/>
            <a:ext cx="9171296" cy="458138"/>
          </a:xfrm>
          <a:prstGeom prst="rect">
            <a:avLst/>
          </a:prstGeom>
          <a:solidFill>
            <a:srgbClr val="65B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right click and select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1211" y="806784"/>
            <a:ext cx="1176494" cy="11187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31893" y="38318"/>
            <a:ext cx="2008883"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Comic Sans MS" panose="030F0702030302020204" pitchFamily="66" charset="0"/>
              </a:rPr>
              <a:t>Class</a:t>
            </a:r>
            <a:r>
              <a:rPr lang="en-US" sz="5400">
                <a:ln w="0"/>
                <a:effectLst>
                  <a:outerShdw blurRad="38100" dist="19050" dir="2700000" algn="tl" rotWithShape="0">
                    <a:schemeClr val="dk1">
                      <a:alpha val="40000"/>
                    </a:schemeClr>
                  </a:outerShdw>
                </a:effectLst>
              </a:rPr>
              <a:t> </a:t>
            </a:r>
          </a:p>
        </p:txBody>
      </p:sp>
      <p:sp>
        <p:nvSpPr>
          <p:cNvPr id="13" name="Rectangle 12"/>
          <p:cNvSpPr/>
          <p:nvPr/>
        </p:nvSpPr>
        <p:spPr>
          <a:xfrm>
            <a:off x="3368650" y="47525"/>
            <a:ext cx="211788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Comic Sans MS" panose="030F0702030302020204" pitchFamily="66" charset="0"/>
              </a:rPr>
              <a:t>News</a:t>
            </a:r>
            <a:r>
              <a:rPr lang="en-US" sz="5400">
                <a:ln w="0"/>
                <a:effectLst>
                  <a:outerShdw blurRad="38100" dist="19050" dir="2700000" algn="tl" rotWithShape="0">
                    <a:schemeClr val="dk1">
                      <a:alpha val="40000"/>
                    </a:schemeClr>
                  </a:outerShdw>
                </a:effectLst>
              </a:rPr>
              <a:t> </a:t>
            </a:r>
          </a:p>
        </p:txBody>
      </p:sp>
      <p:pic>
        <p:nvPicPr>
          <p:cNvPr id="3074" name="Picture 2" descr="right click and select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165" y="778444"/>
            <a:ext cx="1312179" cy="11737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rown bear with white head&#10;&#10;Description automatically generated">
            <a:extLst>
              <a:ext uri="{FF2B5EF4-FFF2-40B4-BE49-F238E27FC236}">
                <a16:creationId xmlns:a16="http://schemas.microsoft.com/office/drawing/2014/main" id="{09CE9EC6-CCBF-BE58-1B57-1B68B2D827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8552" y="844635"/>
            <a:ext cx="1520455" cy="1104956"/>
          </a:xfrm>
          <a:prstGeom prst="rect">
            <a:avLst/>
          </a:prstGeom>
        </p:spPr>
      </p:pic>
      <p:sp>
        <p:nvSpPr>
          <p:cNvPr id="3" name="TextBox 2">
            <a:extLst>
              <a:ext uri="{FF2B5EF4-FFF2-40B4-BE49-F238E27FC236}">
                <a16:creationId xmlns:a16="http://schemas.microsoft.com/office/drawing/2014/main" id="{5B42C4C1-BE8B-94CD-EEEC-51D8819F51C0}"/>
              </a:ext>
            </a:extLst>
          </p:cNvPr>
          <p:cNvSpPr txBox="1"/>
          <p:nvPr/>
        </p:nvSpPr>
        <p:spPr>
          <a:xfrm>
            <a:off x="1927058" y="2039353"/>
            <a:ext cx="80130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Counting to 20 in Spanish was very exciting when we played a loop game and had to ask,  "Who has?"....and say, " I have.".....for the numbers up to 20 in Spanish.</a:t>
            </a:r>
            <a:endParaRPr lang="en-US" dirty="0"/>
          </a:p>
        </p:txBody>
      </p:sp>
      <p:pic>
        <p:nvPicPr>
          <p:cNvPr id="10" name="Picture 9" descr="A child in glasses holding a piece of paper&#10;&#10;Description automatically generated">
            <a:extLst>
              <a:ext uri="{FF2B5EF4-FFF2-40B4-BE49-F238E27FC236}">
                <a16:creationId xmlns:a16="http://schemas.microsoft.com/office/drawing/2014/main" id="{ADD61BF1-E4A0-7ED5-84D5-654F2A7F026A}"/>
              </a:ext>
            </a:extLst>
          </p:cNvPr>
          <p:cNvPicPr>
            <a:picLocks noChangeAspect="1"/>
          </p:cNvPicPr>
          <p:nvPr/>
        </p:nvPicPr>
        <p:blipFill>
          <a:blip r:embed="rId6"/>
          <a:stretch>
            <a:fillRect/>
          </a:stretch>
        </p:blipFill>
        <p:spPr>
          <a:xfrm rot="5400000">
            <a:off x="1638301" y="3098130"/>
            <a:ext cx="2454443" cy="1840832"/>
          </a:xfrm>
          <a:prstGeom prst="rect">
            <a:avLst/>
          </a:prstGeom>
        </p:spPr>
      </p:pic>
      <p:pic>
        <p:nvPicPr>
          <p:cNvPr id="11" name="Picture 10" descr="A child holding a sign&#10;&#10;Description automatically generated">
            <a:extLst>
              <a:ext uri="{FF2B5EF4-FFF2-40B4-BE49-F238E27FC236}">
                <a16:creationId xmlns:a16="http://schemas.microsoft.com/office/drawing/2014/main" id="{61980C9D-3E70-7B98-80E9-327457440191}"/>
              </a:ext>
            </a:extLst>
          </p:cNvPr>
          <p:cNvPicPr>
            <a:picLocks noChangeAspect="1"/>
          </p:cNvPicPr>
          <p:nvPr/>
        </p:nvPicPr>
        <p:blipFill>
          <a:blip r:embed="rId7"/>
          <a:stretch>
            <a:fillRect/>
          </a:stretch>
        </p:blipFill>
        <p:spPr>
          <a:xfrm rot="5400000">
            <a:off x="3027948" y="4451685"/>
            <a:ext cx="2574758" cy="1925053"/>
          </a:xfrm>
          <a:prstGeom prst="rect">
            <a:avLst/>
          </a:prstGeom>
        </p:spPr>
      </p:pic>
      <p:pic>
        <p:nvPicPr>
          <p:cNvPr id="12" name="Picture 11" descr="A child holding a piece of paper&#10;&#10;Description automatically generated">
            <a:extLst>
              <a:ext uri="{FF2B5EF4-FFF2-40B4-BE49-F238E27FC236}">
                <a16:creationId xmlns:a16="http://schemas.microsoft.com/office/drawing/2014/main" id="{08AFDE68-3F70-D789-9544-329208767FF8}"/>
              </a:ext>
            </a:extLst>
          </p:cNvPr>
          <p:cNvPicPr>
            <a:picLocks noChangeAspect="1"/>
          </p:cNvPicPr>
          <p:nvPr/>
        </p:nvPicPr>
        <p:blipFill>
          <a:blip r:embed="rId8"/>
          <a:stretch>
            <a:fillRect/>
          </a:stretch>
        </p:blipFill>
        <p:spPr>
          <a:xfrm rot="5400000">
            <a:off x="4561973" y="3025942"/>
            <a:ext cx="1925054" cy="1455822"/>
          </a:xfrm>
          <a:prstGeom prst="rect">
            <a:avLst/>
          </a:prstGeom>
        </p:spPr>
      </p:pic>
      <p:pic>
        <p:nvPicPr>
          <p:cNvPr id="14" name="Picture 13" descr="A child standing in front of a whiteboard&#10;&#10;Description automatically generated">
            <a:extLst>
              <a:ext uri="{FF2B5EF4-FFF2-40B4-BE49-F238E27FC236}">
                <a16:creationId xmlns:a16="http://schemas.microsoft.com/office/drawing/2014/main" id="{E058D895-21D0-21A2-3F07-84B3578D9CD3}"/>
              </a:ext>
            </a:extLst>
          </p:cNvPr>
          <p:cNvPicPr>
            <a:picLocks noChangeAspect="1"/>
          </p:cNvPicPr>
          <p:nvPr/>
        </p:nvPicPr>
        <p:blipFill>
          <a:blip r:embed="rId9"/>
          <a:stretch>
            <a:fillRect/>
          </a:stretch>
        </p:blipFill>
        <p:spPr>
          <a:xfrm rot="5400000">
            <a:off x="5512470" y="4758490"/>
            <a:ext cx="2045369" cy="1528011"/>
          </a:xfrm>
          <a:prstGeom prst="rect">
            <a:avLst/>
          </a:prstGeom>
        </p:spPr>
      </p:pic>
      <p:pic>
        <p:nvPicPr>
          <p:cNvPr id="16" name="Picture 15">
            <a:extLst>
              <a:ext uri="{FF2B5EF4-FFF2-40B4-BE49-F238E27FC236}">
                <a16:creationId xmlns:a16="http://schemas.microsoft.com/office/drawing/2014/main" id="{56F0C2BF-0D7F-E235-30BC-EDE49A1FEC1D}"/>
              </a:ext>
            </a:extLst>
          </p:cNvPr>
          <p:cNvPicPr>
            <a:picLocks noChangeAspect="1"/>
          </p:cNvPicPr>
          <p:nvPr/>
        </p:nvPicPr>
        <p:blipFill>
          <a:blip r:embed="rId10"/>
          <a:stretch>
            <a:fillRect/>
          </a:stretch>
        </p:blipFill>
        <p:spPr>
          <a:xfrm rot="5400000">
            <a:off x="6921597" y="3389340"/>
            <a:ext cx="2959769" cy="2237874"/>
          </a:xfrm>
          <a:prstGeom prst="rect">
            <a:avLst/>
          </a:prstGeom>
        </p:spPr>
      </p:pic>
    </p:spTree>
    <p:extLst>
      <p:ext uri="{BB962C8B-B14F-4D97-AF65-F5344CB8AC3E}">
        <p14:creationId xmlns:p14="http://schemas.microsoft.com/office/powerpoint/2010/main" val="3092697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8" descr="A picture containing person, grass, fence, child&#10;&#10;Description automatically generated">
            <a:extLst>
              <a:ext uri="{FF2B5EF4-FFF2-40B4-BE49-F238E27FC236}">
                <a16:creationId xmlns:a16="http://schemas.microsoft.com/office/drawing/2014/main" id="{97BBC0F9-9F42-48F9-BAED-DAE853AF331E}"/>
              </a:ext>
            </a:extLst>
          </p:cNvPr>
          <p:cNvPicPr>
            <a:picLocks noGrp="1" noChangeAspect="1"/>
          </p:cNvPicPr>
          <p:nvPr>
            <p:ph idx="1"/>
          </p:nvPr>
        </p:nvPicPr>
        <p:blipFill>
          <a:blip r:embed="rId2" cstate="print"/>
          <a:stretch>
            <a:fillRect/>
          </a:stretch>
        </p:blipFill>
        <p:spPr>
          <a:xfrm>
            <a:off x="2228144" y="1825625"/>
            <a:ext cx="7735712" cy="4351338"/>
          </a:xfrm>
        </p:spPr>
      </p:pic>
      <p:sp>
        <p:nvSpPr>
          <p:cNvPr id="5" name="Rectangle 4"/>
          <p:cNvSpPr/>
          <p:nvPr/>
        </p:nvSpPr>
        <p:spPr>
          <a:xfrm>
            <a:off x="1510352" y="0"/>
            <a:ext cx="9144000" cy="6858000"/>
          </a:xfrm>
          <a:prstGeom prst="rect">
            <a:avLst/>
          </a:prstGeom>
          <a:solidFill>
            <a:srgbClr val="E81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483056" y="298985"/>
            <a:ext cx="9171296" cy="458138"/>
          </a:xfrm>
          <a:prstGeom prst="rect">
            <a:avLst/>
          </a:prstGeom>
          <a:solidFill>
            <a:srgbClr val="65B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right click and select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1211" y="806784"/>
            <a:ext cx="1176494" cy="11187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31893" y="38318"/>
            <a:ext cx="2008883"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Comic Sans MS" panose="030F0702030302020204" pitchFamily="66" charset="0"/>
              </a:rPr>
              <a:t>Class</a:t>
            </a:r>
            <a:r>
              <a:rPr lang="en-US" sz="5400">
                <a:ln w="0"/>
                <a:effectLst>
                  <a:outerShdw blurRad="38100" dist="19050" dir="2700000" algn="tl" rotWithShape="0">
                    <a:schemeClr val="dk1">
                      <a:alpha val="40000"/>
                    </a:schemeClr>
                  </a:outerShdw>
                </a:effectLst>
              </a:rPr>
              <a:t> </a:t>
            </a:r>
          </a:p>
        </p:txBody>
      </p:sp>
      <p:sp>
        <p:nvSpPr>
          <p:cNvPr id="13" name="Rectangle 12"/>
          <p:cNvSpPr/>
          <p:nvPr/>
        </p:nvSpPr>
        <p:spPr>
          <a:xfrm>
            <a:off x="3368650" y="47525"/>
            <a:ext cx="211788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Comic Sans MS" panose="030F0702030302020204" pitchFamily="66" charset="0"/>
              </a:rPr>
              <a:t>News</a:t>
            </a:r>
            <a:r>
              <a:rPr lang="en-US" sz="5400">
                <a:ln w="0"/>
                <a:effectLst>
                  <a:outerShdw blurRad="38100" dist="19050" dir="2700000" algn="tl" rotWithShape="0">
                    <a:schemeClr val="dk1">
                      <a:alpha val="40000"/>
                    </a:schemeClr>
                  </a:outerShdw>
                </a:effectLst>
              </a:rPr>
              <a:t> </a:t>
            </a:r>
          </a:p>
        </p:txBody>
      </p:sp>
      <p:pic>
        <p:nvPicPr>
          <p:cNvPr id="3074" name="Picture 2" descr="right click and select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165" y="778444"/>
            <a:ext cx="1312179" cy="11737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rown bear with white head&#10;&#10;Description automatically generated">
            <a:extLst>
              <a:ext uri="{FF2B5EF4-FFF2-40B4-BE49-F238E27FC236}">
                <a16:creationId xmlns:a16="http://schemas.microsoft.com/office/drawing/2014/main" id="{164FF3C2-DB39-9B62-609B-76B844B39F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2274" y="844635"/>
            <a:ext cx="1520455" cy="1104956"/>
          </a:xfrm>
          <a:prstGeom prst="rect">
            <a:avLst/>
          </a:prstGeom>
        </p:spPr>
      </p:pic>
      <p:sp>
        <p:nvSpPr>
          <p:cNvPr id="3" name="TextBox 2">
            <a:extLst>
              <a:ext uri="{FF2B5EF4-FFF2-40B4-BE49-F238E27FC236}">
                <a16:creationId xmlns:a16="http://schemas.microsoft.com/office/drawing/2014/main" id="{78E042E3-E131-274D-0010-D2A3A23225A7}"/>
              </a:ext>
            </a:extLst>
          </p:cNvPr>
          <p:cNvSpPr txBox="1"/>
          <p:nvPr/>
        </p:nvSpPr>
        <p:spPr>
          <a:xfrm>
            <a:off x="1884947" y="5793206"/>
            <a:ext cx="81574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Badger Class have been enjoying our new Art topic which is linked to 3d sculpture. We created some excellent art straw and paper sculptures.</a:t>
            </a:r>
            <a:endParaRPr lang="en-US" dirty="0"/>
          </a:p>
        </p:txBody>
      </p:sp>
      <p:pic>
        <p:nvPicPr>
          <p:cNvPr id="11" name="Picture 10" descr="A child holding a plate of pieces of paper&#10;&#10;Description automatically generated">
            <a:extLst>
              <a:ext uri="{FF2B5EF4-FFF2-40B4-BE49-F238E27FC236}">
                <a16:creationId xmlns:a16="http://schemas.microsoft.com/office/drawing/2014/main" id="{76CE5C81-CE54-C0EA-183F-84C18F0D8C96}"/>
              </a:ext>
            </a:extLst>
          </p:cNvPr>
          <p:cNvPicPr>
            <a:picLocks noChangeAspect="1"/>
          </p:cNvPicPr>
          <p:nvPr/>
        </p:nvPicPr>
        <p:blipFill>
          <a:blip r:embed="rId6"/>
          <a:stretch>
            <a:fillRect/>
          </a:stretch>
        </p:blipFill>
        <p:spPr>
          <a:xfrm rot="5400000">
            <a:off x="2030950" y="3928756"/>
            <a:ext cx="2141622" cy="1600200"/>
          </a:xfrm>
          <a:prstGeom prst="rect">
            <a:avLst/>
          </a:prstGeom>
        </p:spPr>
      </p:pic>
      <p:pic>
        <p:nvPicPr>
          <p:cNvPr id="12" name="Picture 11" descr="A child holding a wooden object&#10;&#10;Description automatically generated">
            <a:extLst>
              <a:ext uri="{FF2B5EF4-FFF2-40B4-BE49-F238E27FC236}">
                <a16:creationId xmlns:a16="http://schemas.microsoft.com/office/drawing/2014/main" id="{9AAEB519-3D7E-CC51-E539-A5A104CD3F9D}"/>
              </a:ext>
            </a:extLst>
          </p:cNvPr>
          <p:cNvPicPr>
            <a:picLocks noChangeAspect="1"/>
          </p:cNvPicPr>
          <p:nvPr/>
        </p:nvPicPr>
        <p:blipFill>
          <a:blip r:embed="rId7"/>
          <a:stretch>
            <a:fillRect/>
          </a:stretch>
        </p:blipFill>
        <p:spPr>
          <a:xfrm rot="5400000">
            <a:off x="7810500" y="3435015"/>
            <a:ext cx="2538664" cy="1900990"/>
          </a:xfrm>
          <a:prstGeom prst="rect">
            <a:avLst/>
          </a:prstGeom>
        </p:spPr>
      </p:pic>
      <p:pic>
        <p:nvPicPr>
          <p:cNvPr id="14" name="Picture 13" descr="A child making a structure&#10;&#10;Description automatically generated">
            <a:extLst>
              <a:ext uri="{FF2B5EF4-FFF2-40B4-BE49-F238E27FC236}">
                <a16:creationId xmlns:a16="http://schemas.microsoft.com/office/drawing/2014/main" id="{374E0DB6-67FE-A365-84AA-8A7912DB77A9}"/>
              </a:ext>
            </a:extLst>
          </p:cNvPr>
          <p:cNvPicPr>
            <a:picLocks noChangeAspect="1"/>
          </p:cNvPicPr>
          <p:nvPr/>
        </p:nvPicPr>
        <p:blipFill>
          <a:blip r:embed="rId8"/>
          <a:stretch>
            <a:fillRect/>
          </a:stretch>
        </p:blipFill>
        <p:spPr>
          <a:xfrm rot="5400000">
            <a:off x="3687139" y="2490664"/>
            <a:ext cx="2057401" cy="1552075"/>
          </a:xfrm>
          <a:prstGeom prst="rect">
            <a:avLst/>
          </a:prstGeom>
        </p:spPr>
      </p:pic>
      <p:pic>
        <p:nvPicPr>
          <p:cNvPr id="15" name="Picture 14" descr="A child holding a model of a structure&#10;&#10;Description automatically generated">
            <a:extLst>
              <a:ext uri="{FF2B5EF4-FFF2-40B4-BE49-F238E27FC236}">
                <a16:creationId xmlns:a16="http://schemas.microsoft.com/office/drawing/2014/main" id="{570C7FD5-A24A-75C3-CDFA-BE6D591FB423}"/>
              </a:ext>
            </a:extLst>
          </p:cNvPr>
          <p:cNvPicPr>
            <a:picLocks noChangeAspect="1"/>
          </p:cNvPicPr>
          <p:nvPr/>
        </p:nvPicPr>
        <p:blipFill>
          <a:blip r:embed="rId9"/>
          <a:stretch>
            <a:fillRect/>
          </a:stretch>
        </p:blipFill>
        <p:spPr>
          <a:xfrm rot="5400000">
            <a:off x="6517106" y="2117559"/>
            <a:ext cx="2286000" cy="1708485"/>
          </a:xfrm>
          <a:prstGeom prst="rect">
            <a:avLst/>
          </a:prstGeom>
        </p:spPr>
      </p:pic>
      <p:pic>
        <p:nvPicPr>
          <p:cNvPr id="16" name="Picture 15" descr="A child holding a paper sculpture&#10;&#10;Description automatically generated">
            <a:extLst>
              <a:ext uri="{FF2B5EF4-FFF2-40B4-BE49-F238E27FC236}">
                <a16:creationId xmlns:a16="http://schemas.microsoft.com/office/drawing/2014/main" id="{A23DF3F9-2204-8989-EC28-3BC01F0F60B0}"/>
              </a:ext>
            </a:extLst>
          </p:cNvPr>
          <p:cNvPicPr>
            <a:picLocks noChangeAspect="1"/>
          </p:cNvPicPr>
          <p:nvPr/>
        </p:nvPicPr>
        <p:blipFill>
          <a:blip r:embed="rId10"/>
          <a:stretch>
            <a:fillRect/>
          </a:stretch>
        </p:blipFill>
        <p:spPr>
          <a:xfrm rot="5400000">
            <a:off x="5047153" y="3717695"/>
            <a:ext cx="2273968" cy="1696453"/>
          </a:xfrm>
          <a:prstGeom prst="rect">
            <a:avLst/>
          </a:prstGeom>
        </p:spPr>
      </p:pic>
    </p:spTree>
    <p:extLst>
      <p:ext uri="{BB962C8B-B14F-4D97-AF65-F5344CB8AC3E}">
        <p14:creationId xmlns:p14="http://schemas.microsoft.com/office/powerpoint/2010/main" val="1045896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a:rPr>
              <a:t>Any questions? Please contact Ms White.</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rot="163918">
            <a:off x="4483945" y="1906075"/>
            <a:ext cx="2990344" cy="4393506"/>
          </a:xfrm>
          <a:prstGeom prst="rect">
            <a:avLst/>
          </a:prstGeom>
        </p:spPr>
      </p:pic>
    </p:spTree>
    <p:extLst>
      <p:ext uri="{BB962C8B-B14F-4D97-AF65-F5344CB8AC3E}">
        <p14:creationId xmlns:p14="http://schemas.microsoft.com/office/powerpoint/2010/main" val="498359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6372" y="1854557"/>
            <a:ext cx="9800823" cy="2308324"/>
          </a:xfrm>
          <a:prstGeom prst="rect">
            <a:avLst/>
          </a:prstGeom>
          <a:noFill/>
        </p:spPr>
        <p:txBody>
          <a:bodyPr wrap="square" lIns="91440" tIns="45720" rIns="91440" bIns="45720" rtlCol="0" anchor="t">
            <a:spAutoFit/>
          </a:bodyPr>
          <a:lstStyle/>
          <a:p>
            <a:r>
              <a:rPr lang="en-GB" sz="4800" dirty="0">
                <a:latin typeface="Comic Sans MS"/>
              </a:rPr>
              <a:t>Thank you for taking the time to join us and welcome to the Badger family!</a:t>
            </a:r>
          </a:p>
        </p:txBody>
      </p:sp>
      <p:pic>
        <p:nvPicPr>
          <p:cNvPr id="3074" name="Picture 2" descr="The Smiley Face (Yes, That One) Is Getting An Animated Show | IndieW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997" y="4420377"/>
            <a:ext cx="3051264" cy="213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34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2435" y="1287888"/>
            <a:ext cx="8860664" cy="923330"/>
          </a:xfrm>
          <a:prstGeom prst="rect">
            <a:avLst/>
          </a:prstGeom>
          <a:noFill/>
        </p:spPr>
        <p:txBody>
          <a:bodyPr wrap="square" rtlCol="0">
            <a:spAutoFit/>
          </a:bodyPr>
          <a:lstStyle/>
          <a:p>
            <a:pPr algn="ctr"/>
            <a:r>
              <a:rPr lang="en-GB" sz="5400" dirty="0">
                <a:latin typeface="Comic Sans MS" panose="030F0702030302020204" pitchFamily="66" charset="0"/>
              </a:rPr>
              <a:t>Meet the Staff.</a:t>
            </a:r>
          </a:p>
        </p:txBody>
      </p:sp>
      <p:pic>
        <p:nvPicPr>
          <p:cNvPr id="4" name="Picture 4">
            <a:extLst>
              <a:ext uri="{FF2B5EF4-FFF2-40B4-BE49-F238E27FC236}">
                <a16:creationId xmlns:a16="http://schemas.microsoft.com/office/drawing/2014/main" id="{1B6DB31E-FC35-CBE1-E582-D59656907BE9}"/>
              </a:ext>
            </a:extLst>
          </p:cNvPr>
          <p:cNvPicPr>
            <a:picLocks noChangeAspect="1"/>
          </p:cNvPicPr>
          <p:nvPr/>
        </p:nvPicPr>
        <p:blipFill>
          <a:blip r:embed="rId2"/>
          <a:stretch>
            <a:fillRect/>
          </a:stretch>
        </p:blipFill>
        <p:spPr>
          <a:xfrm>
            <a:off x="3049865" y="2530916"/>
            <a:ext cx="1924706" cy="2463362"/>
          </a:xfrm>
          <a:prstGeom prst="rect">
            <a:avLst/>
          </a:prstGeom>
        </p:spPr>
      </p:pic>
      <p:pic>
        <p:nvPicPr>
          <p:cNvPr id="5" name="Picture 5">
            <a:extLst>
              <a:ext uri="{FF2B5EF4-FFF2-40B4-BE49-F238E27FC236}">
                <a16:creationId xmlns:a16="http://schemas.microsoft.com/office/drawing/2014/main" id="{6EA17108-B892-B3D9-E5F9-58D6B52EF67D}"/>
              </a:ext>
            </a:extLst>
          </p:cNvPr>
          <p:cNvPicPr>
            <a:picLocks noChangeAspect="1"/>
          </p:cNvPicPr>
          <p:nvPr/>
        </p:nvPicPr>
        <p:blipFill>
          <a:blip r:embed="rId3"/>
          <a:stretch>
            <a:fillRect/>
          </a:stretch>
        </p:blipFill>
        <p:spPr>
          <a:xfrm>
            <a:off x="6374116" y="2530916"/>
            <a:ext cx="1977258" cy="2555327"/>
          </a:xfrm>
          <a:prstGeom prst="rect">
            <a:avLst/>
          </a:prstGeom>
        </p:spPr>
      </p:pic>
      <p:sp>
        <p:nvSpPr>
          <p:cNvPr id="3" name="TextBox 2">
            <a:extLst>
              <a:ext uri="{FF2B5EF4-FFF2-40B4-BE49-F238E27FC236}">
                <a16:creationId xmlns:a16="http://schemas.microsoft.com/office/drawing/2014/main" id="{CA684323-9167-6B45-5495-AFB97AFFBC07}"/>
              </a:ext>
            </a:extLst>
          </p:cNvPr>
          <p:cNvSpPr txBox="1"/>
          <p:nvPr/>
        </p:nvSpPr>
        <p:spPr>
          <a:xfrm>
            <a:off x="2826608" y="5406080"/>
            <a:ext cx="568925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omic Sans MS"/>
              </a:rPr>
              <a:t>Ms. White – Teacher            </a:t>
            </a:r>
            <a:r>
              <a:rPr lang="en-US" sz="2000">
                <a:latin typeface="Comic Sans MS"/>
              </a:rPr>
              <a:t>Ms. Forrest</a:t>
            </a:r>
            <a:r>
              <a:rPr lang="en-US" sz="2000" dirty="0">
                <a:latin typeface="Comic Sans MS"/>
              </a:rPr>
              <a:t> - TA</a:t>
            </a:r>
            <a:r>
              <a:rPr lang="en-US" dirty="0">
                <a:latin typeface="Comic Sans MS"/>
              </a:rPr>
              <a:t>                     </a:t>
            </a:r>
            <a:endParaRPr lang="en-US" dirty="0"/>
          </a:p>
        </p:txBody>
      </p:sp>
    </p:spTree>
    <p:extLst>
      <p:ext uri="{BB962C8B-B14F-4D97-AF65-F5344CB8AC3E}">
        <p14:creationId xmlns:p14="http://schemas.microsoft.com/office/powerpoint/2010/main" val="1449763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2433" y="708338"/>
            <a:ext cx="9478851" cy="6740307"/>
          </a:xfrm>
          <a:prstGeom prst="rect">
            <a:avLst/>
          </a:prstGeom>
          <a:noFill/>
        </p:spPr>
        <p:txBody>
          <a:bodyPr wrap="square" lIns="91440" tIns="45720" rIns="91440" bIns="45720" rtlCol="0" anchor="t">
            <a:spAutoFit/>
          </a:bodyPr>
          <a:lstStyle/>
          <a:p>
            <a:pPr algn="ctr"/>
            <a:r>
              <a:rPr lang="en-GB" sz="3600" u="sng" dirty="0">
                <a:latin typeface="Comic Sans MS" panose="030F0702030302020204" pitchFamily="66" charset="0"/>
              </a:rPr>
              <a:t>The School Day</a:t>
            </a:r>
          </a:p>
          <a:p>
            <a:pPr algn="ctr"/>
            <a:endParaRPr lang="en-GB" sz="3600" u="sng" dirty="0">
              <a:latin typeface="Comic Sans MS" panose="030F0702030302020204" pitchFamily="66" charset="0"/>
            </a:endParaRPr>
          </a:p>
          <a:p>
            <a:pPr algn="ctr"/>
            <a:r>
              <a:rPr lang="en-GB" sz="3600" dirty="0">
                <a:latin typeface="Comic Sans MS" panose="030F0702030302020204" pitchFamily="66" charset="0"/>
              </a:rPr>
              <a:t>8.50 a.m. – Start of school Day</a:t>
            </a:r>
          </a:p>
          <a:p>
            <a:pPr algn="ctr"/>
            <a:r>
              <a:rPr lang="en-GB" sz="3600" dirty="0">
                <a:latin typeface="Comic Sans MS"/>
              </a:rPr>
              <a:t>10.40 – 10.55 – Break</a:t>
            </a:r>
          </a:p>
          <a:p>
            <a:pPr algn="ctr"/>
            <a:r>
              <a:rPr lang="en-GB" sz="3600" dirty="0">
                <a:latin typeface="Comic Sans MS" panose="030F0702030302020204" pitchFamily="66" charset="0"/>
              </a:rPr>
              <a:t>12 p.m. – Lunch break</a:t>
            </a:r>
          </a:p>
          <a:p>
            <a:pPr algn="ctr"/>
            <a:r>
              <a:rPr lang="en-GB" sz="3600" dirty="0">
                <a:latin typeface="Comic Sans MS" panose="030F0702030302020204" pitchFamily="66" charset="0"/>
              </a:rPr>
              <a:t>12.30 – Lunch </a:t>
            </a:r>
          </a:p>
          <a:p>
            <a:pPr algn="ctr"/>
            <a:r>
              <a:rPr lang="en-GB" sz="3600" dirty="0">
                <a:latin typeface="Comic Sans MS"/>
              </a:rPr>
              <a:t>1.00 p.m. – Afternoon lessons</a:t>
            </a:r>
          </a:p>
          <a:p>
            <a:pPr algn="ctr"/>
            <a:r>
              <a:rPr lang="en-GB" sz="3600" dirty="0">
                <a:latin typeface="Comic Sans MS" panose="030F0702030302020204" pitchFamily="66" charset="0"/>
              </a:rPr>
              <a:t>3.15 p.m. – Finish lessons ready for home time.</a:t>
            </a:r>
          </a:p>
          <a:p>
            <a:pPr algn="ctr"/>
            <a:endParaRPr lang="en-GB" sz="3600" dirty="0">
              <a:latin typeface="Comic Sans MS" panose="030F0702030302020204" pitchFamily="66" charset="0"/>
            </a:endParaRPr>
          </a:p>
          <a:p>
            <a:pPr algn="ctr"/>
            <a:endParaRPr lang="en-GB" sz="3600" dirty="0">
              <a:latin typeface="Comic Sans MS" panose="030F0702030302020204" pitchFamily="66" charset="0"/>
            </a:endParaRPr>
          </a:p>
          <a:p>
            <a:pPr algn="ctr"/>
            <a:endParaRPr lang="en-GB" sz="3600" dirty="0">
              <a:latin typeface="Comic Sans MS" panose="030F0702030302020204" pitchFamily="66" charset="0"/>
            </a:endParaRPr>
          </a:p>
        </p:txBody>
      </p:sp>
    </p:spTree>
    <p:extLst>
      <p:ext uri="{BB962C8B-B14F-4D97-AF65-F5344CB8AC3E}">
        <p14:creationId xmlns:p14="http://schemas.microsoft.com/office/powerpoint/2010/main" val="883874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3754FB40-4777-52E4-3726-033D232F55CD}"/>
              </a:ext>
            </a:extLst>
          </p:cNvPr>
          <p:cNvGraphicFramePr>
            <a:graphicFrameLocks noGrp="1"/>
          </p:cNvGraphicFramePr>
          <p:nvPr>
            <p:extLst>
              <p:ext uri="{D42A27DB-BD31-4B8C-83A1-F6EECF244321}">
                <p14:modId xmlns:p14="http://schemas.microsoft.com/office/powerpoint/2010/main" val="2117689509"/>
              </p:ext>
            </p:extLst>
          </p:nvPr>
        </p:nvGraphicFramePr>
        <p:xfrm>
          <a:off x="1224013" y="643467"/>
          <a:ext cx="9743975" cy="5571068"/>
        </p:xfrm>
        <a:graphic>
          <a:graphicData uri="http://schemas.openxmlformats.org/drawingml/2006/table">
            <a:tbl>
              <a:tblPr firstRow="1" bandRow="1">
                <a:tableStyleId>{5C22544A-7EE6-4342-B048-85BDC9FD1C3A}</a:tableStyleId>
              </a:tblPr>
              <a:tblGrid>
                <a:gridCol w="886404">
                  <a:extLst>
                    <a:ext uri="{9D8B030D-6E8A-4147-A177-3AD203B41FA5}">
                      <a16:colId xmlns:a16="http://schemas.microsoft.com/office/drawing/2014/main" val="396752044"/>
                    </a:ext>
                  </a:extLst>
                </a:gridCol>
                <a:gridCol w="2099688">
                  <a:extLst>
                    <a:ext uri="{9D8B030D-6E8A-4147-A177-3AD203B41FA5}">
                      <a16:colId xmlns:a16="http://schemas.microsoft.com/office/drawing/2014/main" val="4180291661"/>
                    </a:ext>
                  </a:extLst>
                </a:gridCol>
                <a:gridCol w="1759244">
                  <a:extLst>
                    <a:ext uri="{9D8B030D-6E8A-4147-A177-3AD203B41FA5}">
                      <a16:colId xmlns:a16="http://schemas.microsoft.com/office/drawing/2014/main" val="3765271942"/>
                    </a:ext>
                  </a:extLst>
                </a:gridCol>
                <a:gridCol w="1546315">
                  <a:extLst>
                    <a:ext uri="{9D8B030D-6E8A-4147-A177-3AD203B41FA5}">
                      <a16:colId xmlns:a16="http://schemas.microsoft.com/office/drawing/2014/main" val="2077498386"/>
                    </a:ext>
                  </a:extLst>
                </a:gridCol>
                <a:gridCol w="1175797">
                  <a:extLst>
                    <a:ext uri="{9D8B030D-6E8A-4147-A177-3AD203B41FA5}">
                      <a16:colId xmlns:a16="http://schemas.microsoft.com/office/drawing/2014/main" val="925402921"/>
                    </a:ext>
                  </a:extLst>
                </a:gridCol>
                <a:gridCol w="2276527">
                  <a:extLst>
                    <a:ext uri="{9D8B030D-6E8A-4147-A177-3AD203B41FA5}">
                      <a16:colId xmlns:a16="http://schemas.microsoft.com/office/drawing/2014/main" val="922654292"/>
                    </a:ext>
                  </a:extLst>
                </a:gridCol>
              </a:tblGrid>
              <a:tr h="443468">
                <a:tc>
                  <a:txBody>
                    <a:bodyPr/>
                    <a:lstStyle/>
                    <a:p>
                      <a:pPr fontAlgn="t"/>
                      <a:endParaRPr lang="en-US" sz="1400">
                        <a:effectLst/>
                      </a:endParaRPr>
                    </a:p>
                    <a:p>
                      <a:pPr algn="ctr" rtl="0" fontAlgn="base"/>
                      <a:r>
                        <a:rPr lang="en-US" sz="900" b="0" i="0">
                          <a:effectLst/>
                          <a:latin typeface="Comic Sans MS" panose="030F0702030302020204" pitchFamily="66" charset="0"/>
                        </a:rPr>
                        <a:t> </a:t>
                      </a:r>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400">
                        <a:effectLst/>
                      </a:endParaRPr>
                    </a:p>
                    <a:p>
                      <a:pPr algn="ctr" rtl="0" fontAlgn="base"/>
                      <a:r>
                        <a:rPr lang="en-US" sz="900" b="0" i="0">
                          <a:effectLst/>
                          <a:latin typeface="Comic Sans MS" panose="030F0702030302020204" pitchFamily="66" charset="0"/>
                        </a:rPr>
                        <a:t>Monday </a:t>
                      </a:r>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400">
                        <a:effectLst/>
                      </a:endParaRPr>
                    </a:p>
                    <a:p>
                      <a:pPr algn="ctr" rtl="0" fontAlgn="base"/>
                      <a:r>
                        <a:rPr lang="en-US" sz="900" b="0" i="0">
                          <a:effectLst/>
                          <a:latin typeface="Comic Sans MS"/>
                        </a:rPr>
                        <a:t>Tuesday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400">
                        <a:effectLst/>
                      </a:endParaRPr>
                    </a:p>
                    <a:p>
                      <a:pPr algn="ctr" rtl="0" fontAlgn="base"/>
                      <a:r>
                        <a:rPr lang="en-US" sz="900" b="0" i="0">
                          <a:effectLst/>
                          <a:latin typeface="Comic Sans MS"/>
                        </a:rPr>
                        <a:t>Wednesday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400">
                        <a:effectLst/>
                      </a:endParaRPr>
                    </a:p>
                    <a:p>
                      <a:pPr algn="ctr" rtl="0" fontAlgn="base"/>
                      <a:r>
                        <a:rPr lang="en-US" sz="900" b="0" i="0">
                          <a:effectLst/>
                          <a:latin typeface="Comic Sans MS"/>
                        </a:rPr>
                        <a:t>Thursday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400">
                        <a:effectLst/>
                      </a:endParaRPr>
                    </a:p>
                    <a:p>
                      <a:pPr algn="ctr" rtl="0" fontAlgn="base"/>
                      <a:r>
                        <a:rPr lang="en-US" sz="900" b="0" i="0">
                          <a:effectLst/>
                          <a:latin typeface="Comic Sans MS"/>
                        </a:rPr>
                        <a:t>Friday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55942612"/>
                  </a:ext>
                </a:extLst>
              </a:tr>
              <a:tr h="1067095">
                <a:tc>
                  <a:txBody>
                    <a:bodyPr/>
                    <a:lstStyle/>
                    <a:p>
                      <a:pPr fontAlgn="t"/>
                      <a:endParaRPr lang="en-US" sz="1400">
                        <a:effectLst/>
                      </a:endParaRPr>
                    </a:p>
                    <a:p>
                      <a:pPr algn="ctr" rtl="0" fontAlgn="base"/>
                      <a:r>
                        <a:rPr lang="en-US" sz="900" b="0" i="0">
                          <a:effectLst/>
                          <a:latin typeface="Comic Sans MS"/>
                        </a:rPr>
                        <a:t>1 </a:t>
                      </a:r>
                      <a:endParaRPr lang="en-US" sz="1400" b="0" i="0">
                        <a:effectLst/>
                        <a:latin typeface="Comic Sans MS"/>
                      </a:endParaRPr>
                    </a:p>
                    <a:p>
                      <a:pPr algn="ct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Music - DH </a:t>
                      </a:r>
                      <a:endParaRPr lang="en-US" sz="1400" b="0" i="0">
                        <a:effectLst/>
                        <a:latin typeface="Comic Sans MS"/>
                      </a:endParaRPr>
                    </a:p>
                    <a:p>
                      <a:pPr algn="ctr" rtl="0" fontAlgn="base"/>
                      <a:endParaRPr lang="en-US" sz="1400" b="0" i="0">
                        <a:effectLst/>
                      </a:endParaRPr>
                    </a:p>
                    <a:p>
                      <a:pPr algn="ctr" rtl="0" fontAlgn="base"/>
                      <a:endParaRPr lang="en-US" sz="1400" b="0" i="0">
                        <a:effectLst/>
                      </a:endParaRPr>
                    </a:p>
                    <a:p>
                      <a:pPr algn="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Art - JF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History/Gog - JS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err="1">
                          <a:effectLst/>
                          <a:latin typeface="Comic Sans MS"/>
                        </a:rPr>
                        <a:t>Maths</a:t>
                      </a:r>
                      <a:r>
                        <a:rPr lang="en-US" sz="900" b="0" i="0">
                          <a:effectLst/>
                          <a:latin typeface="Comic Sans MS"/>
                        </a:rPr>
                        <a:t> </a:t>
                      </a:r>
                      <a:endParaRPr lang="en-US" sz="1400" b="0" i="0">
                        <a:effectLst/>
                        <a:latin typeface="Comic Sans MS"/>
                      </a:endParaRPr>
                    </a:p>
                    <a:p>
                      <a:pPr algn="ctr" rtl="0" fontAlgn="base"/>
                      <a:endParaRPr lang="en-US" sz="1400" b="0" i="0">
                        <a:effectLst/>
                      </a:endParaRPr>
                    </a:p>
                    <a:p>
                      <a:pPr algn="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Assembly </a:t>
                      </a:r>
                      <a:endParaRPr lang="en-US" sz="1400" b="0" i="0">
                        <a:effectLst/>
                        <a:latin typeface="Comic Sans MS"/>
                      </a:endParaRPr>
                    </a:p>
                    <a:p>
                      <a:pPr algn="ctr" rtl="0" fontAlgn="base"/>
                      <a:endParaRPr lang="en-US" sz="1400" b="0" i="0">
                        <a:effectLst/>
                      </a:endParaRPr>
                    </a:p>
                    <a:p>
                      <a:pPr algn="ctr" rtl="0" fontAlgn="base"/>
                      <a:endParaRPr lang="en-US" sz="1400" b="0" i="0">
                        <a:effectLst/>
                      </a:endParaRPr>
                    </a:p>
                    <a:p>
                      <a:pPr algn="ct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66021075"/>
                  </a:ext>
                </a:extLst>
              </a:tr>
              <a:tr h="1067095">
                <a:tc>
                  <a:txBody>
                    <a:bodyPr/>
                    <a:lstStyle/>
                    <a:p>
                      <a:pPr fontAlgn="t"/>
                      <a:endParaRPr lang="en-US" sz="1400">
                        <a:effectLst/>
                      </a:endParaRPr>
                    </a:p>
                    <a:p>
                      <a:pPr algn="ctr" rtl="0" fontAlgn="base"/>
                      <a:r>
                        <a:rPr lang="en-US" sz="900" b="0" i="0">
                          <a:effectLst/>
                          <a:latin typeface="Comic Sans MS"/>
                        </a:rPr>
                        <a:t>2 </a:t>
                      </a:r>
                      <a:endParaRPr lang="en-US" sz="1400" b="0" i="0">
                        <a:effectLst/>
                        <a:latin typeface="Comic Sans MS"/>
                      </a:endParaRPr>
                    </a:p>
                    <a:p>
                      <a:pPr algn="ctr" rtl="0" fontAlgn="base"/>
                      <a:endParaRPr lang="en-US" sz="1400" b="0" i="0">
                        <a:effectLst/>
                      </a:endParaRPr>
                    </a:p>
                    <a:p>
                      <a:pPr algn="ctr" rtl="0" fontAlgn="base"/>
                      <a:endParaRPr lang="en-US" sz="1400" b="0" i="0">
                        <a:effectLst/>
                      </a:endParaRPr>
                    </a:p>
                    <a:p>
                      <a:pPr algn="ct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English </a:t>
                      </a:r>
                      <a:endParaRPr lang="en-US" sz="1400" b="0" i="0">
                        <a:effectLst/>
                        <a:latin typeface="Comic Sans MS"/>
                      </a:endParaRPr>
                    </a:p>
                    <a:p>
                      <a:pPr algn="ctr" rtl="0" fontAlgn="base"/>
                      <a:r>
                        <a:rPr lang="en-US" sz="900" b="0" i="0">
                          <a:effectLst/>
                          <a:latin typeface="Comic Sans MS"/>
                        </a:rPr>
                        <a:t>(Word level – spelling and phonics) </a:t>
                      </a:r>
                      <a:endParaRPr lang="en-US" sz="1400" b="0" i="0">
                        <a:effectLst/>
                        <a:latin typeface="Comic Sans MS"/>
                      </a:endParaRPr>
                    </a:p>
                    <a:p>
                      <a:pPr algn="ct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D.T. - JF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R.E. - JS </a:t>
                      </a:r>
                      <a:endParaRPr lang="en-US" sz="1400" b="0" i="0">
                        <a:effectLst/>
                        <a:latin typeface="Comic Sans MS"/>
                      </a:endParaRPr>
                    </a:p>
                    <a:p>
                      <a:pPr algn="ctr" rtl="0" fontAlgn="base"/>
                      <a:endParaRPr lang="en-US" sz="1400" b="0" i="0">
                        <a:effectLst/>
                      </a:endParaRPr>
                    </a:p>
                    <a:p>
                      <a:pPr algn="ct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tc>
                  <a:txBody>
                    <a:bodyPr/>
                    <a:lstStyle/>
                    <a:p>
                      <a:pPr fontAlgn="t"/>
                      <a:endParaRPr lang="en-US" sz="1400">
                        <a:effectLst/>
                      </a:endParaRPr>
                    </a:p>
                    <a:p>
                      <a:pPr algn="ctr" rtl="0" fontAlgn="base"/>
                      <a:r>
                        <a:rPr lang="en-US" sz="900" b="0" i="0">
                          <a:effectLst/>
                          <a:latin typeface="Comic Sans MS"/>
                        </a:rPr>
                        <a:t>English (Writing)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err="1">
                          <a:effectLst/>
                          <a:latin typeface="Comic Sans MS"/>
                        </a:rPr>
                        <a:t>Maths</a:t>
                      </a:r>
                      <a:r>
                        <a:rPr lang="en-US" sz="900" b="0" i="0">
                          <a:effectLst/>
                          <a:latin typeface="Comic Sans MS"/>
                        </a:rPr>
                        <a:t>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3038790990"/>
                  </a:ext>
                </a:extLst>
              </a:tr>
              <a:tr h="859220">
                <a:tc>
                  <a:txBody>
                    <a:bodyPr/>
                    <a:lstStyle/>
                    <a:p>
                      <a:pPr fontAlgn="t"/>
                      <a:endParaRPr lang="en-US" sz="1400">
                        <a:effectLst/>
                      </a:endParaRPr>
                    </a:p>
                    <a:p>
                      <a:pPr algn="ctr" rtl="0" fontAlgn="base"/>
                      <a:r>
                        <a:rPr lang="en-US" sz="900" b="0" i="0">
                          <a:effectLst/>
                          <a:latin typeface="Comic Sans MS"/>
                        </a:rPr>
                        <a:t>3 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err="1">
                          <a:effectLst/>
                          <a:latin typeface="Comic Sans MS"/>
                        </a:rPr>
                        <a:t>Maths</a:t>
                      </a:r>
                      <a:r>
                        <a:rPr lang="en-US" sz="900" b="0" i="0">
                          <a:effectLst/>
                          <a:latin typeface="Comic Sans MS"/>
                        </a:rPr>
                        <a:t>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Science English (Text level) </a:t>
                      </a:r>
                      <a:endParaRPr lang="en-US" sz="1400" b="0" i="0">
                        <a:effectLst/>
                        <a:latin typeface="Comic Sans MS"/>
                      </a:endParaRPr>
                    </a:p>
                    <a:p>
                      <a:pPr algn="ctr" rtl="0" fontAlgn="base"/>
                      <a:endParaRPr lang="en-US" sz="1400" b="0" i="0">
                        <a:effectLst/>
                      </a:endParaRPr>
                    </a:p>
                    <a:p>
                      <a:pPr algn="ct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Big Band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Science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English (Writing)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04507899"/>
                  </a:ext>
                </a:extLst>
              </a:tr>
              <a:tr h="1067095">
                <a:tc>
                  <a:txBody>
                    <a:bodyPr/>
                    <a:lstStyle/>
                    <a:p>
                      <a:pPr fontAlgn="t"/>
                      <a:endParaRPr lang="en-US" sz="1400">
                        <a:effectLst/>
                      </a:endParaRPr>
                    </a:p>
                    <a:p>
                      <a:pPr algn="ctr" rtl="0" fontAlgn="base"/>
                      <a:r>
                        <a:rPr lang="en-US" sz="900" b="0" i="0">
                          <a:effectLst/>
                          <a:latin typeface="Comic Sans MS"/>
                        </a:rPr>
                        <a:t>4 </a:t>
                      </a:r>
                      <a:endParaRPr lang="en-US" sz="1400" b="0" i="0">
                        <a:effectLst/>
                        <a:latin typeface="Comic Sans MS"/>
                      </a:endParaRPr>
                    </a:p>
                    <a:p>
                      <a:pPr algn="ct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 Science </a:t>
                      </a:r>
                      <a:endParaRPr lang="en-US" sz="1400" b="0" i="0">
                        <a:effectLst/>
                        <a:latin typeface="Comic Sans MS"/>
                      </a:endParaRPr>
                    </a:p>
                    <a:p>
                      <a:pPr algn="l" rtl="0" fontAlgn="base"/>
                      <a:endParaRPr lang="en-US" sz="1400" b="0" i="0">
                        <a:effectLst/>
                      </a:endParaRPr>
                    </a:p>
                    <a:p>
                      <a:pPr algn="ctr" rtl="0" fontAlgn="base"/>
                      <a:endParaRPr lang="en-US" sz="1400" b="0" i="0">
                        <a:effectLst/>
                      </a:endParaRPr>
                    </a:p>
                    <a:p>
                      <a:pPr algn="ct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err="1">
                          <a:effectLst/>
                          <a:latin typeface="Comic Sans MS"/>
                        </a:rPr>
                        <a:t>Maths</a:t>
                      </a:r>
                      <a:r>
                        <a:rPr lang="en-US" sz="900" b="0" i="0">
                          <a:effectLst/>
                          <a:latin typeface="Comic Sans MS"/>
                        </a:rPr>
                        <a:t>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English (Sentence level) </a:t>
                      </a:r>
                      <a:endParaRPr lang="en-US" sz="1400" b="0" i="0">
                        <a:effectLst/>
                        <a:latin typeface="Comic Sans MS"/>
                      </a:endParaRPr>
                    </a:p>
                    <a:p>
                      <a:pPr algn="ct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PE - Wolves </a:t>
                      </a:r>
                      <a:endParaRPr lang="en-US" sz="1400" b="0" i="0">
                        <a:effectLst/>
                        <a:latin typeface="Comic Sans MS"/>
                      </a:endParaRPr>
                    </a:p>
                    <a:p>
                      <a:pPr algn="ct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M.F.L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04805782"/>
                  </a:ext>
                </a:extLst>
              </a:tr>
              <a:tr h="1067095">
                <a:tc>
                  <a:txBody>
                    <a:bodyPr/>
                    <a:lstStyle/>
                    <a:p>
                      <a:pPr fontAlgn="t"/>
                      <a:endParaRPr lang="en-US" sz="1400">
                        <a:effectLst/>
                      </a:endParaRPr>
                    </a:p>
                    <a:p>
                      <a:pPr algn="ctr" rtl="0" fontAlgn="base"/>
                      <a:r>
                        <a:rPr lang="en-US" sz="900" b="0" i="0">
                          <a:effectLst/>
                          <a:latin typeface="Comic Sans MS"/>
                        </a:rPr>
                        <a:t>5 &amp; 6 </a:t>
                      </a:r>
                      <a:endParaRPr lang="en-US" sz="1400" b="0" i="0">
                        <a:effectLst/>
                        <a:latin typeface="Comic Sans MS"/>
                      </a:endParaRPr>
                    </a:p>
                    <a:p>
                      <a:pPr algn="ctr" rtl="0" fontAlgn="base"/>
                      <a:endParaRPr lang="en-US" sz="1400" b="0" i="0">
                        <a:effectLst/>
                      </a:endParaRPr>
                    </a:p>
                    <a:p>
                      <a:pPr algn="ctr" rtl="0" fontAlgn="base"/>
                      <a:endParaRPr lang="en-US" sz="1400" b="0" i="0">
                        <a:effectLst/>
                      </a:endParaRPr>
                    </a:p>
                    <a:p>
                      <a:pPr algn="ct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P.S.H.E. &amp; My Happy Mind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Computing </a:t>
                      </a:r>
                      <a:endParaRPr lang="en-US" sz="1400" b="0" i="0">
                        <a:effectLst/>
                        <a:latin typeface="Comic Sans MS"/>
                      </a:endParaRPr>
                    </a:p>
                    <a:p>
                      <a:pPr algn="ct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err="1">
                          <a:effectLst/>
                          <a:latin typeface="Comic Sans MS"/>
                        </a:rPr>
                        <a:t>Maths</a:t>
                      </a:r>
                      <a:r>
                        <a:rPr lang="en-US" sz="900" b="0" i="0">
                          <a:effectLst/>
                          <a:latin typeface="Comic Sans MS"/>
                        </a:rPr>
                        <a:t>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P.S.H.E. </a:t>
                      </a:r>
                      <a:endParaRPr lang="en-US" sz="1400" b="0" i="0">
                        <a:effectLst/>
                        <a:latin typeface="Comic Sans MS"/>
                      </a:endParaRPr>
                    </a:p>
                    <a:p>
                      <a:pPr algn="ctr" rtl="0" fontAlgn="base"/>
                      <a:endParaRPr lang="en-US" sz="1400" b="0" i="0">
                        <a:effectLst/>
                      </a:endParaRPr>
                    </a:p>
                    <a:p>
                      <a:pPr algn="ctr" rtl="0" fontAlgn="base"/>
                      <a:endParaRPr lang="en-US" sz="1400" b="0" i="0">
                        <a:effectLst/>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400">
                        <a:effectLst/>
                      </a:endParaRPr>
                    </a:p>
                    <a:p>
                      <a:pPr algn="ctr" rtl="0" fontAlgn="base"/>
                      <a:r>
                        <a:rPr lang="en-US" sz="900" b="0" i="0">
                          <a:effectLst/>
                          <a:latin typeface="Comic Sans MS"/>
                        </a:rPr>
                        <a:t>Tutorial/Spelling Test and Homework </a:t>
                      </a:r>
                      <a:endParaRPr lang="en-US" sz="1400" b="0" i="0">
                        <a:effectLst/>
                        <a:latin typeface="Comic Sans MS"/>
                      </a:endParaRPr>
                    </a:p>
                  </a:txBody>
                  <a:tcPr marL="69292" marR="69292" marT="34646" marB="3464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120359"/>
                  </a:ext>
                </a:extLst>
              </a:tr>
            </a:tbl>
          </a:graphicData>
        </a:graphic>
      </p:graphicFrame>
    </p:spTree>
    <p:extLst>
      <p:ext uri="{BB962C8B-B14F-4D97-AF65-F5344CB8AC3E}">
        <p14:creationId xmlns:p14="http://schemas.microsoft.com/office/powerpoint/2010/main" val="915349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48000" y="-1714500"/>
            <a:ext cx="18288000" cy="10287000"/>
          </a:xfrm>
          <a:prstGeom prst="rect">
            <a:avLst/>
          </a:prstGeom>
        </p:spPr>
      </p:pic>
    </p:spTree>
    <p:extLst>
      <p:ext uri="{BB962C8B-B14F-4D97-AF65-F5344CB8AC3E}">
        <p14:creationId xmlns:p14="http://schemas.microsoft.com/office/powerpoint/2010/main" val="169234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1271" y="796705"/>
            <a:ext cx="9823010" cy="5078313"/>
          </a:xfrm>
          <a:prstGeom prst="rect">
            <a:avLst/>
          </a:prstGeom>
          <a:noFill/>
        </p:spPr>
        <p:txBody>
          <a:bodyPr wrap="square" lIns="91440" tIns="45720" rIns="91440" bIns="45720" rtlCol="0" anchor="t">
            <a:spAutoFit/>
          </a:bodyPr>
          <a:lstStyle/>
          <a:p>
            <a:pPr algn="ctr"/>
            <a:r>
              <a:rPr lang="en-GB" sz="3600" u="sng" dirty="0">
                <a:latin typeface="Comic Sans MS" panose="030F0702030302020204" pitchFamily="66" charset="0"/>
              </a:rPr>
              <a:t>Lunch time arrangements</a:t>
            </a:r>
          </a:p>
          <a:p>
            <a:pPr algn="ctr"/>
            <a:endParaRPr lang="en-GB" sz="3600" u="sng" dirty="0">
              <a:latin typeface="Comic Sans MS" panose="030F0702030302020204" pitchFamily="66" charset="0"/>
            </a:endParaRPr>
          </a:p>
          <a:p>
            <a:r>
              <a:rPr lang="en-GB" sz="3600" dirty="0">
                <a:latin typeface="Comic Sans MS"/>
              </a:rPr>
              <a:t>School lunch – There are usually 1 or 2 hot menu options each day. There is also a jacket potato option or pupils can order a packed lunch.</a:t>
            </a:r>
          </a:p>
          <a:p>
            <a:endParaRPr lang="en-GB" sz="3600" dirty="0">
              <a:latin typeface="Comic Sans MS" panose="030F0702030302020204" pitchFamily="66" charset="0"/>
            </a:endParaRPr>
          </a:p>
          <a:p>
            <a:r>
              <a:rPr lang="en-GB" sz="3600" dirty="0">
                <a:latin typeface="Comic Sans MS" panose="030F0702030302020204" pitchFamily="66" charset="0"/>
              </a:rPr>
              <a:t>Home packed lunch – There is a packed lunch club for Key Stage 3.</a:t>
            </a:r>
          </a:p>
        </p:txBody>
      </p:sp>
    </p:spTree>
    <p:extLst>
      <p:ext uri="{BB962C8B-B14F-4D97-AF65-F5344CB8AC3E}">
        <p14:creationId xmlns:p14="http://schemas.microsoft.com/office/powerpoint/2010/main" val="1491485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4071" y="751438"/>
            <a:ext cx="9440049" cy="5323437"/>
          </a:xfrm>
          <a:prstGeom prst="rect">
            <a:avLst/>
          </a:prstGeom>
        </p:spPr>
      </p:pic>
    </p:spTree>
    <p:extLst>
      <p:ext uri="{BB962C8B-B14F-4D97-AF65-F5344CB8AC3E}">
        <p14:creationId xmlns:p14="http://schemas.microsoft.com/office/powerpoint/2010/main" val="3122722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024" y="156791"/>
            <a:ext cx="9905998" cy="1478570"/>
          </a:xfrm>
        </p:spPr>
        <p:txBody>
          <a:bodyPr/>
          <a:lstStyle/>
          <a:p>
            <a:r>
              <a:rPr lang="en-GB" dirty="0">
                <a:latin typeface="Comic Sans MS" panose="030F0702030302020204" pitchFamily="66" charset="0"/>
              </a:rPr>
              <a:t>Equipment</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rot="458175">
            <a:off x="10271223" y="818085"/>
            <a:ext cx="1377661" cy="1079434"/>
          </a:xfrm>
          <a:prstGeom prst="rect">
            <a:avLst/>
          </a:prstGeom>
        </p:spPr>
      </p:pic>
      <p:sp>
        <p:nvSpPr>
          <p:cNvPr id="5" name="TextBox 4"/>
          <p:cNvSpPr txBox="1"/>
          <p:nvPr/>
        </p:nvSpPr>
        <p:spPr>
          <a:xfrm>
            <a:off x="452024" y="1281538"/>
            <a:ext cx="10573082" cy="6186309"/>
          </a:xfrm>
          <a:prstGeom prst="rect">
            <a:avLst/>
          </a:prstGeom>
          <a:noFill/>
        </p:spPr>
        <p:txBody>
          <a:bodyPr wrap="square" rtlCol="0">
            <a:spAutoFit/>
          </a:bodyPr>
          <a:lstStyle/>
          <a:p>
            <a:r>
              <a:rPr lang="en-GB" sz="3600" dirty="0">
                <a:latin typeface="Comic Sans MS" panose="030F0702030302020204" pitchFamily="66" charset="0"/>
              </a:rPr>
              <a:t>All equipment is provided by school. Pupils each have their own pencil case which contains everything that they could possibly need in class.</a:t>
            </a:r>
          </a:p>
          <a:p>
            <a:endParaRPr lang="en-GB" sz="3600" dirty="0">
              <a:latin typeface="Comic Sans MS" panose="030F0702030302020204" pitchFamily="66" charset="0"/>
            </a:endParaRPr>
          </a:p>
          <a:p>
            <a:r>
              <a:rPr lang="en-GB" sz="3600" dirty="0">
                <a:latin typeface="Comic Sans MS" panose="030F0702030302020204" pitchFamily="66" charset="0"/>
              </a:rPr>
              <a:t>MOBILE PHONES</a:t>
            </a:r>
          </a:p>
          <a:p>
            <a:r>
              <a:rPr lang="en-GB" sz="3600" dirty="0">
                <a:latin typeface="Comic Sans MS" panose="030F0702030302020204" pitchFamily="66" charset="0"/>
              </a:rPr>
              <a:t>Pupils are allowed to bring their phone to school as some pupils like to use these on transport. Phones must be locked in the class cupboard and switched off during the day.</a:t>
            </a:r>
          </a:p>
          <a:p>
            <a:endParaRPr lang="en-GB" sz="3600" dirty="0">
              <a:latin typeface="Comic Sans MS" panose="030F0702030302020204" pitchFamily="66" charset="0"/>
            </a:endParaRPr>
          </a:p>
        </p:txBody>
      </p:sp>
    </p:spTree>
    <p:extLst>
      <p:ext uri="{BB962C8B-B14F-4D97-AF65-F5344CB8AC3E}">
        <p14:creationId xmlns:p14="http://schemas.microsoft.com/office/powerpoint/2010/main" val="444826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What should pupils bring to school daily?</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rot="21359047">
            <a:off x="1081457" y="2251880"/>
            <a:ext cx="1061242" cy="1095953"/>
          </a:xfrm>
          <a:prstGeom prst="rect">
            <a:avLst/>
          </a:prstGeom>
        </p:spPr>
      </p:pic>
      <p:sp>
        <p:nvSpPr>
          <p:cNvPr id="5" name="TextBox 4"/>
          <p:cNvSpPr txBox="1"/>
          <p:nvPr/>
        </p:nvSpPr>
        <p:spPr>
          <a:xfrm>
            <a:off x="2593075" y="1943110"/>
            <a:ext cx="8488907" cy="1631216"/>
          </a:xfrm>
          <a:prstGeom prst="rect">
            <a:avLst/>
          </a:prstGeom>
          <a:noFill/>
        </p:spPr>
        <p:txBody>
          <a:bodyPr wrap="square" lIns="91440" tIns="45720" rIns="91440" bIns="45720" rtlCol="0" anchor="t">
            <a:spAutoFit/>
          </a:bodyPr>
          <a:lstStyle/>
          <a:p>
            <a:r>
              <a:rPr lang="en-GB" sz="2000" dirty="0">
                <a:latin typeface="Comic Sans MS"/>
              </a:rPr>
              <a:t>Pupils have all been given a home/school link book.</a:t>
            </a:r>
          </a:p>
          <a:p>
            <a:endParaRPr lang="en-GB" sz="2000" dirty="0">
              <a:latin typeface="Comic Sans MS" panose="030F0702030302020204" pitchFamily="66" charset="0"/>
            </a:endParaRPr>
          </a:p>
          <a:p>
            <a:r>
              <a:rPr lang="en-GB" sz="2000" dirty="0">
                <a:latin typeface="Comic Sans MS"/>
              </a:rPr>
              <a:t>These are used for school/home communication. Please feel free to write any notes to class staff in here. Staff will also use planners to pass on any messages home, please check these daily.</a:t>
            </a: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rot="386013">
            <a:off x="1044383" y="4176216"/>
            <a:ext cx="1071392" cy="906784"/>
          </a:xfrm>
          <a:prstGeom prst="rect">
            <a:avLst/>
          </a:prstGeom>
        </p:spPr>
      </p:pic>
      <p:sp>
        <p:nvSpPr>
          <p:cNvPr id="8" name="TextBox 7"/>
          <p:cNvSpPr txBox="1"/>
          <p:nvPr/>
        </p:nvSpPr>
        <p:spPr>
          <a:xfrm>
            <a:off x="2688609" y="4271749"/>
            <a:ext cx="8665192" cy="1754326"/>
          </a:xfrm>
          <a:prstGeom prst="rect">
            <a:avLst/>
          </a:prstGeom>
          <a:noFill/>
        </p:spPr>
        <p:txBody>
          <a:bodyPr wrap="square" lIns="91440" tIns="45720" rIns="91440" bIns="45720" rtlCol="0" anchor="t">
            <a:spAutoFit/>
          </a:bodyPr>
          <a:lstStyle/>
          <a:p>
            <a:r>
              <a:rPr lang="en-GB" dirty="0">
                <a:latin typeface="Comic Sans MS"/>
              </a:rPr>
              <a:t>Reading books and records are given in line with pupils phonics assessments and reading/spelling ages. We aim to read with your child on a 1:1 basis 2x each week. Please record in the reading record when you have read with your child at home.</a:t>
            </a:r>
          </a:p>
          <a:p>
            <a:endParaRPr lang="en-GB" dirty="0">
              <a:latin typeface="Comic Sans MS" panose="030F0702030302020204" pitchFamily="66" charset="0"/>
            </a:endParaRPr>
          </a:p>
          <a:p>
            <a:r>
              <a:rPr lang="en-GB" dirty="0">
                <a:latin typeface="Comic Sans MS" panose="030F0702030302020204" pitchFamily="66" charset="0"/>
              </a:rPr>
              <a:t>Books will be changed as required. </a:t>
            </a:r>
          </a:p>
        </p:txBody>
      </p:sp>
      <p:pic>
        <p:nvPicPr>
          <p:cNvPr id="11" name="Picture 10"/>
          <p:cNvPicPr/>
          <p:nvPr/>
        </p:nvPicPr>
        <p:blipFill>
          <a:blip r:embed="rId4">
            <a:extLst>
              <a:ext uri="{28A0092B-C50C-407E-A947-70E740481C1C}">
                <a14:useLocalDpi xmlns:a14="http://schemas.microsoft.com/office/drawing/2010/main" val="0"/>
              </a:ext>
            </a:extLst>
          </a:blip>
          <a:stretch>
            <a:fillRect/>
          </a:stretch>
        </p:blipFill>
        <p:spPr>
          <a:xfrm>
            <a:off x="1044383" y="5918719"/>
            <a:ext cx="959115" cy="791005"/>
          </a:xfrm>
          <a:prstGeom prst="rect">
            <a:avLst/>
          </a:prstGeom>
        </p:spPr>
      </p:pic>
      <p:sp>
        <p:nvSpPr>
          <p:cNvPr id="10" name="TextBox 9"/>
          <p:cNvSpPr txBox="1"/>
          <p:nvPr/>
        </p:nvSpPr>
        <p:spPr>
          <a:xfrm>
            <a:off x="2688609" y="6127845"/>
            <a:ext cx="5076967" cy="369332"/>
          </a:xfrm>
          <a:prstGeom prst="rect">
            <a:avLst/>
          </a:prstGeom>
          <a:noFill/>
        </p:spPr>
        <p:txBody>
          <a:bodyPr wrap="square" rtlCol="0">
            <a:spAutoFit/>
          </a:bodyPr>
          <a:lstStyle/>
          <a:p>
            <a:r>
              <a:rPr lang="en-GB" dirty="0">
                <a:latin typeface="Comic Sans MS" panose="030F0702030302020204" pitchFamily="66" charset="0"/>
              </a:rPr>
              <a:t>Water bottles can be sent in from home.</a:t>
            </a:r>
          </a:p>
        </p:txBody>
      </p:sp>
    </p:spTree>
    <p:extLst>
      <p:ext uri="{BB962C8B-B14F-4D97-AF65-F5344CB8AC3E}">
        <p14:creationId xmlns:p14="http://schemas.microsoft.com/office/powerpoint/2010/main" val="25823104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come to PowerPoint.potx" id="{43699C43-EC89-4A55-9A99-3FD944590577}" vid="{3C36ED3A-1C33-4ECB-8650-37D568EF4545}"/>
    </a:ext>
  </a:extLst>
</a:theme>
</file>

<file path=docProps/app.xml><?xml version="1.0" encoding="utf-8"?>
<Properties xmlns="http://schemas.openxmlformats.org/officeDocument/2006/extended-properties" xmlns:vt="http://schemas.openxmlformats.org/officeDocument/2006/docPropsVTypes">
  <Template>TM04033919[[fn=Circuit]]</Template>
  <TotalTime>318</TotalTime>
  <Words>544</Words>
  <Application>Microsoft Office PowerPoint</Application>
  <PresentationFormat>Widescreen</PresentationFormat>
  <Paragraphs>132</Paragraphs>
  <Slides>16</Slides>
  <Notes>0</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Circuit</vt:lpstr>
      <vt:lpstr>WelcomeDoc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Equipment</vt:lpstr>
      <vt:lpstr>What should pupils bring to school daily?</vt:lpstr>
      <vt:lpstr>PowerPoint Presentation</vt:lpstr>
      <vt:lpstr>PowerPoint Presentation</vt:lpstr>
      <vt:lpstr>PowerPoint Presentation</vt:lpstr>
      <vt:lpstr>PowerPoint Presentation</vt:lpstr>
      <vt:lpstr>PowerPoint Presentation</vt:lpstr>
      <vt:lpstr>Any questions? Please contact Ms White.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Kerryjane White</dc:creator>
  <cp:lastModifiedBy>Kerryjane White</cp:lastModifiedBy>
  <cp:revision>123</cp:revision>
  <dcterms:created xsi:type="dcterms:W3CDTF">2018-09-18T10:20:14Z</dcterms:created>
  <dcterms:modified xsi:type="dcterms:W3CDTF">2023-10-04T06:39:02Z</dcterms:modified>
</cp:coreProperties>
</file>