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2" r:id="rId6"/>
    <p:sldId id="289" r:id="rId7"/>
    <p:sldId id="284" r:id="rId8"/>
    <p:sldId id="288" r:id="rId9"/>
    <p:sldId id="277" r:id="rId10"/>
    <p:sldId id="286" r:id="rId11"/>
  </p:sldIdLst>
  <p:sldSz cx="9144000" cy="6858000" type="screen4x3"/>
  <p:notesSz cx="6858000" cy="9144000"/>
  <p:embeddedFontLst>
    <p:embeddedFont>
      <p:font typeface="Tuffy-TTF" panose="020B0603060100000000" pitchFamily="34" charset="0"/>
      <p:regular r:id="rId14"/>
      <p:bold r:id="rId15"/>
      <p:italic r:id="rId16"/>
      <p:boldItalic r:id="rId17"/>
    </p:embeddedFont>
    <p:embeddedFont>
      <p:font typeface="Twinkl" pitchFamily="2" charset="0"/>
      <p:regular r:id="rId18"/>
      <p:bold r:id="rId19"/>
    </p:embeddedFont>
    <p:embeddedFont>
      <p:font typeface="Tuffy" panose="020B0603060100000000"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2387"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9A"/>
    <a:srgbClr val="FDFEFF"/>
    <a:srgbClr val="F4EFED"/>
    <a:srgbClr val="AFDEF8"/>
    <a:srgbClr val="0079C2"/>
    <a:srgbClr val="F08114"/>
    <a:srgbClr val="F8BC92"/>
    <a:srgbClr val="F08214"/>
    <a:srgbClr val="FAB000"/>
    <a:srgbClr val="AFD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p:scale>
          <a:sx n="150" d="100"/>
          <a:sy n="150" d="100"/>
        </p:scale>
        <p:origin x="108" y="-1170"/>
      </p:cViewPr>
      <p:guideLst>
        <p:guide orient="horz" pos="2137"/>
        <p:guide pos="2880"/>
        <p:guide pos="340"/>
        <p:guide orient="horz" pos="3929"/>
        <p:guide pos="5420"/>
        <p:guide orient="horz" pos="346"/>
        <p:guide pos="476"/>
        <p:guide orient="horz" pos="2387"/>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154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06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9" r:id="rId6"/>
    <p:sldLayoutId id="2147483666"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3-statistics-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2" Type="http://schemas.openxmlformats.org/officeDocument/2006/relationships/hyperlink" Target="https://www.twinkl.co.uk/resources/white-rose-maths-resources/year-3-white-rose-maths-resources-key-stage-1-year-1-year-2/spring-block-3-statistics-year-3-white-rose-maths-supporting-resources-key-stage-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www.twinkl.co.uk/resources/white-rose-maths-resources/year-5-white-rose-maths-resources-key-stage-1-year-1-year-2/spring-block-2-fractions-year-5-white-rose-maths-supporting-resources-key-stag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www.twinkl.co.uk/resources/white-rose-maths-resources/year-5-white-rose-maths-resources-key-stage-1-year-1-year-2/spring-block-2-fractions-year-5-white-rose-maths-supporting-resources-key-stage-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www.twinkl.co.uk/resources/white-rose-maths-resources/year-5-white-rose-maths-resources-key-stage-1-year-1-year-2/spring-block-2-fractions-year-5-white-rose-maths-supporting-resources-key-stage-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hyperlink" Target="https://www.twinkl.co.uk/resources/white-rose-maths-resources/year-5-white-rose-maths-resources-key-stage-1-year-1-year-2/spring-block-2-fractions-year-5-white-rose-maths-supporting-resources-key-stag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winkl.co.uk/resources/planit-maths-primary-teaching-resources-year-3/planit-maths-primary-teaching-resources-year-3-statistics/planit-maths-primary-teaching-resources-year-3-statistics-interpret-and-present-data-using-bar-charts-pictograms-and-tables" TargetMode="External"/><Relationship Id="rId1" Type="http://schemas.openxmlformats.org/officeDocument/2006/relationships/slideLayout" Target="../slideLayouts/slideLayout5.xml"/><Relationship Id="rId6"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28625" y="5734050"/>
            <a:ext cx="971550" cy="733425"/>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86225" y="3143250"/>
            <a:ext cx="971550" cy="561975"/>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
        <p:nvSpPr>
          <p:cNvPr id="14" name="Rectangle 13">
            <a:hlinkClick r:id="rId5"/>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t>Interpret and present data using bar charts, pictograms and tables.</a:t>
            </a:r>
            <a:endParaRPr lang="en-GB" dirty="0">
              <a:solidFill>
                <a:srgbClr val="000000"/>
              </a:solidFill>
            </a:endParaRPr>
          </a:p>
        </p:txBody>
      </p:sp>
      <p:sp>
        <p:nvSpPr>
          <p:cNvPr id="5" name="Rectangle 4">
            <a:hlinkClick r:id="rId2"/>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85558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9" name="Rectangle 8"/>
          <p:cNvSpPr/>
          <p:nvPr/>
        </p:nvSpPr>
        <p:spPr>
          <a:xfrm>
            <a:off x="4970634" y="2025546"/>
            <a:ext cx="3417716" cy="670029"/>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Which colour of car did he see the most?</a:t>
            </a:r>
          </a:p>
        </p:txBody>
      </p:sp>
      <p:sp>
        <p:nvSpPr>
          <p:cNvPr id="13" name="Rectangle 12"/>
          <p:cNvSpPr/>
          <p:nvPr/>
        </p:nvSpPr>
        <p:spPr>
          <a:xfrm>
            <a:off x="4970634" y="2835172"/>
            <a:ext cx="3417716" cy="736704"/>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 many more silver cars were there than black cars?</a:t>
            </a:r>
          </a:p>
        </p:txBody>
      </p:sp>
      <p:sp>
        <p:nvSpPr>
          <p:cNvPr id="14" name="Rectangle 13"/>
          <p:cNvSpPr/>
          <p:nvPr/>
        </p:nvSpPr>
        <p:spPr>
          <a:xfrm>
            <a:off x="4970634" y="3711473"/>
            <a:ext cx="3417716" cy="1272679"/>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Amir counted 2 blue cars </a:t>
            </a:r>
            <a:br>
              <a:rPr lang="en-GB" dirty="0"/>
            </a:br>
            <a:r>
              <a:rPr lang="en-GB" dirty="0"/>
              <a:t>and 3 red cars. How </a:t>
            </a:r>
            <a:br>
              <a:rPr lang="en-GB" dirty="0"/>
            </a:br>
            <a:r>
              <a:rPr lang="en-GB" dirty="0"/>
              <a:t>could you add this to </a:t>
            </a:r>
            <a:br>
              <a:rPr lang="en-GB" dirty="0"/>
            </a:br>
            <a:r>
              <a:rPr lang="en-GB" dirty="0"/>
              <a:t>the pictogram?</a:t>
            </a: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42149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Pictograms</a:t>
            </a:r>
          </a:p>
        </p:txBody>
      </p:sp>
      <p:cxnSp>
        <p:nvCxnSpPr>
          <p:cNvPr id="103" name="Straight Connector 102"/>
          <p:cNvCxnSpPr/>
          <p:nvPr/>
        </p:nvCxnSpPr>
        <p:spPr>
          <a:xfrm>
            <a:off x="185558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5352"/>
          <a:stretch/>
        </p:blipFill>
        <p:spPr>
          <a:xfrm>
            <a:off x="6756590" y="3935880"/>
            <a:ext cx="2295008" cy="292212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32088560"/>
              </p:ext>
            </p:extLst>
          </p:nvPr>
        </p:nvGraphicFramePr>
        <p:xfrm>
          <a:off x="752475" y="2025546"/>
          <a:ext cx="4067175" cy="3679930"/>
        </p:xfrm>
        <a:graphic>
          <a:graphicData uri="http://schemas.openxmlformats.org/drawingml/2006/table">
            <a:tbl>
              <a:tblPr firstRow="1" bandRow="1">
                <a:tableStyleId>{5C22544A-7EE6-4342-B048-85BDC9FD1C3A}</a:tableStyleId>
              </a:tblPr>
              <a:tblGrid>
                <a:gridCol w="813435">
                  <a:extLst>
                    <a:ext uri="{9D8B030D-6E8A-4147-A177-3AD203B41FA5}">
                      <a16:colId xmlns:a16="http://schemas.microsoft.com/office/drawing/2014/main" val="1212882962"/>
                    </a:ext>
                  </a:extLst>
                </a:gridCol>
                <a:gridCol w="813435">
                  <a:extLst>
                    <a:ext uri="{9D8B030D-6E8A-4147-A177-3AD203B41FA5}">
                      <a16:colId xmlns:a16="http://schemas.microsoft.com/office/drawing/2014/main" val="925812038"/>
                    </a:ext>
                  </a:extLst>
                </a:gridCol>
                <a:gridCol w="813435">
                  <a:extLst>
                    <a:ext uri="{9D8B030D-6E8A-4147-A177-3AD203B41FA5}">
                      <a16:colId xmlns:a16="http://schemas.microsoft.com/office/drawing/2014/main" val="3274392988"/>
                    </a:ext>
                  </a:extLst>
                </a:gridCol>
                <a:gridCol w="813435">
                  <a:extLst>
                    <a:ext uri="{9D8B030D-6E8A-4147-A177-3AD203B41FA5}">
                      <a16:colId xmlns:a16="http://schemas.microsoft.com/office/drawing/2014/main" val="249512911"/>
                    </a:ext>
                  </a:extLst>
                </a:gridCol>
                <a:gridCol w="813435">
                  <a:extLst>
                    <a:ext uri="{9D8B030D-6E8A-4147-A177-3AD203B41FA5}">
                      <a16:colId xmlns:a16="http://schemas.microsoft.com/office/drawing/2014/main" val="4057595263"/>
                    </a:ext>
                  </a:extLst>
                </a:gridCol>
              </a:tblGrid>
              <a:tr h="2945092">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6749490"/>
                  </a:ext>
                </a:extLst>
              </a:tr>
              <a:tr h="734838">
                <a:tc>
                  <a:txBody>
                    <a:bodyPr/>
                    <a:lstStyle/>
                    <a:p>
                      <a:pPr algn="ctr"/>
                      <a:r>
                        <a:rPr lang="en-GB" b="1" dirty="0">
                          <a:solidFill>
                            <a:schemeClr val="bg1"/>
                          </a:solidFill>
                        </a:rPr>
                        <a:t>Black</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b="1" dirty="0">
                          <a:solidFill>
                            <a:schemeClr val="bg1"/>
                          </a:solidFill>
                        </a:rPr>
                        <a:t>Silver</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b="1" dirty="0">
                          <a:solidFill>
                            <a:schemeClr val="bg1"/>
                          </a:solidFill>
                        </a:rPr>
                        <a:t>Blue</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sz="1800" b="1" dirty="0">
                          <a:solidFill>
                            <a:schemeClr val="bg1"/>
                          </a:solidFill>
                        </a:rPr>
                        <a:t>White</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b="1" dirty="0">
                          <a:solidFill>
                            <a:schemeClr val="bg1"/>
                          </a:solidFill>
                        </a:rPr>
                        <a:t>Red</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extLst>
                  <a:ext uri="{0D108BD9-81ED-4DB2-BD59-A6C34878D82A}">
                    <a16:rowId xmlns:a16="http://schemas.microsoft.com/office/drawing/2014/main" val="3331463961"/>
                  </a:ext>
                </a:extLst>
              </a:tr>
            </a:tbl>
          </a:graphicData>
        </a:graphic>
      </p:graphicFrame>
      <p:sp>
        <p:nvSpPr>
          <p:cNvPr id="10" name="Rounded Rectangle 9"/>
          <p:cNvSpPr/>
          <p:nvPr/>
        </p:nvSpPr>
        <p:spPr>
          <a:xfrm>
            <a:off x="7638862" y="2409825"/>
            <a:ext cx="838200" cy="349185"/>
          </a:xfrm>
          <a:prstGeom prst="roundRect">
            <a:avLst>
              <a:gd name="adj" fmla="val 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639A"/>
                </a:solidFill>
              </a:rPr>
              <a:t>Silver</a:t>
            </a:r>
            <a:endParaRPr lang="en-GB" dirty="0"/>
          </a:p>
        </p:txBody>
      </p:sp>
      <p:sp>
        <p:nvSpPr>
          <p:cNvPr id="16" name="Rounded Rectangle 15"/>
          <p:cNvSpPr/>
          <p:nvPr/>
        </p:nvSpPr>
        <p:spPr>
          <a:xfrm>
            <a:off x="8118475" y="3310948"/>
            <a:ext cx="358587" cy="349185"/>
          </a:xfrm>
          <a:prstGeom prst="roundRect">
            <a:avLst>
              <a:gd name="adj" fmla="val 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639A"/>
                </a:solidFill>
              </a:rPr>
              <a:t>8</a:t>
            </a:r>
            <a:endParaRPr lang="en-GB" dirty="0"/>
          </a:p>
        </p:txBody>
      </p:sp>
      <p:sp>
        <p:nvSpPr>
          <p:cNvPr id="18" name="Oval 17"/>
          <p:cNvSpPr/>
          <p:nvPr/>
        </p:nvSpPr>
        <p:spPr>
          <a:xfrm>
            <a:off x="1779552" y="4495498"/>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779552" y="4027819"/>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779552" y="3560140"/>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779552" y="3092461"/>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779552" y="2624782"/>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779552" y="2157103"/>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006146" y="4495498"/>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06146" y="4027819"/>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417547" y="4495498"/>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417547" y="4027819"/>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417547" y="3560140"/>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ie 37"/>
          <p:cNvSpPr/>
          <p:nvPr/>
        </p:nvSpPr>
        <p:spPr>
          <a:xfrm>
            <a:off x="4244043" y="4027819"/>
            <a:ext cx="360000" cy="360000"/>
          </a:xfrm>
          <a:prstGeom prst="pie">
            <a:avLst>
              <a:gd name="adj1" fmla="val 5391589"/>
              <a:gd name="adj2" fmla="val 16200000"/>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Oval 41"/>
          <p:cNvSpPr/>
          <p:nvPr/>
        </p:nvSpPr>
        <p:spPr>
          <a:xfrm>
            <a:off x="2621351" y="4495498"/>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244043" y="4495498"/>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755650" y="1241694"/>
            <a:ext cx="7635874" cy="670029"/>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Amir counted the colours of the cars outside school. He represented the data in a pictogram.</a:t>
            </a:r>
          </a:p>
        </p:txBody>
      </p:sp>
      <p:sp>
        <p:nvSpPr>
          <p:cNvPr id="48" name="Rectangle 47"/>
          <p:cNvSpPr/>
          <p:nvPr/>
        </p:nvSpPr>
        <p:spPr>
          <a:xfrm>
            <a:off x="4970634" y="5095796"/>
            <a:ext cx="1600200" cy="600156"/>
          </a:xfrm>
          <a:prstGeom prst="rect">
            <a:avLst/>
          </a:prstGeom>
          <a:solidFill>
            <a:schemeClr val="bg1"/>
          </a:solidFill>
          <a:ln w="19050">
            <a:solidFill>
              <a:srgbClr val="F08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08214"/>
                </a:solidFill>
              </a:rPr>
              <a:t>       </a:t>
            </a:r>
            <a:r>
              <a:rPr lang="en-GB" dirty="0">
                <a:solidFill>
                  <a:schemeClr val="tx1"/>
                </a:solidFill>
              </a:rPr>
              <a:t>= 2 cars</a:t>
            </a:r>
          </a:p>
        </p:txBody>
      </p:sp>
      <p:sp>
        <p:nvSpPr>
          <p:cNvPr id="49" name="Oval 48"/>
          <p:cNvSpPr/>
          <p:nvPr/>
        </p:nvSpPr>
        <p:spPr>
          <a:xfrm>
            <a:off x="5110334" y="5236284"/>
            <a:ext cx="360000" cy="360000"/>
          </a:xfrm>
          <a:prstGeom prst="ellipse">
            <a:avLst/>
          </a:prstGeom>
          <a:solidFill>
            <a:srgbClr val="F0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4"/>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8" grpId="0" animBg="1"/>
      <p:bldP spid="42"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142149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Pictograms</a:t>
            </a:r>
          </a:p>
        </p:txBody>
      </p:sp>
      <p:sp>
        <p:nvSpPr>
          <p:cNvPr id="10" name="Rectangle 9"/>
          <p:cNvSpPr/>
          <p:nvPr/>
        </p:nvSpPr>
        <p:spPr>
          <a:xfrm>
            <a:off x="185669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185669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55650" y="1241694"/>
            <a:ext cx="7635874" cy="670029"/>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The children at </a:t>
            </a:r>
            <a:r>
              <a:rPr lang="en-GB" dirty="0" err="1">
                <a:solidFill>
                  <a:srgbClr val="00639A"/>
                </a:solidFill>
              </a:rPr>
              <a:t>Twinkl</a:t>
            </a:r>
            <a:r>
              <a:rPr lang="en-GB" dirty="0">
                <a:solidFill>
                  <a:srgbClr val="00639A"/>
                </a:solidFill>
              </a:rPr>
              <a:t> Academy voted for their favourite fruit. Complete the table to show how many children chose each fruit.</a:t>
            </a:r>
          </a:p>
        </p:txBody>
      </p:sp>
      <p:sp>
        <p:nvSpPr>
          <p:cNvPr id="13" name="Rectangle 12"/>
          <p:cNvSpPr/>
          <p:nvPr/>
        </p:nvSpPr>
        <p:spPr>
          <a:xfrm>
            <a:off x="755650" y="4482998"/>
            <a:ext cx="2990850" cy="1609827"/>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If you drew a pictogram </a:t>
            </a:r>
          </a:p>
          <a:p>
            <a:r>
              <a:rPr lang="en-GB" dirty="0"/>
              <a:t>of this data, what scale would you use (how many children would each picture represent)? Why?</a:t>
            </a:r>
          </a:p>
        </p:txBody>
      </p:sp>
      <p:sp>
        <p:nvSpPr>
          <p:cNvPr id="14" name="Rounded Rectangle 13"/>
          <p:cNvSpPr/>
          <p:nvPr/>
        </p:nvSpPr>
        <p:spPr>
          <a:xfrm>
            <a:off x="3894638" y="4482998"/>
            <a:ext cx="2823662" cy="1609827"/>
          </a:xfrm>
          <a:prstGeom prst="roundRect">
            <a:avLst>
              <a:gd name="adj" fmla="val 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The numbers are all multiples of 5, so a scale where 1 symbol is equal to 5 children would </a:t>
            </a:r>
            <a:br>
              <a:rPr lang="en-GB" dirty="0">
                <a:solidFill>
                  <a:srgbClr val="00639A"/>
                </a:solidFill>
              </a:rPr>
            </a:br>
            <a:r>
              <a:rPr lang="en-GB" dirty="0">
                <a:solidFill>
                  <a:srgbClr val="00639A"/>
                </a:solidFill>
              </a:rPr>
              <a:t>work best.</a:t>
            </a:r>
          </a:p>
        </p:txBody>
      </p:sp>
      <p:graphicFrame>
        <p:nvGraphicFramePr>
          <p:cNvPr id="15" name="Table 14"/>
          <p:cNvGraphicFramePr>
            <a:graphicFrameLocks noGrp="1"/>
          </p:cNvGraphicFramePr>
          <p:nvPr>
            <p:extLst>
              <p:ext uri="{D42A27DB-BD31-4B8C-83A1-F6EECF244321}">
                <p14:modId xmlns:p14="http://schemas.microsoft.com/office/powerpoint/2010/main" val="1229609296"/>
              </p:ext>
            </p:extLst>
          </p:nvPr>
        </p:nvGraphicFramePr>
        <p:xfrm>
          <a:off x="755650" y="2080384"/>
          <a:ext cx="6950076" cy="2184401"/>
        </p:xfrm>
        <a:graphic>
          <a:graphicData uri="http://schemas.openxmlformats.org/drawingml/2006/table">
            <a:tbl>
              <a:tblPr firstRow="1" bandRow="1">
                <a:tableStyleId>{5C22544A-7EE6-4342-B048-85BDC9FD1C3A}</a:tableStyleId>
              </a:tblPr>
              <a:tblGrid>
                <a:gridCol w="2316692">
                  <a:extLst>
                    <a:ext uri="{9D8B030D-6E8A-4147-A177-3AD203B41FA5}">
                      <a16:colId xmlns:a16="http://schemas.microsoft.com/office/drawing/2014/main" val="4280205268"/>
                    </a:ext>
                  </a:extLst>
                </a:gridCol>
                <a:gridCol w="2316692">
                  <a:extLst>
                    <a:ext uri="{9D8B030D-6E8A-4147-A177-3AD203B41FA5}">
                      <a16:colId xmlns:a16="http://schemas.microsoft.com/office/drawing/2014/main" val="188390877"/>
                    </a:ext>
                  </a:extLst>
                </a:gridCol>
                <a:gridCol w="2316692">
                  <a:extLst>
                    <a:ext uri="{9D8B030D-6E8A-4147-A177-3AD203B41FA5}">
                      <a16:colId xmlns:a16="http://schemas.microsoft.com/office/drawing/2014/main" val="1179187867"/>
                    </a:ext>
                  </a:extLst>
                </a:gridCol>
              </a:tblGrid>
              <a:tr h="524217">
                <a:tc>
                  <a:txBody>
                    <a:bodyPr/>
                    <a:lstStyle/>
                    <a:p>
                      <a:pPr algn="ctr"/>
                      <a:r>
                        <a:rPr lang="en-GB" dirty="0"/>
                        <a:t>Fruit</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dirty="0"/>
                        <a:t>Tally</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dirty="0"/>
                        <a:t>Number of Children</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extLst>
                  <a:ext uri="{0D108BD9-81ED-4DB2-BD59-A6C34878D82A}">
                    <a16:rowId xmlns:a16="http://schemas.microsoft.com/office/drawing/2014/main" val="319280964"/>
                  </a:ext>
                </a:extLst>
              </a:tr>
              <a:tr h="415046">
                <a:tc>
                  <a:txBody>
                    <a:bodyPr/>
                    <a:lstStyle/>
                    <a:p>
                      <a:pPr algn="ctr"/>
                      <a:r>
                        <a:rPr lang="en-GB" dirty="0">
                          <a:solidFill>
                            <a:srgbClr val="00639A"/>
                          </a:solidFill>
                        </a:rPr>
                        <a:t>Apples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0639A"/>
                        </a:solidFill>
                      </a:endParaRPr>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830467"/>
                  </a:ext>
                </a:extLst>
              </a:tr>
              <a:tr h="415046">
                <a:tc>
                  <a:txBody>
                    <a:bodyPr/>
                    <a:lstStyle/>
                    <a:p>
                      <a:pPr algn="ctr"/>
                      <a:r>
                        <a:rPr lang="en-GB" dirty="0">
                          <a:solidFill>
                            <a:srgbClr val="00639A"/>
                          </a:solidFill>
                        </a:rPr>
                        <a:t>Bananas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01853"/>
                  </a:ext>
                </a:extLst>
              </a:tr>
              <a:tr h="415046">
                <a:tc>
                  <a:txBody>
                    <a:bodyPr/>
                    <a:lstStyle/>
                    <a:p>
                      <a:pPr algn="ctr"/>
                      <a:r>
                        <a:rPr lang="en-GB" dirty="0">
                          <a:solidFill>
                            <a:srgbClr val="00639A"/>
                          </a:solidFill>
                        </a:rPr>
                        <a:t>Oranges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7705701"/>
                  </a:ext>
                </a:extLst>
              </a:tr>
              <a:tr h="415046">
                <a:tc>
                  <a:txBody>
                    <a:bodyPr/>
                    <a:lstStyle/>
                    <a:p>
                      <a:pPr algn="ctr"/>
                      <a:r>
                        <a:rPr lang="en-GB" dirty="0">
                          <a:solidFill>
                            <a:srgbClr val="00639A"/>
                          </a:solidFill>
                        </a:rPr>
                        <a:t>Pears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9666093"/>
                  </a:ext>
                </a:extLst>
              </a:tr>
            </a:tbl>
          </a:graphicData>
        </a:graphic>
      </p:graphicFrame>
      <p:grpSp>
        <p:nvGrpSpPr>
          <p:cNvPr id="16" name="Group 15"/>
          <p:cNvGrpSpPr/>
          <p:nvPr/>
        </p:nvGrpSpPr>
        <p:grpSpPr>
          <a:xfrm>
            <a:off x="3191669" y="2691764"/>
            <a:ext cx="1264443" cy="243840"/>
            <a:chOff x="3359944" y="2691764"/>
            <a:chExt cx="1264443" cy="243840"/>
          </a:xfrm>
        </p:grpSpPr>
        <p:grpSp>
          <p:nvGrpSpPr>
            <p:cNvPr id="17" name="Group 16"/>
            <p:cNvGrpSpPr/>
            <p:nvPr/>
          </p:nvGrpSpPr>
          <p:grpSpPr>
            <a:xfrm>
              <a:off x="3359944" y="2691764"/>
              <a:ext cx="240506" cy="243840"/>
              <a:chOff x="3359944" y="2691764"/>
              <a:chExt cx="240506" cy="243840"/>
            </a:xfrm>
          </p:grpSpPr>
          <p:cxnSp>
            <p:nvCxnSpPr>
              <p:cNvPr id="36" name="Straight Connector 35"/>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01256" y="2691764"/>
              <a:ext cx="240506" cy="243840"/>
              <a:chOff x="3359944" y="2691764"/>
              <a:chExt cx="240506" cy="243840"/>
            </a:xfrm>
          </p:grpSpPr>
          <p:cxnSp>
            <p:nvCxnSpPr>
              <p:cNvPr id="31" name="Straight Connector 30"/>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042568" y="2691764"/>
              <a:ext cx="240506" cy="243840"/>
              <a:chOff x="3359944" y="2691764"/>
              <a:chExt cx="240506" cy="243840"/>
            </a:xfrm>
          </p:grpSpPr>
          <p:cxnSp>
            <p:nvCxnSpPr>
              <p:cNvPr id="26" name="Straight Connector 25"/>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383881" y="2691764"/>
              <a:ext cx="240506" cy="243840"/>
              <a:chOff x="3359944" y="2691764"/>
              <a:chExt cx="240506" cy="243840"/>
            </a:xfrm>
          </p:grpSpPr>
          <p:cxnSp>
            <p:nvCxnSpPr>
              <p:cNvPr id="21" name="Straight Connector 20"/>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3186907" y="3101338"/>
            <a:ext cx="240506" cy="243840"/>
            <a:chOff x="3359944" y="2691764"/>
            <a:chExt cx="240506" cy="243840"/>
          </a:xfrm>
        </p:grpSpPr>
        <p:cxnSp>
          <p:nvCxnSpPr>
            <p:cNvPr id="42" name="Straight Connector 41"/>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186587" y="3513171"/>
            <a:ext cx="240506" cy="243840"/>
            <a:chOff x="3359944" y="2691764"/>
            <a:chExt cx="240506" cy="243840"/>
          </a:xfrm>
        </p:grpSpPr>
        <p:cxnSp>
          <p:nvCxnSpPr>
            <p:cNvPr id="48" name="Straight Connector 47"/>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527899" y="3513171"/>
            <a:ext cx="240506" cy="243840"/>
            <a:chOff x="3359944" y="2691764"/>
            <a:chExt cx="240506" cy="243840"/>
          </a:xfrm>
        </p:grpSpPr>
        <p:cxnSp>
          <p:nvCxnSpPr>
            <p:cNvPr id="54" name="Straight Connector 53"/>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869211" y="3513171"/>
            <a:ext cx="240506" cy="243840"/>
            <a:chOff x="3359944" y="2691764"/>
            <a:chExt cx="240506" cy="243840"/>
          </a:xfrm>
        </p:grpSpPr>
        <p:cxnSp>
          <p:nvCxnSpPr>
            <p:cNvPr id="60" name="Straight Connector 59"/>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191351" y="3931538"/>
            <a:ext cx="1264443" cy="243840"/>
            <a:chOff x="3359944" y="2691764"/>
            <a:chExt cx="1264443" cy="243840"/>
          </a:xfrm>
        </p:grpSpPr>
        <p:grpSp>
          <p:nvGrpSpPr>
            <p:cNvPr id="67" name="Group 66"/>
            <p:cNvGrpSpPr/>
            <p:nvPr/>
          </p:nvGrpSpPr>
          <p:grpSpPr>
            <a:xfrm>
              <a:off x="3359944" y="2691764"/>
              <a:ext cx="240506" cy="243840"/>
              <a:chOff x="3359944" y="2691764"/>
              <a:chExt cx="240506" cy="243840"/>
            </a:xfrm>
          </p:grpSpPr>
          <p:cxnSp>
            <p:nvCxnSpPr>
              <p:cNvPr id="86" name="Straight Connector 85"/>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701256" y="2691764"/>
              <a:ext cx="240506" cy="243840"/>
              <a:chOff x="3359944" y="2691764"/>
              <a:chExt cx="240506" cy="243840"/>
            </a:xfrm>
          </p:grpSpPr>
          <p:cxnSp>
            <p:nvCxnSpPr>
              <p:cNvPr id="81" name="Straight Connector 80"/>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042568" y="2691764"/>
              <a:ext cx="240506" cy="243840"/>
              <a:chOff x="3359944" y="2691764"/>
              <a:chExt cx="240506" cy="243840"/>
            </a:xfrm>
          </p:grpSpPr>
          <p:cxnSp>
            <p:nvCxnSpPr>
              <p:cNvPr id="76" name="Straight Connector 75"/>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83881" y="2691764"/>
              <a:ext cx="240506" cy="243840"/>
              <a:chOff x="3359944" y="2691764"/>
              <a:chExt cx="240506" cy="243840"/>
            </a:xfrm>
          </p:grpSpPr>
          <p:cxnSp>
            <p:nvCxnSpPr>
              <p:cNvPr id="71" name="Straight Connector 70"/>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a:off x="4595177" y="3931538"/>
            <a:ext cx="240506" cy="243840"/>
            <a:chOff x="3359944" y="2691764"/>
            <a:chExt cx="240506" cy="243840"/>
          </a:xfrm>
        </p:grpSpPr>
        <p:cxnSp>
          <p:nvCxnSpPr>
            <p:cNvPr id="92" name="Straight Connector 91"/>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269831" y="2644021"/>
            <a:ext cx="556260" cy="369332"/>
          </a:xfrm>
          <a:prstGeom prst="rect">
            <a:avLst/>
          </a:prstGeom>
          <a:noFill/>
        </p:spPr>
        <p:txBody>
          <a:bodyPr wrap="square" rtlCol="0">
            <a:spAutoFit/>
          </a:bodyPr>
          <a:lstStyle/>
          <a:p>
            <a:pPr algn="ctr"/>
            <a:r>
              <a:rPr lang="en-GB" dirty="0">
                <a:solidFill>
                  <a:srgbClr val="00639A"/>
                </a:solidFill>
              </a:rPr>
              <a:t>20</a:t>
            </a:r>
          </a:p>
        </p:txBody>
      </p:sp>
      <p:sp>
        <p:nvSpPr>
          <p:cNvPr id="97" name="TextBox 96"/>
          <p:cNvSpPr txBox="1"/>
          <p:nvPr/>
        </p:nvSpPr>
        <p:spPr>
          <a:xfrm>
            <a:off x="6269831" y="3059668"/>
            <a:ext cx="556260" cy="369332"/>
          </a:xfrm>
          <a:prstGeom prst="rect">
            <a:avLst/>
          </a:prstGeom>
          <a:noFill/>
        </p:spPr>
        <p:txBody>
          <a:bodyPr wrap="square" rtlCol="0">
            <a:spAutoFit/>
          </a:bodyPr>
          <a:lstStyle/>
          <a:p>
            <a:pPr algn="ctr"/>
            <a:r>
              <a:rPr lang="en-GB" dirty="0">
                <a:solidFill>
                  <a:srgbClr val="00639A"/>
                </a:solidFill>
              </a:rPr>
              <a:t>5</a:t>
            </a:r>
          </a:p>
        </p:txBody>
      </p:sp>
      <p:sp>
        <p:nvSpPr>
          <p:cNvPr id="98" name="TextBox 97"/>
          <p:cNvSpPr txBox="1"/>
          <p:nvPr/>
        </p:nvSpPr>
        <p:spPr>
          <a:xfrm>
            <a:off x="6269831" y="3477560"/>
            <a:ext cx="556260" cy="369332"/>
          </a:xfrm>
          <a:prstGeom prst="rect">
            <a:avLst/>
          </a:prstGeom>
          <a:noFill/>
        </p:spPr>
        <p:txBody>
          <a:bodyPr wrap="square" rtlCol="0">
            <a:spAutoFit/>
          </a:bodyPr>
          <a:lstStyle/>
          <a:p>
            <a:pPr algn="ctr"/>
            <a:r>
              <a:rPr lang="en-GB" dirty="0">
                <a:solidFill>
                  <a:srgbClr val="00639A"/>
                </a:solidFill>
              </a:rPr>
              <a:t>15</a:t>
            </a:r>
          </a:p>
        </p:txBody>
      </p:sp>
      <p:sp>
        <p:nvSpPr>
          <p:cNvPr id="99" name="TextBox 98"/>
          <p:cNvSpPr txBox="1"/>
          <p:nvPr/>
        </p:nvSpPr>
        <p:spPr>
          <a:xfrm>
            <a:off x="6269831" y="3895452"/>
            <a:ext cx="556260" cy="369332"/>
          </a:xfrm>
          <a:prstGeom prst="rect">
            <a:avLst/>
          </a:prstGeom>
          <a:noFill/>
        </p:spPr>
        <p:txBody>
          <a:bodyPr wrap="square" rtlCol="0">
            <a:spAutoFit/>
          </a:bodyPr>
          <a:lstStyle/>
          <a:p>
            <a:pPr algn="ctr"/>
            <a:r>
              <a:rPr lang="en-GB" dirty="0">
                <a:solidFill>
                  <a:srgbClr val="00639A"/>
                </a:solidFill>
              </a:rPr>
              <a:t>25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974" y="4585899"/>
            <a:ext cx="2073276" cy="1651389"/>
          </a:xfrm>
          <a:prstGeom prst="rect">
            <a:avLst/>
          </a:prstGeom>
        </p:spPr>
      </p:pic>
      <p:sp>
        <p:nvSpPr>
          <p:cNvPr id="100" name="Rectangle 99">
            <a:hlinkClick r:id="rId4"/>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97" grpId="0"/>
      <p:bldP spid="98"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142149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Pictograms</a:t>
            </a:r>
          </a:p>
        </p:txBody>
      </p:sp>
      <p:sp>
        <p:nvSpPr>
          <p:cNvPr id="10" name="Rectangle 9"/>
          <p:cNvSpPr/>
          <p:nvPr/>
        </p:nvSpPr>
        <p:spPr>
          <a:xfrm>
            <a:off x="185669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185669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519795190"/>
              </p:ext>
            </p:extLst>
          </p:nvPr>
        </p:nvGraphicFramePr>
        <p:xfrm>
          <a:off x="755651" y="1133980"/>
          <a:ext cx="6950076" cy="2184401"/>
        </p:xfrm>
        <a:graphic>
          <a:graphicData uri="http://schemas.openxmlformats.org/drawingml/2006/table">
            <a:tbl>
              <a:tblPr firstRow="1" bandRow="1">
                <a:tableStyleId>{5C22544A-7EE6-4342-B048-85BDC9FD1C3A}</a:tableStyleId>
              </a:tblPr>
              <a:tblGrid>
                <a:gridCol w="2316692">
                  <a:extLst>
                    <a:ext uri="{9D8B030D-6E8A-4147-A177-3AD203B41FA5}">
                      <a16:colId xmlns:a16="http://schemas.microsoft.com/office/drawing/2014/main" val="4280205268"/>
                    </a:ext>
                  </a:extLst>
                </a:gridCol>
                <a:gridCol w="2316692">
                  <a:extLst>
                    <a:ext uri="{9D8B030D-6E8A-4147-A177-3AD203B41FA5}">
                      <a16:colId xmlns:a16="http://schemas.microsoft.com/office/drawing/2014/main" val="188390877"/>
                    </a:ext>
                  </a:extLst>
                </a:gridCol>
                <a:gridCol w="2316692">
                  <a:extLst>
                    <a:ext uri="{9D8B030D-6E8A-4147-A177-3AD203B41FA5}">
                      <a16:colId xmlns:a16="http://schemas.microsoft.com/office/drawing/2014/main" val="1179187867"/>
                    </a:ext>
                  </a:extLst>
                </a:gridCol>
              </a:tblGrid>
              <a:tr h="524217">
                <a:tc>
                  <a:txBody>
                    <a:bodyPr/>
                    <a:lstStyle/>
                    <a:p>
                      <a:pPr algn="ctr"/>
                      <a:r>
                        <a:rPr lang="en-GB" dirty="0"/>
                        <a:t>Fruit</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dirty="0"/>
                        <a:t>Tally</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dirty="0"/>
                        <a:t>Number of Children</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extLst>
                  <a:ext uri="{0D108BD9-81ED-4DB2-BD59-A6C34878D82A}">
                    <a16:rowId xmlns:a16="http://schemas.microsoft.com/office/drawing/2014/main" val="319280964"/>
                  </a:ext>
                </a:extLst>
              </a:tr>
              <a:tr h="415046">
                <a:tc>
                  <a:txBody>
                    <a:bodyPr/>
                    <a:lstStyle/>
                    <a:p>
                      <a:pPr algn="ctr"/>
                      <a:r>
                        <a:rPr lang="en-GB" dirty="0">
                          <a:solidFill>
                            <a:srgbClr val="00639A"/>
                          </a:solidFill>
                        </a:rPr>
                        <a:t>Apples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830467"/>
                  </a:ext>
                </a:extLst>
              </a:tr>
              <a:tr h="415046">
                <a:tc>
                  <a:txBody>
                    <a:bodyPr/>
                    <a:lstStyle/>
                    <a:p>
                      <a:pPr algn="ctr"/>
                      <a:r>
                        <a:rPr lang="en-GB" dirty="0">
                          <a:solidFill>
                            <a:srgbClr val="00639A"/>
                          </a:solidFill>
                        </a:rPr>
                        <a:t>Bananas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01853"/>
                  </a:ext>
                </a:extLst>
              </a:tr>
              <a:tr h="415046">
                <a:tc>
                  <a:txBody>
                    <a:bodyPr/>
                    <a:lstStyle/>
                    <a:p>
                      <a:pPr algn="ctr"/>
                      <a:r>
                        <a:rPr lang="en-GB" dirty="0">
                          <a:solidFill>
                            <a:srgbClr val="00639A"/>
                          </a:solidFill>
                        </a:rPr>
                        <a:t>Oranges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7705701"/>
                  </a:ext>
                </a:extLst>
              </a:tr>
              <a:tr h="415046">
                <a:tc>
                  <a:txBody>
                    <a:bodyPr/>
                    <a:lstStyle/>
                    <a:p>
                      <a:pPr algn="ctr"/>
                      <a:r>
                        <a:rPr lang="en-GB" dirty="0">
                          <a:solidFill>
                            <a:srgbClr val="00639A"/>
                          </a:solidFill>
                        </a:rPr>
                        <a:t>Pears</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9666093"/>
                  </a:ext>
                </a:extLst>
              </a:tr>
            </a:tbl>
          </a:graphicData>
        </a:graphic>
      </p:graphicFrame>
      <p:grpSp>
        <p:nvGrpSpPr>
          <p:cNvPr id="9" name="Group 8"/>
          <p:cNvGrpSpPr/>
          <p:nvPr/>
        </p:nvGrpSpPr>
        <p:grpSpPr>
          <a:xfrm>
            <a:off x="3191670" y="1745360"/>
            <a:ext cx="1264443" cy="243840"/>
            <a:chOff x="3359944" y="2691764"/>
            <a:chExt cx="1264443" cy="243840"/>
          </a:xfrm>
        </p:grpSpPr>
        <p:grpSp>
          <p:nvGrpSpPr>
            <p:cNvPr id="8" name="Group 7"/>
            <p:cNvGrpSpPr/>
            <p:nvPr/>
          </p:nvGrpSpPr>
          <p:grpSpPr>
            <a:xfrm>
              <a:off x="3359944" y="2691764"/>
              <a:ext cx="240506" cy="243840"/>
              <a:chOff x="3359944" y="2691764"/>
              <a:chExt cx="240506" cy="243840"/>
            </a:xfrm>
          </p:grpSpPr>
          <p:cxnSp>
            <p:nvCxnSpPr>
              <p:cNvPr id="4" name="Straight Connector 3"/>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01256" y="2691764"/>
              <a:ext cx="240506" cy="243840"/>
              <a:chOff x="3359944" y="2691764"/>
              <a:chExt cx="240506" cy="243840"/>
            </a:xfrm>
          </p:grpSpPr>
          <p:cxnSp>
            <p:nvCxnSpPr>
              <p:cNvPr id="20" name="Straight Connector 19"/>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042568" y="2691764"/>
              <a:ext cx="240506" cy="243840"/>
              <a:chOff x="3359944" y="2691764"/>
              <a:chExt cx="240506" cy="243840"/>
            </a:xfrm>
          </p:grpSpPr>
          <p:cxnSp>
            <p:nvCxnSpPr>
              <p:cNvPr id="26" name="Straight Connector 25"/>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383881" y="2691764"/>
              <a:ext cx="240506" cy="243840"/>
              <a:chOff x="3359944" y="2691764"/>
              <a:chExt cx="240506" cy="243840"/>
            </a:xfrm>
          </p:grpSpPr>
          <p:cxnSp>
            <p:nvCxnSpPr>
              <p:cNvPr id="32" name="Straight Connector 31"/>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3186908" y="2154934"/>
            <a:ext cx="240506" cy="243840"/>
            <a:chOff x="3359944" y="2691764"/>
            <a:chExt cx="240506" cy="243840"/>
          </a:xfrm>
        </p:grpSpPr>
        <p:cxnSp>
          <p:nvCxnSpPr>
            <p:cNvPr id="83" name="Straight Connector 82"/>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3186588" y="2566767"/>
            <a:ext cx="240506" cy="243840"/>
            <a:chOff x="3359944" y="2691764"/>
            <a:chExt cx="240506" cy="243840"/>
          </a:xfrm>
        </p:grpSpPr>
        <p:cxnSp>
          <p:nvCxnSpPr>
            <p:cNvPr id="108" name="Straight Connector 107"/>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527900" y="2566767"/>
            <a:ext cx="240506" cy="243840"/>
            <a:chOff x="3359944" y="2691764"/>
            <a:chExt cx="240506" cy="243840"/>
          </a:xfrm>
        </p:grpSpPr>
        <p:cxnSp>
          <p:nvCxnSpPr>
            <p:cNvPr id="103" name="Straight Connector 102"/>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3869212" y="2566767"/>
            <a:ext cx="240506" cy="243840"/>
            <a:chOff x="3359944" y="2691764"/>
            <a:chExt cx="240506" cy="243840"/>
          </a:xfrm>
        </p:grpSpPr>
        <p:cxnSp>
          <p:nvCxnSpPr>
            <p:cNvPr id="98" name="Straight Connector 97"/>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191352" y="2985134"/>
            <a:ext cx="1264443" cy="243840"/>
            <a:chOff x="3359944" y="2691764"/>
            <a:chExt cx="1264443" cy="243840"/>
          </a:xfrm>
        </p:grpSpPr>
        <p:grpSp>
          <p:nvGrpSpPr>
            <p:cNvPr id="114" name="Group 113"/>
            <p:cNvGrpSpPr/>
            <p:nvPr/>
          </p:nvGrpSpPr>
          <p:grpSpPr>
            <a:xfrm>
              <a:off x="3359944" y="2691764"/>
              <a:ext cx="240506" cy="243840"/>
              <a:chOff x="3359944" y="2691764"/>
              <a:chExt cx="240506" cy="243840"/>
            </a:xfrm>
          </p:grpSpPr>
          <p:cxnSp>
            <p:nvCxnSpPr>
              <p:cNvPr id="133" name="Straight Connector 132"/>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3701256" y="2691764"/>
              <a:ext cx="240506" cy="243840"/>
              <a:chOff x="3359944" y="2691764"/>
              <a:chExt cx="240506" cy="243840"/>
            </a:xfrm>
          </p:grpSpPr>
          <p:cxnSp>
            <p:nvCxnSpPr>
              <p:cNvPr id="128" name="Straight Connector 127"/>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4042568" y="2691764"/>
              <a:ext cx="240506" cy="243840"/>
              <a:chOff x="3359944" y="2691764"/>
              <a:chExt cx="240506" cy="243840"/>
            </a:xfrm>
          </p:grpSpPr>
          <p:cxnSp>
            <p:nvCxnSpPr>
              <p:cNvPr id="123" name="Straight Connector 122"/>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4383881" y="2691764"/>
              <a:ext cx="240506" cy="243840"/>
              <a:chOff x="3359944" y="2691764"/>
              <a:chExt cx="240506" cy="243840"/>
            </a:xfrm>
          </p:grpSpPr>
          <p:cxnSp>
            <p:nvCxnSpPr>
              <p:cNvPr id="118" name="Straight Connector 117"/>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p:cNvGrpSpPr/>
          <p:nvPr/>
        </p:nvGrpSpPr>
        <p:grpSpPr>
          <a:xfrm>
            <a:off x="4595178" y="2985134"/>
            <a:ext cx="240506" cy="243840"/>
            <a:chOff x="3359944" y="2691764"/>
            <a:chExt cx="240506" cy="243840"/>
          </a:xfrm>
        </p:grpSpPr>
        <p:cxnSp>
          <p:nvCxnSpPr>
            <p:cNvPr id="139" name="Straight Connector 138"/>
            <p:cNvCxnSpPr/>
            <p:nvPr/>
          </p:nvCxnSpPr>
          <p:spPr>
            <a:xfrm>
              <a:off x="3398520"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454082"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509644"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565207" y="2691764"/>
              <a:ext cx="0" cy="243840"/>
            </a:xfrm>
            <a:prstGeom prst="line">
              <a:avLst/>
            </a:prstGeom>
            <a:ln w="19050" cap="rnd">
              <a:solidFill>
                <a:srgbClr val="00639A"/>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359944" y="2719388"/>
              <a:ext cx="240506" cy="188118"/>
            </a:xfrm>
            <a:prstGeom prst="line">
              <a:avLst/>
            </a:prstGeom>
            <a:ln w="19050" cap="rnd">
              <a:solidFill>
                <a:srgbClr val="00639A"/>
              </a:solidFill>
            </a:ln>
          </p:spPr>
          <p:style>
            <a:lnRef idx="1">
              <a:schemeClr val="accent1"/>
            </a:lnRef>
            <a:fillRef idx="0">
              <a:schemeClr val="accent1"/>
            </a:fillRef>
            <a:effectRef idx="0">
              <a:schemeClr val="accent1"/>
            </a:effectRef>
            <a:fontRef idx="minor">
              <a:schemeClr val="tx1"/>
            </a:fontRef>
          </p:style>
        </p:cxnSp>
      </p:grpSp>
      <p:sp>
        <p:nvSpPr>
          <p:cNvPr id="144" name="TextBox 143"/>
          <p:cNvSpPr txBox="1"/>
          <p:nvPr/>
        </p:nvSpPr>
        <p:spPr>
          <a:xfrm>
            <a:off x="5393532" y="1697617"/>
            <a:ext cx="556260" cy="369332"/>
          </a:xfrm>
          <a:prstGeom prst="rect">
            <a:avLst/>
          </a:prstGeom>
          <a:noFill/>
        </p:spPr>
        <p:txBody>
          <a:bodyPr wrap="square" rtlCol="0">
            <a:spAutoFit/>
          </a:bodyPr>
          <a:lstStyle/>
          <a:p>
            <a:r>
              <a:rPr lang="en-GB" dirty="0">
                <a:solidFill>
                  <a:srgbClr val="00639A"/>
                </a:solidFill>
              </a:rPr>
              <a:t>20</a:t>
            </a:r>
          </a:p>
        </p:txBody>
      </p:sp>
      <p:sp>
        <p:nvSpPr>
          <p:cNvPr id="145" name="TextBox 144"/>
          <p:cNvSpPr txBox="1"/>
          <p:nvPr/>
        </p:nvSpPr>
        <p:spPr>
          <a:xfrm>
            <a:off x="5393532" y="2113264"/>
            <a:ext cx="556260" cy="369332"/>
          </a:xfrm>
          <a:prstGeom prst="rect">
            <a:avLst/>
          </a:prstGeom>
          <a:noFill/>
        </p:spPr>
        <p:txBody>
          <a:bodyPr wrap="square" rtlCol="0">
            <a:spAutoFit/>
          </a:bodyPr>
          <a:lstStyle/>
          <a:p>
            <a:r>
              <a:rPr lang="en-GB" dirty="0">
                <a:solidFill>
                  <a:srgbClr val="00639A"/>
                </a:solidFill>
              </a:rPr>
              <a:t>5</a:t>
            </a:r>
          </a:p>
        </p:txBody>
      </p:sp>
      <p:sp>
        <p:nvSpPr>
          <p:cNvPr id="146" name="TextBox 145"/>
          <p:cNvSpPr txBox="1"/>
          <p:nvPr/>
        </p:nvSpPr>
        <p:spPr>
          <a:xfrm>
            <a:off x="5393532" y="2531156"/>
            <a:ext cx="556260" cy="369332"/>
          </a:xfrm>
          <a:prstGeom prst="rect">
            <a:avLst/>
          </a:prstGeom>
          <a:noFill/>
        </p:spPr>
        <p:txBody>
          <a:bodyPr wrap="square" rtlCol="0">
            <a:spAutoFit/>
          </a:bodyPr>
          <a:lstStyle/>
          <a:p>
            <a:r>
              <a:rPr lang="en-GB" dirty="0">
                <a:solidFill>
                  <a:srgbClr val="00639A"/>
                </a:solidFill>
              </a:rPr>
              <a:t>15</a:t>
            </a:r>
          </a:p>
        </p:txBody>
      </p:sp>
      <p:sp>
        <p:nvSpPr>
          <p:cNvPr id="147" name="TextBox 146"/>
          <p:cNvSpPr txBox="1"/>
          <p:nvPr/>
        </p:nvSpPr>
        <p:spPr>
          <a:xfrm>
            <a:off x="5393532" y="2949048"/>
            <a:ext cx="556260" cy="369332"/>
          </a:xfrm>
          <a:prstGeom prst="rect">
            <a:avLst/>
          </a:prstGeom>
          <a:noFill/>
        </p:spPr>
        <p:txBody>
          <a:bodyPr wrap="square" rtlCol="0">
            <a:spAutoFit/>
          </a:bodyPr>
          <a:lstStyle/>
          <a:p>
            <a:r>
              <a:rPr lang="en-GB" dirty="0">
                <a:solidFill>
                  <a:srgbClr val="00639A"/>
                </a:solidFill>
              </a:rPr>
              <a:t>25</a:t>
            </a:r>
          </a:p>
        </p:txBody>
      </p:sp>
      <p:pic>
        <p:nvPicPr>
          <p:cNvPr id="61" name="Picture 60"/>
          <p:cNvPicPr>
            <a:picLocks noChangeAspect="1"/>
          </p:cNvPicPr>
          <p:nvPr/>
        </p:nvPicPr>
        <p:blipFill rotWithShape="1">
          <a:blip r:embed="rId3" cstate="print">
            <a:extLst>
              <a:ext uri="{28A0092B-C50C-407E-A947-70E740481C1C}">
                <a14:useLocalDpi xmlns:a14="http://schemas.microsoft.com/office/drawing/2010/main" val="0"/>
              </a:ext>
            </a:extLst>
          </a:blip>
          <a:srcRect b="43991"/>
          <a:stretch/>
        </p:blipFill>
        <p:spPr>
          <a:xfrm>
            <a:off x="6199349" y="2513074"/>
            <a:ext cx="2366046" cy="4344926"/>
          </a:xfrm>
          <a:prstGeom prst="rect">
            <a:avLst/>
          </a:prstGeom>
        </p:spPr>
      </p:pic>
      <p:sp>
        <p:nvSpPr>
          <p:cNvPr id="149" name="Rounded Rectangular Callout 148"/>
          <p:cNvSpPr/>
          <p:nvPr/>
        </p:nvSpPr>
        <p:spPr>
          <a:xfrm>
            <a:off x="755652" y="3500139"/>
            <a:ext cx="5443698" cy="1093312"/>
          </a:xfrm>
          <a:prstGeom prst="wedgeRoundRectCallout">
            <a:avLst>
              <a:gd name="adj1" fmla="val 56334"/>
              <a:gd name="adj2" fmla="val -28805"/>
              <a:gd name="adj3" fmla="val 16667"/>
            </a:avLst>
          </a:prstGeom>
          <a:solidFill>
            <a:srgbClr val="AFDE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639A"/>
                </a:solidFill>
              </a:rPr>
              <a:t>The number of children who chose apples is the same as the number of children who chose bananas and oranges put together.</a:t>
            </a:r>
          </a:p>
        </p:txBody>
      </p:sp>
      <p:sp>
        <p:nvSpPr>
          <p:cNvPr id="151" name="Rectangle 150"/>
          <p:cNvSpPr/>
          <p:nvPr/>
        </p:nvSpPr>
        <p:spPr>
          <a:xfrm>
            <a:off x="755650" y="4739857"/>
            <a:ext cx="3989228" cy="457302"/>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Do you agree? Explain your answer.</a:t>
            </a:r>
          </a:p>
        </p:txBody>
      </p:sp>
      <p:sp>
        <p:nvSpPr>
          <p:cNvPr id="152" name="Rounded Rectangle 151"/>
          <p:cNvSpPr/>
          <p:nvPr/>
        </p:nvSpPr>
        <p:spPr>
          <a:xfrm>
            <a:off x="755650" y="5385812"/>
            <a:ext cx="5194142" cy="869056"/>
          </a:xfrm>
          <a:prstGeom prst="roundRect">
            <a:avLst>
              <a:gd name="adj" fmla="val 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She is correct. 20 children chose apples. 5 chose bananas and 15 chose oranges. 15 + 5 = 20</a:t>
            </a:r>
          </a:p>
        </p:txBody>
      </p:sp>
      <p:sp>
        <p:nvSpPr>
          <p:cNvPr id="96" name="Rectangle 95">
            <a:hlinkClick r:id="rId4"/>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31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142149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Pictograms</a:t>
            </a:r>
          </a:p>
        </p:txBody>
      </p:sp>
      <p:sp>
        <p:nvSpPr>
          <p:cNvPr id="75" name="Rectangle 74"/>
          <p:cNvSpPr/>
          <p:nvPr/>
        </p:nvSpPr>
        <p:spPr>
          <a:xfrm>
            <a:off x="1861464"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1861464"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905093660"/>
              </p:ext>
            </p:extLst>
          </p:nvPr>
        </p:nvGraphicFramePr>
        <p:xfrm>
          <a:off x="3265714" y="1912885"/>
          <a:ext cx="5122636" cy="2962153"/>
        </p:xfrm>
        <a:graphic>
          <a:graphicData uri="http://schemas.openxmlformats.org/drawingml/2006/table">
            <a:tbl>
              <a:tblPr firstRow="1" bandRow="1">
                <a:tableStyleId>{5C22544A-7EE6-4342-B048-85BDC9FD1C3A}</a:tableStyleId>
              </a:tblPr>
              <a:tblGrid>
                <a:gridCol w="1280659">
                  <a:extLst>
                    <a:ext uri="{9D8B030D-6E8A-4147-A177-3AD203B41FA5}">
                      <a16:colId xmlns:a16="http://schemas.microsoft.com/office/drawing/2014/main" val="1212882962"/>
                    </a:ext>
                  </a:extLst>
                </a:gridCol>
                <a:gridCol w="1280659">
                  <a:extLst>
                    <a:ext uri="{9D8B030D-6E8A-4147-A177-3AD203B41FA5}">
                      <a16:colId xmlns:a16="http://schemas.microsoft.com/office/drawing/2014/main" val="925812038"/>
                    </a:ext>
                  </a:extLst>
                </a:gridCol>
                <a:gridCol w="1280659">
                  <a:extLst>
                    <a:ext uri="{9D8B030D-6E8A-4147-A177-3AD203B41FA5}">
                      <a16:colId xmlns:a16="http://schemas.microsoft.com/office/drawing/2014/main" val="3274392988"/>
                    </a:ext>
                  </a:extLst>
                </a:gridCol>
                <a:gridCol w="1280659">
                  <a:extLst>
                    <a:ext uri="{9D8B030D-6E8A-4147-A177-3AD203B41FA5}">
                      <a16:colId xmlns:a16="http://schemas.microsoft.com/office/drawing/2014/main" val="249512911"/>
                    </a:ext>
                  </a:extLst>
                </a:gridCol>
              </a:tblGrid>
              <a:tr h="2227315">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6749490"/>
                  </a:ext>
                </a:extLst>
              </a:tr>
              <a:tr h="734838">
                <a:tc>
                  <a:txBody>
                    <a:bodyPr/>
                    <a:lstStyle/>
                    <a:p>
                      <a:pPr algn="ctr"/>
                      <a:r>
                        <a:rPr lang="en-GB" b="1" dirty="0">
                          <a:solidFill>
                            <a:schemeClr val="bg1"/>
                          </a:solidFill>
                        </a:rPr>
                        <a:t>Pepperoni</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b="1" dirty="0">
                          <a:solidFill>
                            <a:schemeClr val="bg1"/>
                          </a:solidFill>
                        </a:rPr>
                        <a:t>Four Cheese</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b="1" dirty="0">
                          <a:solidFill>
                            <a:schemeClr val="bg1"/>
                          </a:solidFill>
                        </a:rPr>
                        <a:t>Ham</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tc>
                  <a:txBody>
                    <a:bodyPr/>
                    <a:lstStyle/>
                    <a:p>
                      <a:pPr algn="ctr"/>
                      <a:r>
                        <a:rPr lang="en-GB" sz="1800" b="1" dirty="0">
                          <a:solidFill>
                            <a:schemeClr val="bg1"/>
                          </a:solidFill>
                        </a:rPr>
                        <a:t>Mushroom</a:t>
                      </a:r>
                    </a:p>
                  </a:txBody>
                  <a:tcPr anchor="ctr">
                    <a:lnL w="19050" cap="flat" cmpd="sng" algn="ctr">
                      <a:solidFill>
                        <a:srgbClr val="F8BC92"/>
                      </a:solidFill>
                      <a:prstDash val="solid"/>
                      <a:round/>
                      <a:headEnd type="none" w="med" len="med"/>
                      <a:tailEnd type="none" w="med" len="med"/>
                    </a:lnL>
                    <a:lnR w="19050" cap="flat" cmpd="sng" algn="ctr">
                      <a:solidFill>
                        <a:srgbClr val="F8BC92"/>
                      </a:solidFill>
                      <a:prstDash val="solid"/>
                      <a:round/>
                      <a:headEnd type="none" w="med" len="med"/>
                      <a:tailEnd type="none" w="med" len="med"/>
                    </a:lnR>
                    <a:lnT w="19050" cap="flat" cmpd="sng" algn="ctr">
                      <a:solidFill>
                        <a:srgbClr val="F8BC92"/>
                      </a:solidFill>
                      <a:prstDash val="solid"/>
                      <a:round/>
                      <a:headEnd type="none" w="med" len="med"/>
                      <a:tailEnd type="none" w="med" len="med"/>
                    </a:lnT>
                    <a:lnB w="19050" cap="flat" cmpd="sng" algn="ctr">
                      <a:solidFill>
                        <a:srgbClr val="F8BC92"/>
                      </a:solidFill>
                      <a:prstDash val="solid"/>
                      <a:round/>
                      <a:headEnd type="none" w="med" len="med"/>
                      <a:tailEnd type="none" w="med" len="med"/>
                    </a:lnB>
                    <a:lnTlToBr w="12700" cmpd="sng">
                      <a:noFill/>
                      <a:prstDash val="solid"/>
                    </a:lnTlToBr>
                    <a:lnBlToTr w="12700" cmpd="sng">
                      <a:noFill/>
                      <a:prstDash val="solid"/>
                    </a:lnBlToTr>
                    <a:solidFill>
                      <a:srgbClr val="F08114"/>
                    </a:solidFill>
                  </a:tcPr>
                </a:tc>
                <a:extLst>
                  <a:ext uri="{0D108BD9-81ED-4DB2-BD59-A6C34878D82A}">
                    <a16:rowId xmlns:a16="http://schemas.microsoft.com/office/drawing/2014/main" val="3331463961"/>
                  </a:ext>
                </a:extLst>
              </a:tr>
            </a:tbl>
          </a:graphicData>
        </a:graphic>
      </p:graphicFrame>
      <p:sp>
        <p:nvSpPr>
          <p:cNvPr id="11" name="Rectangle 10"/>
          <p:cNvSpPr/>
          <p:nvPr/>
        </p:nvSpPr>
        <p:spPr>
          <a:xfrm>
            <a:off x="755650" y="1241694"/>
            <a:ext cx="7635874" cy="522595"/>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Each child in Oak Class voted for their favourite pizza topping.</a:t>
            </a:r>
          </a:p>
        </p:txBody>
      </p:sp>
      <p:sp>
        <p:nvSpPr>
          <p:cNvPr id="12" name="Rectangle 11"/>
          <p:cNvSpPr/>
          <p:nvPr/>
        </p:nvSpPr>
        <p:spPr>
          <a:xfrm>
            <a:off x="770164" y="1912886"/>
            <a:ext cx="2232717" cy="1356094"/>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8 children chose ham. What is the scale of the pictogram?</a:t>
            </a:r>
            <a:endParaRPr lang="en-GB" dirty="0">
              <a:solidFill>
                <a:srgbClr val="92D050"/>
              </a:solidFill>
            </a:endParaRPr>
          </a:p>
        </p:txBody>
      </p:sp>
      <p:sp>
        <p:nvSpPr>
          <p:cNvPr id="13" name="Rectangle 12"/>
          <p:cNvSpPr/>
          <p:nvPr/>
        </p:nvSpPr>
        <p:spPr>
          <a:xfrm>
            <a:off x="755650" y="4100695"/>
            <a:ext cx="2247231" cy="786724"/>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 many children chose mushroom?</a:t>
            </a:r>
          </a:p>
        </p:txBody>
      </p:sp>
      <p:sp>
        <p:nvSpPr>
          <p:cNvPr id="14" name="Rectangle 13"/>
          <p:cNvSpPr/>
          <p:nvPr/>
        </p:nvSpPr>
        <p:spPr>
          <a:xfrm>
            <a:off x="770164" y="5129364"/>
            <a:ext cx="3322865" cy="1107924"/>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If 4 more children voted for ham, what would the most popular topping be?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545" y="3435533"/>
            <a:ext cx="616886" cy="62216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545" y="2725087"/>
            <a:ext cx="616886" cy="62216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545" y="2014640"/>
            <a:ext cx="616886" cy="622163"/>
          </a:xfrm>
          <a:prstGeom prst="rect">
            <a:avLst/>
          </a:prstGeom>
        </p:spPr>
      </p:pic>
      <p:sp>
        <p:nvSpPr>
          <p:cNvPr id="20" name="Rounded Rectangle 19"/>
          <p:cNvSpPr/>
          <p:nvPr/>
        </p:nvSpPr>
        <p:spPr>
          <a:xfrm>
            <a:off x="2775710" y="4722807"/>
            <a:ext cx="358587" cy="349185"/>
          </a:xfrm>
          <a:prstGeom prst="roundRect">
            <a:avLst>
              <a:gd name="adj" fmla="val 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639A"/>
                </a:solidFill>
              </a:rPr>
              <a:t>2</a:t>
            </a:r>
            <a:endParaRPr lang="en-GB" dirty="0"/>
          </a:p>
        </p:txBody>
      </p:sp>
      <p:grpSp>
        <p:nvGrpSpPr>
          <p:cNvPr id="2" name="Group 1"/>
          <p:cNvGrpSpPr/>
          <p:nvPr/>
        </p:nvGrpSpPr>
        <p:grpSpPr>
          <a:xfrm>
            <a:off x="877874" y="3115103"/>
            <a:ext cx="2256424" cy="854917"/>
            <a:chOff x="877874" y="3115103"/>
            <a:chExt cx="2256424" cy="854917"/>
          </a:xfrm>
        </p:grpSpPr>
        <p:sp>
          <p:nvSpPr>
            <p:cNvPr id="15" name="Rounded Rectangle 14"/>
            <p:cNvSpPr/>
            <p:nvPr/>
          </p:nvSpPr>
          <p:spPr>
            <a:xfrm>
              <a:off x="877874" y="3115103"/>
              <a:ext cx="2256424" cy="854917"/>
            </a:xfrm>
            <a:prstGeom prst="roundRect">
              <a:avLst>
                <a:gd name="adj" fmla="val 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639A"/>
                  </a:solidFill>
                </a:rPr>
                <a:t>=</a:t>
              </a:r>
              <a:r>
                <a:rPr lang="en-GB" dirty="0">
                  <a:solidFill>
                    <a:schemeClr val="bg1"/>
                  </a:solidFill>
                </a:rPr>
                <a:t>44</a:t>
              </a:r>
              <a:r>
                <a:rPr lang="en-GB" dirty="0">
                  <a:solidFill>
                    <a:srgbClr val="00639A"/>
                  </a:solidFill>
                </a:rPr>
                <a:t> children</a:t>
              </a:r>
              <a:endParaRPr lang="en-GB"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95" y="3236587"/>
              <a:ext cx="616886" cy="622163"/>
            </a:xfrm>
            <a:prstGeom prst="rect">
              <a:avLst/>
            </a:prstGeom>
          </p:spPr>
        </p:pic>
      </p:grpSp>
      <p:sp>
        <p:nvSpPr>
          <p:cNvPr id="24" name="Rounded Rectangle 23"/>
          <p:cNvSpPr/>
          <p:nvPr/>
        </p:nvSpPr>
        <p:spPr>
          <a:xfrm>
            <a:off x="4202802" y="5129364"/>
            <a:ext cx="4185548" cy="838299"/>
          </a:xfrm>
          <a:prstGeom prst="roundRect">
            <a:avLst>
              <a:gd name="adj" fmla="val 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39A"/>
                </a:solidFill>
              </a:rPr>
              <a:t>Pepperoni and ham would be equal with 12 votes each.</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814" y="3435533"/>
            <a:ext cx="616886" cy="62216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722" y="3435533"/>
            <a:ext cx="616886" cy="622163"/>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722" y="2725086"/>
            <a:ext cx="616886" cy="6221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890814" y="2713656"/>
            <a:ext cx="338411" cy="630877"/>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23702" y="3429000"/>
            <a:ext cx="338411" cy="630877"/>
          </a:xfrm>
          <a:prstGeom prst="rect">
            <a:avLst/>
          </a:prstGeom>
        </p:spPr>
      </p:pic>
      <p:sp>
        <p:nvSpPr>
          <p:cNvPr id="28" name="Rectangle 27">
            <a:hlinkClick r:id="rId5"/>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877874" y="3121032"/>
            <a:ext cx="2256424" cy="854917"/>
            <a:chOff x="877874" y="3115103"/>
            <a:chExt cx="2256424" cy="854917"/>
          </a:xfrm>
        </p:grpSpPr>
        <p:sp>
          <p:nvSpPr>
            <p:cNvPr id="32" name="Rounded Rectangle 31"/>
            <p:cNvSpPr/>
            <p:nvPr/>
          </p:nvSpPr>
          <p:spPr>
            <a:xfrm>
              <a:off x="877874" y="3115103"/>
              <a:ext cx="2256424" cy="854917"/>
            </a:xfrm>
            <a:prstGeom prst="roundRect">
              <a:avLst>
                <a:gd name="adj" fmla="val 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639A"/>
                  </a:solidFill>
                </a:rPr>
                <a:t>=</a:t>
              </a:r>
              <a:r>
                <a:rPr lang="en-GB" dirty="0">
                  <a:solidFill>
                    <a:schemeClr val="bg1"/>
                  </a:solidFill>
                </a:rPr>
                <a:t>4</a:t>
              </a:r>
              <a:r>
                <a:rPr lang="en-GB" dirty="0">
                  <a:solidFill>
                    <a:srgbClr val="00639A"/>
                  </a:solidFill>
                </a:rPr>
                <a:t>4 children</a:t>
              </a:r>
              <a:endParaRPr lang="en-GB"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95" y="3236587"/>
              <a:ext cx="616886" cy="622163"/>
            </a:xfrm>
            <a:prstGeom prst="rect">
              <a:avLst/>
            </a:prstGeom>
          </p:spPr>
        </p:pic>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286"/>
            <a:ext cx="2722090" cy="3849664"/>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253" t="3929" r="3751" b="7509"/>
          <a:stretch/>
        </p:blipFill>
        <p:spPr>
          <a:xfrm rot="1594331">
            <a:off x="975093" y="2377513"/>
            <a:ext cx="1440000" cy="193939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69" t="1123" r="51588" b="7930"/>
          <a:stretch/>
        </p:blipFill>
        <p:spPr>
          <a:xfrm rot="1488328">
            <a:off x="2566749" y="2943408"/>
            <a:ext cx="720000" cy="197694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286"/>
            <a:ext cx="2722090"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286"/>
            <a:ext cx="2722090" cy="3849664"/>
          </a:xfrm>
          <a:prstGeom prst="rect">
            <a:avLst/>
          </a:prstGeom>
          <a:effectLst>
            <a:outerShdw blurRad="63500" sx="102000" sy="102000" algn="ctr" rotWithShape="0">
              <a:prstClr val="black">
                <a:alpha val="20000"/>
              </a:prstClr>
            </a:outerShdw>
          </a:effectLst>
        </p:spPr>
      </p:pic>
      <p:sp>
        <p:nvSpPr>
          <p:cNvPr id="12" name="TextBox 11" hidden="1"/>
          <p:cNvSpPr txBox="1"/>
          <p:nvPr/>
        </p:nvSpPr>
        <p:spPr>
          <a:xfrm>
            <a:off x="1251146" y="4106251"/>
            <a:ext cx="6643417" cy="1815882"/>
          </a:xfrm>
          <a:prstGeom prst="rect">
            <a:avLst/>
          </a:prstGeom>
          <a:solidFill>
            <a:srgbClr val="FFFF00"/>
          </a:solidFill>
        </p:spPr>
        <p:txBody>
          <a:bodyPr wrap="square" rtlCol="0">
            <a:spAutoFit/>
          </a:bodyPr>
          <a:lstStyle/>
          <a:p>
            <a:r>
              <a:rPr lang="en-GB" sz="1600" b="1" dirty="0">
                <a:solidFill>
                  <a:srgbClr val="FF0000"/>
                </a:solidFill>
                <a:latin typeface="Tuffy" panose="020B0603060100000000" pitchFamily="34" charset="0"/>
                <a:ea typeface="Tuffy" panose="020B0603060100000000" pitchFamily="34" charset="0"/>
              </a:rPr>
              <a:t>Right preview - Right click and replace existing images with horizontal and vertical version </a:t>
            </a:r>
            <a:r>
              <a:rPr lang="en-GB" sz="1600" b="1" dirty="0" err="1">
                <a:solidFill>
                  <a:srgbClr val="FF0000"/>
                </a:solidFill>
                <a:latin typeface="Tuffy" panose="020B0603060100000000" pitchFamily="34" charset="0"/>
                <a:ea typeface="Tuffy" panose="020B0603060100000000" pitchFamily="34" charset="0"/>
              </a:rPr>
              <a:t>jpgs</a:t>
            </a:r>
            <a:r>
              <a:rPr lang="en-GB" sz="1600" b="1" dirty="0">
                <a:solidFill>
                  <a:srgbClr val="FF0000"/>
                </a:solidFill>
                <a:latin typeface="Tuffy" panose="020B0603060100000000" pitchFamily="34" charset="0"/>
                <a:ea typeface="Tuffy" panose="020B0603060100000000" pitchFamily="34" charset="0"/>
              </a:rPr>
              <a:t> of the activity sheet to keep shadow settings.</a:t>
            </a:r>
            <a:br>
              <a:rPr lang="en-GB" sz="1600" b="1" dirty="0">
                <a:solidFill>
                  <a:srgbClr val="FF0000"/>
                </a:solidFill>
                <a:latin typeface="Tuffy" panose="020B0603060100000000" pitchFamily="34" charset="0"/>
                <a:ea typeface="Tuffy" panose="020B0603060100000000" pitchFamily="34" charset="0"/>
              </a:rPr>
            </a:br>
            <a:br>
              <a:rPr lang="en-GB" sz="1600" b="1" dirty="0">
                <a:solidFill>
                  <a:srgbClr val="FF0000"/>
                </a:solidFill>
                <a:latin typeface="Tuffy" panose="020B0603060100000000" pitchFamily="34" charset="0"/>
                <a:ea typeface="Tuffy" panose="020B0603060100000000" pitchFamily="34" charset="0"/>
              </a:rPr>
            </a:br>
            <a:r>
              <a:rPr lang="en-GB" sz="1600" b="1" dirty="0">
                <a:solidFill>
                  <a:srgbClr val="FF0000"/>
                </a:solidFill>
                <a:latin typeface="Tuffy" panose="020B0603060100000000" pitchFamily="34" charset="0"/>
                <a:ea typeface="Tuffy" panose="020B0603060100000000" pitchFamily="34" charset="0"/>
              </a:rPr>
              <a:t>Left preview - hide the image of the child, drag in your </a:t>
            </a:r>
            <a:r>
              <a:rPr lang="en-GB" sz="1600" b="1" dirty="0" err="1">
                <a:solidFill>
                  <a:srgbClr val="FF0000"/>
                </a:solidFill>
                <a:latin typeface="Tuffy" panose="020B0603060100000000" pitchFamily="34" charset="0"/>
                <a:ea typeface="Tuffy" panose="020B0603060100000000" pitchFamily="34" charset="0"/>
              </a:rPr>
              <a:t>jpgs</a:t>
            </a:r>
            <a:r>
              <a:rPr lang="en-GB" sz="1600" b="1" dirty="0">
                <a:solidFill>
                  <a:srgbClr val="FF0000"/>
                </a:solidFill>
                <a:latin typeface="Tuffy" panose="020B0603060100000000" pitchFamily="34" charset="0"/>
                <a:ea typeface="Tuffy" panose="020B0603060100000000" pitchFamily="34" charset="0"/>
              </a:rPr>
              <a:t>, crop to just around the black strokes. Width should be 4cm for the horizontal, 2cm for vertical. Drag and rotate into place. Doesn’t have to be too neat as meant to look like the child stuck it in </a:t>
            </a:r>
            <a:r>
              <a:rPr lang="en-GB" sz="1600" b="1" dirty="0">
                <a:solidFill>
                  <a:srgbClr val="FF0000"/>
                </a:solidFill>
                <a:latin typeface="Tuffy" panose="020B0603060100000000" pitchFamily="34" charset="0"/>
                <a:ea typeface="Tuffy" panose="020B0603060100000000" pitchFamily="34" charset="0"/>
                <a:sym typeface="Wingdings" panose="05000000000000000000" pitchFamily="2" charset="2"/>
              </a:rPr>
              <a:t> </a:t>
            </a:r>
            <a:endParaRPr lang="en-GB" sz="1600" b="1" dirty="0">
              <a:solidFill>
                <a:srgbClr val="FF0000"/>
              </a:solidFill>
              <a:latin typeface="Tuffy" panose="020B0603060100000000" pitchFamily="34" charset="0"/>
              <a:ea typeface="Tuffy" panose="020B0603060100000000" pitchFamily="34" charset="0"/>
            </a:endParaRPr>
          </a:p>
        </p:txBody>
      </p:sp>
      <p:sp>
        <p:nvSpPr>
          <p:cNvPr id="17" name="Rectangle 16"/>
          <p:cNvSpPr/>
          <p:nvPr/>
        </p:nvSpPr>
        <p:spPr>
          <a:xfrm>
            <a:off x="447429" y="670659"/>
            <a:ext cx="142149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Pictograms</a:t>
            </a:r>
          </a:p>
        </p:txBody>
      </p:sp>
      <p:sp>
        <p:nvSpPr>
          <p:cNvPr id="3" name="Rectangle 2"/>
          <p:cNvSpPr/>
          <p:nvPr/>
        </p:nvSpPr>
        <p:spPr>
          <a:xfrm>
            <a:off x="617376" y="3614738"/>
            <a:ext cx="138273" cy="345282"/>
          </a:xfrm>
          <a:prstGeom prst="rect">
            <a:avLst/>
          </a:prstGeom>
          <a:solidFill>
            <a:srgbClr val="F4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9"/>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69441"/>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Interpret and present data using bar charts, pictograms and 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6"/>
          </p:cNvPr>
          <p:cNvSpPr/>
          <p:nvPr/>
        </p:nvSpPr>
        <p:spPr>
          <a:xfrm>
            <a:off x="8582024" y="6696075"/>
            <a:ext cx="561975" cy="103188"/>
          </a:xfrm>
          <a:prstGeom prst="rect">
            <a:avLst/>
          </a:prstGeom>
          <a:solidFill>
            <a:srgbClr val="FDFEFF">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192</TotalTime>
  <Words>438</Words>
  <Application>Microsoft Office PowerPoint</Application>
  <PresentationFormat>On-screen Show (4:3)</PresentationFormat>
  <Paragraphs>81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Tuffy-TTF</vt:lpstr>
      <vt:lpstr>Twinkl</vt:lpstr>
      <vt:lpstr>Tuffy</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Evie Hall</cp:lastModifiedBy>
  <cp:revision>17</cp:revision>
  <dcterms:created xsi:type="dcterms:W3CDTF">2020-01-03T09:12:36Z</dcterms:created>
  <dcterms:modified xsi:type="dcterms:W3CDTF">2020-01-09T14:23:15Z</dcterms:modified>
</cp:coreProperties>
</file>