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0" r:id="rId3"/>
    <p:sldId id="261" r:id="rId4"/>
    <p:sldId id="262" r:id="rId5"/>
    <p:sldId id="263" r:id="rId6"/>
    <p:sldId id="310" r:id="rId7"/>
    <p:sldId id="275" r:id="rId8"/>
    <p:sldId id="298" r:id="rId9"/>
    <p:sldId id="311" r:id="rId10"/>
    <p:sldId id="312" r:id="rId11"/>
    <p:sldId id="313" r:id="rId12"/>
    <p:sldId id="314" r:id="rId13"/>
    <p:sldId id="315" r:id="rId14"/>
    <p:sldId id="316" r:id="rId15"/>
    <p:sldId id="278" r:id="rId16"/>
    <p:sldId id="317" r:id="rId17"/>
    <p:sldId id="318" r:id="rId18"/>
    <p:sldId id="308" r:id="rId19"/>
    <p:sldId id="295" r:id="rId20"/>
    <p:sldId id="309" r:id="rId21"/>
    <p:sldId id="264" r:id="rId22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3"/>
      <p:bold r:id="rId24"/>
    </p:embeddedFont>
    <p:embeddedFont>
      <p:font typeface="Sassoon Infant Md" panose="02000603050000020003" pitchFamily="50" charset="0"/>
      <p:regular r:id="rId25"/>
    </p:embeddedFont>
    <p:embeddedFont>
      <p:font typeface="Tuffy" panose="020B0603060100000000" pitchFamily="34" charset="0"/>
      <p:regular r:id="rId26"/>
      <p:bold r:id="rId27"/>
      <p:italic r:id="rId28"/>
      <p:boldItalic r:id="rId29"/>
    </p:embeddedFont>
    <p:embeddedFont>
      <p:font typeface="Twinkl SemiBold" pitchFamily="2" charset="0"/>
      <p:bold r:id="rId30"/>
    </p:embeddedFont>
    <p:embeddedFont>
      <p:font typeface="Kalam" panose="02000000000000000000" pitchFamily="2" charset="0"/>
      <p:regular r:id="rId31"/>
    </p:embeddedFont>
    <p:embeddedFont>
      <p:font typeface="Tuffy-TTF" panose="020B0603060100000000" pitchFamily="34" charset="0"/>
      <p:regular r:id="rId32"/>
      <p:bold r:id="rId33"/>
      <p:italic r:id="rId34"/>
      <p:boldItalic r:id="rId35"/>
    </p:embeddedFont>
    <p:embeddedFont>
      <p:font typeface="Twinkl" pitchFamily="2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399"/>
    <a:srgbClr val="78A72B"/>
    <a:srgbClr val="ACD767"/>
    <a:srgbClr val="E4007F"/>
    <a:srgbClr val="62C2BE"/>
    <a:srgbClr val="D98FB9"/>
    <a:srgbClr val="87BD31"/>
    <a:srgbClr val="A673AD"/>
    <a:srgbClr val="E8C601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4</a:t>
            </a:r>
            <a:r>
              <a:rPr lang="en-GB" altLang="en-US" sz="800" dirty="0" smtClean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</a:t>
            </a:r>
            <a:r>
              <a:rPr lang="en-GB" altLang="en-US" sz="800" dirty="0" smtClean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Measurement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</a:t>
            </a:r>
            <a:r>
              <a:rPr lang="en-GB" altLang="en-US" sz="800" dirty="0" smtClean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Converting Units of Measurement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Lesson </a:t>
            </a:r>
            <a:r>
              <a:rPr lang="en-GB" altLang="en-US" sz="800" dirty="0" smtClean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3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of </a:t>
            </a:r>
            <a:r>
              <a:rPr lang="en-GB" altLang="en-US" sz="800" dirty="0" smtClean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5: Converting Units of Mass</a:t>
            </a:r>
            <a:endParaRPr lang="en-GB" altLang="en-US" sz="800" dirty="0">
              <a:solidFill>
                <a:srgbClr val="FFFFFF"/>
              </a:solidFill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Tuffy-TTF" panose="020B0603060100000000" pitchFamily="34" charset="0"/>
                <a:cs typeface="Arial" panose="020B0604020202020204" pitchFamily="34" charset="0"/>
              </a:rPr>
              <a:t>Measurement</a:t>
            </a:r>
            <a:endParaRPr lang="en-GB" altLang="en-US" dirty="0"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 b="57897"/>
          <a:stretch/>
        </p:blipFill>
        <p:spPr>
          <a:xfrm>
            <a:off x="755650" y="4264160"/>
            <a:ext cx="7632700" cy="182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5" y="3042342"/>
            <a:ext cx="1314745" cy="1996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636" y="697112"/>
            <a:ext cx="4026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9" y="3383769"/>
            <a:ext cx="1056652" cy="165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55" y="2758223"/>
            <a:ext cx="1958263" cy="2502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4893" y="4830630"/>
            <a:ext cx="1166164" cy="618190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4007F"/>
                </a:solidFill>
              </a:rPr>
              <a:t>sugar</a:t>
            </a:r>
          </a:p>
          <a:p>
            <a:pPr algn="ctr"/>
            <a:r>
              <a:rPr lang="en-GB" dirty="0" smtClean="0">
                <a:solidFill>
                  <a:srgbClr val="E4007F"/>
                </a:solidFill>
              </a:rPr>
              <a:t>1kg</a:t>
            </a:r>
            <a:endParaRPr lang="en-GB" dirty="0">
              <a:solidFill>
                <a:srgbClr val="E4007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22229" y="4818480"/>
            <a:ext cx="1166164" cy="6424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flour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2kg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237" y="4815731"/>
            <a:ext cx="1166164" cy="64798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apples</a:t>
            </a: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3kg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55650" y="1595024"/>
            <a:ext cx="6013617" cy="702099"/>
            <a:chOff x="2807224" y="1985022"/>
            <a:chExt cx="6013617" cy="702099"/>
          </a:xfrm>
        </p:grpSpPr>
        <p:sp>
          <p:nvSpPr>
            <p:cNvPr id="29" name="Rounded Rectangle 28"/>
            <p:cNvSpPr/>
            <p:nvPr/>
          </p:nvSpPr>
          <p:spPr>
            <a:xfrm>
              <a:off x="3211049" y="2016137"/>
              <a:ext cx="5609792" cy="639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>
                  <a:solidFill>
                    <a:srgbClr val="78A72B"/>
                  </a:solidFill>
                </a:rPr>
                <a:t>   What </a:t>
              </a:r>
              <a:r>
                <a:rPr lang="en-GB" dirty="0">
                  <a:solidFill>
                    <a:srgbClr val="78A72B"/>
                  </a:solidFill>
                </a:rPr>
                <a:t>is the combined mass of 2 </a:t>
              </a:r>
              <a:r>
                <a:rPr lang="en-GB" dirty="0" smtClean="0">
                  <a:solidFill>
                    <a:srgbClr val="78A72B"/>
                  </a:solidFill>
                </a:rPr>
                <a:t>baskets of</a:t>
              </a:r>
              <a:br>
                <a:rPr lang="en-GB" dirty="0" smtClean="0">
                  <a:solidFill>
                    <a:srgbClr val="78A72B"/>
                  </a:solidFill>
                </a:rPr>
              </a:br>
              <a:r>
                <a:rPr lang="en-GB" dirty="0" smtClean="0">
                  <a:solidFill>
                    <a:srgbClr val="78A72B"/>
                  </a:solidFill>
                </a:rPr>
                <a:t>   apples and </a:t>
              </a:r>
              <a:r>
                <a:rPr lang="en-GB" dirty="0" smtClean="0">
                  <a:solidFill>
                    <a:srgbClr val="78A72B"/>
                  </a:solidFill>
                </a:rPr>
                <a:t>2</a:t>
              </a:r>
              <a:r>
                <a:rPr lang="en-GB" dirty="0">
                  <a:solidFill>
                    <a:srgbClr val="78A72B"/>
                  </a:solidFill>
                </a:rPr>
                <a:t> </a:t>
              </a:r>
              <a:r>
                <a:rPr lang="en-GB" dirty="0" smtClean="0">
                  <a:solidFill>
                    <a:srgbClr val="78A72B"/>
                  </a:solidFill>
                </a:rPr>
                <a:t>bags </a:t>
              </a:r>
              <a:r>
                <a:rPr lang="en-GB" dirty="0">
                  <a:solidFill>
                    <a:srgbClr val="78A72B"/>
                  </a:solidFill>
                </a:rPr>
                <a:t>of flour?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807224" y="1985022"/>
              <a:ext cx="702099" cy="70209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63540" y="2426383"/>
            <a:ext cx="4755116" cy="547816"/>
            <a:chOff x="2937142" y="2036642"/>
            <a:chExt cx="4755116" cy="547816"/>
          </a:xfrm>
        </p:grpSpPr>
        <p:sp>
          <p:nvSpPr>
            <p:cNvPr id="40" name="Rounded Rectangle 39"/>
            <p:cNvSpPr/>
            <p:nvPr/>
          </p:nvSpPr>
          <p:spPr>
            <a:xfrm>
              <a:off x="3211050" y="2098781"/>
              <a:ext cx="4481208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would you write this in grams?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6457743" y="1626139"/>
            <a:ext cx="996778" cy="63987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10kg</a:t>
            </a:r>
            <a:endParaRPr lang="en-GB" dirty="0"/>
          </a:p>
        </p:txBody>
      </p:sp>
      <p:sp>
        <p:nvSpPr>
          <p:cNvPr id="43" name="Rounded Rectangle 42"/>
          <p:cNvSpPr/>
          <p:nvPr/>
        </p:nvSpPr>
        <p:spPr>
          <a:xfrm>
            <a:off x="5271917" y="2488280"/>
            <a:ext cx="1226844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10 000g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98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 b="57897"/>
          <a:stretch/>
        </p:blipFill>
        <p:spPr>
          <a:xfrm>
            <a:off x="755650" y="4264160"/>
            <a:ext cx="7632700" cy="182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5" y="3042342"/>
            <a:ext cx="1314745" cy="1996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636" y="697112"/>
            <a:ext cx="4026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9" y="3383769"/>
            <a:ext cx="1056652" cy="165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55" y="2758223"/>
            <a:ext cx="1958263" cy="2502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4893" y="4830630"/>
            <a:ext cx="1166164" cy="618190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4007F"/>
                </a:solidFill>
              </a:rPr>
              <a:t>sugar</a:t>
            </a:r>
          </a:p>
          <a:p>
            <a:pPr algn="ctr"/>
            <a:r>
              <a:rPr lang="en-GB" dirty="0" smtClean="0">
                <a:solidFill>
                  <a:srgbClr val="E4007F"/>
                </a:solidFill>
              </a:rPr>
              <a:t>1kg</a:t>
            </a:r>
            <a:endParaRPr lang="en-GB" dirty="0">
              <a:solidFill>
                <a:srgbClr val="E4007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22229" y="4818480"/>
            <a:ext cx="1166164" cy="6424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flour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2kg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237" y="4815731"/>
            <a:ext cx="1166164" cy="64798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apples</a:t>
            </a: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3kg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55650" y="1595024"/>
            <a:ext cx="5759587" cy="702099"/>
            <a:chOff x="2807224" y="1985022"/>
            <a:chExt cx="5759587" cy="702099"/>
          </a:xfrm>
        </p:grpSpPr>
        <p:sp>
          <p:nvSpPr>
            <p:cNvPr id="29" name="Rounded Rectangle 28"/>
            <p:cNvSpPr/>
            <p:nvPr/>
          </p:nvSpPr>
          <p:spPr>
            <a:xfrm>
              <a:off x="3211049" y="2016137"/>
              <a:ext cx="5355762" cy="639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smtClean="0">
                  <a:solidFill>
                    <a:srgbClr val="78A72B"/>
                  </a:solidFill>
                </a:rPr>
                <a:t>   What </a:t>
              </a:r>
              <a:r>
                <a:rPr lang="en-GB" dirty="0">
                  <a:solidFill>
                    <a:srgbClr val="78A72B"/>
                  </a:solidFill>
                </a:rPr>
                <a:t>is the combined mass of 1 </a:t>
              </a:r>
              <a:r>
                <a:rPr lang="en-GB" dirty="0" smtClean="0">
                  <a:solidFill>
                    <a:srgbClr val="78A72B"/>
                  </a:solidFill>
                </a:rPr>
                <a:t>basket of</a:t>
              </a:r>
              <a:br>
                <a:rPr lang="en-GB" dirty="0" smtClean="0">
                  <a:solidFill>
                    <a:srgbClr val="78A72B"/>
                  </a:solidFill>
                </a:rPr>
              </a:br>
              <a:r>
                <a:rPr lang="en-GB" dirty="0" smtClean="0">
                  <a:solidFill>
                    <a:srgbClr val="78A72B"/>
                  </a:solidFill>
                </a:rPr>
                <a:t>   apples,</a:t>
              </a:r>
              <a:r>
                <a:rPr lang="en-GB" dirty="0">
                  <a:solidFill>
                    <a:srgbClr val="78A72B"/>
                  </a:solidFill>
                </a:rPr>
                <a:t> </a:t>
              </a:r>
              <a:r>
                <a:rPr lang="en-GB" dirty="0" smtClean="0">
                  <a:solidFill>
                    <a:srgbClr val="78A72B"/>
                  </a:solidFill>
                </a:rPr>
                <a:t>2 </a:t>
              </a:r>
              <a:r>
                <a:rPr lang="en-GB" dirty="0" smtClean="0">
                  <a:solidFill>
                    <a:srgbClr val="78A72B"/>
                  </a:solidFill>
                </a:rPr>
                <a:t>bags </a:t>
              </a:r>
              <a:r>
                <a:rPr lang="en-GB" dirty="0">
                  <a:solidFill>
                    <a:srgbClr val="78A72B"/>
                  </a:solidFill>
                </a:rPr>
                <a:t>of sugar and 3 bags of flour?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807224" y="1985022"/>
              <a:ext cx="702099" cy="702099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63540" y="2426383"/>
            <a:ext cx="4755116" cy="547816"/>
            <a:chOff x="2937142" y="2036642"/>
            <a:chExt cx="4755116" cy="547816"/>
          </a:xfrm>
        </p:grpSpPr>
        <p:sp>
          <p:nvSpPr>
            <p:cNvPr id="40" name="Rounded Rectangle 39"/>
            <p:cNvSpPr/>
            <p:nvPr/>
          </p:nvSpPr>
          <p:spPr>
            <a:xfrm>
              <a:off x="3211050" y="2098781"/>
              <a:ext cx="4481208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would you write this in grams?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6358889" y="1626139"/>
            <a:ext cx="996778" cy="63987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11kg</a:t>
            </a:r>
            <a:endParaRPr lang="en-GB" dirty="0"/>
          </a:p>
        </p:txBody>
      </p:sp>
      <p:sp>
        <p:nvSpPr>
          <p:cNvPr id="43" name="Rounded Rectangle 42"/>
          <p:cNvSpPr/>
          <p:nvPr/>
        </p:nvSpPr>
        <p:spPr>
          <a:xfrm>
            <a:off x="5271917" y="2488280"/>
            <a:ext cx="1226844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11 000g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4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3" b="-1"/>
          <a:stretch/>
        </p:blipFill>
        <p:spPr>
          <a:xfrm>
            <a:off x="755650" y="2257167"/>
            <a:ext cx="7632700" cy="38356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810309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Sometimes, mass is given in mixed units: kg and g.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8641" y="697112"/>
            <a:ext cx="402674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</a:p>
          <a:p>
            <a:pPr algn="ctr"/>
            <a:r>
              <a:rPr lang="en-GB" sz="3200" dirty="0" smtClean="0">
                <a:latin typeface="+mj-lt"/>
              </a:rPr>
              <a:t>Mixed Units</a:t>
            </a:r>
            <a:endParaRPr lang="en-GB" sz="32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879" y="4714890"/>
            <a:ext cx="4493478" cy="1238417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multiply the kilogram measurement by 1000, then add on the gram measurement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1kg 300g = 1000g + 300g = 1300g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808" y="2232714"/>
            <a:ext cx="2755776" cy="3860110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852879" y="3738861"/>
            <a:ext cx="4939104" cy="894977"/>
          </a:xfrm>
          <a:prstGeom prst="wedgeRectCallout">
            <a:avLst>
              <a:gd name="adj1" fmla="val 61630"/>
              <a:gd name="adj2" fmla="val -583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could we convert these measurements into grams? 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879" y="2589975"/>
            <a:ext cx="3968531" cy="990099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1kg 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300g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2kg 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600g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4kg 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350g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4680" r="8264" b="8801"/>
          <a:stretch/>
        </p:blipFill>
        <p:spPr>
          <a:xfrm>
            <a:off x="755650" y="2438400"/>
            <a:ext cx="7632700" cy="3654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890567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 smtClean="0"/>
              <a:t>Write the following in grams:</a:t>
            </a:r>
            <a:endParaRPr lang="en-GB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87"/>
          <a:stretch/>
        </p:blipFill>
        <p:spPr>
          <a:xfrm>
            <a:off x="2369376" y="2518911"/>
            <a:ext cx="4679156" cy="3573914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4810190" y="4004304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2450g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51" y="3502032"/>
            <a:ext cx="2282149" cy="2384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7023" y="4004304"/>
            <a:ext cx="17331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2kg 450g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3kg 700g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5kg 250g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6kg 800g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7kg 210g</a:t>
            </a:r>
            <a:endParaRPr lang="en-GB" sz="2000" dirty="0"/>
          </a:p>
        </p:txBody>
      </p:sp>
      <p:sp>
        <p:nvSpPr>
          <p:cNvPr id="12" name="Rectangle 11"/>
          <p:cNvSpPr/>
          <p:nvPr/>
        </p:nvSpPr>
        <p:spPr>
          <a:xfrm>
            <a:off x="2558641" y="697112"/>
            <a:ext cx="402674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</a:p>
          <a:p>
            <a:pPr algn="ctr"/>
            <a:r>
              <a:rPr lang="en-GB" sz="3200" dirty="0" smtClean="0">
                <a:latin typeface="+mj-lt"/>
              </a:rPr>
              <a:t>Mixed Units</a:t>
            </a:r>
            <a:endParaRPr lang="en-GB" sz="32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86806" y="4410737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3700g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3422" y="4792456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5250g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4752" y="5157699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6800g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66082" y="5522942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7210g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3536" y="655738"/>
            <a:ext cx="375423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Converting Grams</a:t>
            </a:r>
          </a:p>
          <a:p>
            <a:pPr algn="ctr"/>
            <a:r>
              <a:rPr lang="en-GB" sz="3600" dirty="0" smtClean="0">
                <a:latin typeface="+mj-lt"/>
              </a:rPr>
              <a:t>to Kilograms</a:t>
            </a:r>
            <a:endParaRPr lang="en-GB" sz="3600" dirty="0"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4877" r="8264" b="8290"/>
          <a:stretch/>
        </p:blipFill>
        <p:spPr>
          <a:xfrm>
            <a:off x="755650" y="2463113"/>
            <a:ext cx="7632700" cy="3629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19968"/>
            <a:ext cx="2984328" cy="4220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9189">
            <a:off x="3140527" y="1802941"/>
            <a:ext cx="3998181" cy="45990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66984" y="3775820"/>
            <a:ext cx="3748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this creates a decimal number, the thousandths become grams</a:t>
            </a:r>
            <a:r>
              <a:rPr lang="en-GB" dirty="0" smtClean="0"/>
              <a:t>:</a:t>
            </a:r>
            <a:endParaRPr lang="en-GB" dirty="0"/>
          </a:p>
          <a:p>
            <a:pPr algn="ctr"/>
            <a:r>
              <a:rPr lang="en-GB" dirty="0"/>
              <a:t>2500g ÷ 1000 = 2.500 = 2kg 500g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695140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To convert from grams to kilograms, we divide the number of grams by </a:t>
            </a:r>
            <a:r>
              <a:rPr lang="en-GB" dirty="0" smtClean="0"/>
              <a:t>1000: 5000g </a:t>
            </a:r>
            <a:r>
              <a:rPr lang="en-GB" dirty="0"/>
              <a:t>÷ 1000 = 5kg</a:t>
            </a:r>
          </a:p>
        </p:txBody>
      </p:sp>
    </p:spTree>
    <p:extLst>
      <p:ext uri="{BB962C8B-B14F-4D97-AF65-F5344CB8AC3E}">
        <p14:creationId xmlns:p14="http://schemas.microsoft.com/office/powerpoint/2010/main" val="13538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4680" r="8264" b="3796"/>
          <a:stretch/>
        </p:blipFill>
        <p:spPr>
          <a:xfrm>
            <a:off x="755650" y="2114792"/>
            <a:ext cx="7632700" cy="3978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679602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Convert these grams measurements into kilograms: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0"/>
          <a:stretch/>
        </p:blipFill>
        <p:spPr>
          <a:xfrm>
            <a:off x="2232421" y="2217336"/>
            <a:ext cx="4679156" cy="3875489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4505416" y="3666878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8kg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51" y="3085128"/>
            <a:ext cx="2282149" cy="2384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7023" y="3666878"/>
            <a:ext cx="1410964" cy="2323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8000g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4800g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6400g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4000g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7250g</a:t>
            </a:r>
          </a:p>
          <a:p>
            <a:pPr marL="457200" indent="-324000">
              <a:spcAft>
                <a:spcPts val="600"/>
              </a:spcAft>
              <a:buFont typeface="+mj-lt"/>
              <a:buAutoNum type="alphaLcParenR"/>
            </a:pPr>
            <a:r>
              <a:rPr lang="en-GB" sz="2000" dirty="0" smtClean="0"/>
              <a:t>9840g</a:t>
            </a:r>
            <a:endParaRPr lang="en-GB" sz="2000" dirty="0"/>
          </a:p>
        </p:txBody>
      </p:sp>
      <p:sp>
        <p:nvSpPr>
          <p:cNvPr id="13" name="Rectangle 12"/>
          <p:cNvSpPr/>
          <p:nvPr/>
        </p:nvSpPr>
        <p:spPr>
          <a:xfrm>
            <a:off x="4482032" y="4073311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4kg 800g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8648" y="4455030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6kg 400g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59978" y="4820273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4kg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61308" y="5185516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7kg 250g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93536" y="608700"/>
            <a:ext cx="3754233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Converting Grams</a:t>
            </a:r>
          </a:p>
          <a:p>
            <a:pPr algn="ctr"/>
            <a:r>
              <a:rPr lang="en-GB" sz="3600" dirty="0" smtClean="0">
                <a:latin typeface="+mj-lt"/>
              </a:rPr>
              <a:t>to Kilograms</a:t>
            </a:r>
            <a:endParaRPr lang="en-GB" sz="36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0652" y="5593567"/>
            <a:ext cx="1441916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9kg 840g</a:t>
            </a:r>
            <a:endParaRPr lang="en-GB" sz="2000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152739" y="1356053"/>
            <a:ext cx="6838522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Order these mass measurements from the lightest to heaviest:</a:t>
            </a:r>
          </a:p>
        </p:txBody>
      </p:sp>
      <p:sp>
        <p:nvSpPr>
          <p:cNvPr id="22" name="Rectangle 21">
            <a:hlinkClick r:id="" action="ppaction://macro?name=DragAndDrop"/>
          </p:cNvPr>
          <p:cNvSpPr/>
          <p:nvPr/>
        </p:nvSpPr>
        <p:spPr>
          <a:xfrm>
            <a:off x="654587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3kg 450g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23" name="Rectangle 22">
            <a:hlinkClick r:id="" action="ppaction://macro?name=DragAndDrop"/>
          </p:cNvPr>
          <p:cNvSpPr/>
          <p:nvPr/>
        </p:nvSpPr>
        <p:spPr>
          <a:xfrm>
            <a:off x="1968735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7kg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24" name="Rectangle 23">
            <a:hlinkClick r:id="" action="ppaction://macro?name=DragAndDrop"/>
          </p:cNvPr>
          <p:cNvSpPr/>
          <p:nvPr/>
        </p:nvSpPr>
        <p:spPr>
          <a:xfrm>
            <a:off x="3282883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850g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25" name="Rectangle 24">
            <a:hlinkClick r:id="" action="ppaction://macro?name=DragAndDrop"/>
          </p:cNvPr>
          <p:cNvSpPr/>
          <p:nvPr/>
        </p:nvSpPr>
        <p:spPr>
          <a:xfrm>
            <a:off x="4597031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5kg</a:t>
            </a:r>
            <a:endParaRPr lang="en-GB" sz="2000" dirty="0">
              <a:solidFill>
                <a:srgbClr val="924399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92" y="2678364"/>
            <a:ext cx="1777830" cy="36668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07" y="2652071"/>
            <a:ext cx="2094620" cy="369316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117016" y="697112"/>
            <a:ext cx="490999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Ordering Mixed Units</a:t>
            </a:r>
            <a:endParaRPr lang="en-GB" sz="4000" dirty="0">
              <a:latin typeface="+mj-lt"/>
            </a:endParaRPr>
          </a:p>
        </p:txBody>
      </p:sp>
      <p:sp>
        <p:nvSpPr>
          <p:cNvPr id="29" name="Rectangle 28">
            <a:hlinkClick r:id="" action="ppaction://macro?name=DragAndDrop"/>
          </p:cNvPr>
          <p:cNvSpPr/>
          <p:nvPr/>
        </p:nvSpPr>
        <p:spPr>
          <a:xfrm>
            <a:off x="5911179" y="1902428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924399"/>
                </a:solidFill>
              </a:rPr>
              <a:t>4kg 100g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30" name="Rectangle 29">
            <a:hlinkClick r:id="" action="ppaction://macro?name=DragAndDrop"/>
          </p:cNvPr>
          <p:cNvSpPr/>
          <p:nvPr/>
        </p:nvSpPr>
        <p:spPr>
          <a:xfrm>
            <a:off x="7225327" y="1901915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924399"/>
                </a:solidFill>
              </a:rPr>
              <a:t>2</a:t>
            </a:r>
            <a:r>
              <a:rPr lang="en-GB" sz="2000" dirty="0" smtClean="0">
                <a:solidFill>
                  <a:srgbClr val="924399"/>
                </a:solidFill>
              </a:rPr>
              <a:t>400g</a:t>
            </a:r>
            <a:endParaRPr lang="en-GB" sz="2000" dirty="0">
              <a:solidFill>
                <a:srgbClr val="924399"/>
              </a:solidFill>
            </a:endParaRPr>
          </a:p>
        </p:txBody>
      </p:sp>
      <p:sp>
        <p:nvSpPr>
          <p:cNvPr id="31" name="Rectangle 30">
            <a:hlinkClick r:id="" action="ppaction://macro?name=DragAndDrop"/>
          </p:cNvPr>
          <p:cNvSpPr/>
          <p:nvPr/>
        </p:nvSpPr>
        <p:spPr>
          <a:xfrm>
            <a:off x="654587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850g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2" name="Rectangle 31">
            <a:hlinkClick r:id="" action="ppaction://macro?name=DragAndDrop"/>
          </p:cNvPr>
          <p:cNvSpPr/>
          <p:nvPr/>
        </p:nvSpPr>
        <p:spPr>
          <a:xfrm>
            <a:off x="1968735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2400g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3" name="Rectangle 32">
            <a:hlinkClick r:id="" action="ppaction://macro?name=DragAndDrop"/>
          </p:cNvPr>
          <p:cNvSpPr/>
          <p:nvPr/>
        </p:nvSpPr>
        <p:spPr>
          <a:xfrm>
            <a:off x="3282883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3kg 450g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4" name="Rectangle 33">
            <a:hlinkClick r:id="" action="ppaction://macro?name=DragAndDrop"/>
          </p:cNvPr>
          <p:cNvSpPr/>
          <p:nvPr/>
        </p:nvSpPr>
        <p:spPr>
          <a:xfrm>
            <a:off x="4597031" y="1902941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4kg 100g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5" name="Rectangle 34">
            <a:hlinkClick r:id="" action="ppaction://macro?name=DragAndDrop"/>
          </p:cNvPr>
          <p:cNvSpPr/>
          <p:nvPr/>
        </p:nvSpPr>
        <p:spPr>
          <a:xfrm>
            <a:off x="5911179" y="1902428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5kg</a:t>
            </a:r>
            <a:endParaRPr lang="en-GB" sz="2000" dirty="0">
              <a:solidFill>
                <a:srgbClr val="78A72B"/>
              </a:solidFill>
            </a:endParaRPr>
          </a:p>
        </p:txBody>
      </p:sp>
      <p:sp>
        <p:nvSpPr>
          <p:cNvPr id="36" name="Rectangle 35">
            <a:hlinkClick r:id="" action="ppaction://macro?name=DragAndDrop"/>
          </p:cNvPr>
          <p:cNvSpPr/>
          <p:nvPr/>
        </p:nvSpPr>
        <p:spPr>
          <a:xfrm>
            <a:off x="7225327" y="1901915"/>
            <a:ext cx="1264508" cy="650789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8A72B"/>
                </a:solidFill>
              </a:rPr>
              <a:t>7kg</a:t>
            </a:r>
            <a:endParaRPr lang="en-GB" sz="2000" dirty="0">
              <a:solidFill>
                <a:srgbClr val="78A7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970" r="8264" b="16496"/>
          <a:stretch/>
        </p:blipFill>
        <p:spPr>
          <a:xfrm>
            <a:off x="755650" y="1907885"/>
            <a:ext cx="7632700" cy="4185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66" y="2133564"/>
            <a:ext cx="2620468" cy="2005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5" y="3731741"/>
            <a:ext cx="3768578" cy="23610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0616" y="697112"/>
            <a:ext cx="57627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Converting Units of Mass</a:t>
            </a:r>
            <a:endParaRPr lang="en-GB" sz="40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5650" y="1425609"/>
            <a:ext cx="763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cracking conversion skills to complete this activity sheet.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61" y="2273389"/>
            <a:ext cx="2424150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850">
            <a:off x="4136872" y="2273389"/>
            <a:ext cx="2424150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356053"/>
            <a:ext cx="698079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If the answer is 2500g, write two questions for which this could be the answer.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37380" y="697112"/>
            <a:ext cx="366927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The Answer Is…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8"/>
          <a:stretch/>
        </p:blipFill>
        <p:spPr>
          <a:xfrm>
            <a:off x="755650" y="2098845"/>
            <a:ext cx="7632700" cy="3993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147458"/>
            <a:ext cx="6145427" cy="3945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11" y="2471338"/>
            <a:ext cx="2903577" cy="36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I can convert between units of mass.</a:t>
            </a: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convert from kilograms to grams by multiplying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convert from grams to kilograms by dividing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convert and order </a:t>
            </a:r>
            <a:r>
              <a:rPr lang="en-GB" altLang="en-US" smtClean="0"/>
              <a:t>mixed units of mass.</a:t>
            </a:r>
            <a:endParaRPr lang="en-GB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I can convert between units of mass.</a:t>
            </a: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convert from kilograms to grams by multiplying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convert from grams to kilograms by dividing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I can convert and order mixed units of mass.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07392" y="697112"/>
            <a:ext cx="492923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Closest to a Kilogram</a:t>
            </a:r>
            <a:endParaRPr lang="en-GB" sz="40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10394" y="1282517"/>
            <a:ext cx="5523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aim of the game is to get closest to a kilogram.</a:t>
            </a:r>
          </a:p>
          <a:p>
            <a:pPr algn="ctr"/>
            <a:r>
              <a:rPr lang="en-GB" sz="2400" b="1" dirty="0">
                <a:solidFill>
                  <a:srgbClr val="78A72B"/>
                </a:solidFill>
              </a:rPr>
              <a:t>1kg = 1000g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1600"/>
          <a:stretch/>
        </p:blipFill>
        <p:spPr>
          <a:xfrm>
            <a:off x="755650" y="2034746"/>
            <a:ext cx="7632700" cy="4059566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2504301" y="2133599"/>
            <a:ext cx="2940909" cy="1433384"/>
          </a:xfrm>
          <a:prstGeom prst="wedgeRectCallout">
            <a:avLst>
              <a:gd name="adj1" fmla="val -58203"/>
              <a:gd name="adj2" fmla="val -130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Takes turns to roll a dice four times each. Choose where in a four-digit number to place each number you roll.</a:t>
            </a:r>
          </a:p>
        </p:txBody>
      </p:sp>
      <p:sp>
        <p:nvSpPr>
          <p:cNvPr id="43" name="Rectangular Callout 42"/>
          <p:cNvSpPr/>
          <p:nvPr/>
        </p:nvSpPr>
        <p:spPr>
          <a:xfrm>
            <a:off x="5663512" y="3566983"/>
            <a:ext cx="2318953" cy="1581667"/>
          </a:xfrm>
          <a:prstGeom prst="wedgeRectCallout">
            <a:avLst>
              <a:gd name="adj1" fmla="val -15929"/>
              <a:gd name="adj2" fmla="val -693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When you have created a four-digit number, the person who is closest to 1kg wins a point.</a:t>
            </a:r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3138616" y="3866820"/>
            <a:ext cx="1927654" cy="1927654"/>
          </a:xfrm>
          <a:prstGeom prst="ellipse">
            <a:avLst/>
          </a:prstGeom>
          <a:solidFill>
            <a:srgbClr val="924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Click here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4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07392" y="697112"/>
            <a:ext cx="492923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Closest to a Kilogram</a:t>
            </a:r>
            <a:endParaRPr lang="en-GB" sz="4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/>
          <a:stretch/>
        </p:blipFill>
        <p:spPr>
          <a:xfrm>
            <a:off x="755651" y="1499286"/>
            <a:ext cx="7632700" cy="4593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1603699"/>
            <a:ext cx="2091565" cy="2972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17" y="1612176"/>
            <a:ext cx="3045128" cy="296394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684402"/>
              </p:ext>
            </p:extLst>
          </p:nvPr>
        </p:nvGraphicFramePr>
        <p:xfrm>
          <a:off x="931769" y="4576119"/>
          <a:ext cx="353833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76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7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76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7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6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1313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/>
                        <a:t>g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769387"/>
              </p:ext>
            </p:extLst>
          </p:nvPr>
        </p:nvGraphicFramePr>
        <p:xfrm>
          <a:off x="4957711" y="4576119"/>
          <a:ext cx="353833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76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7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76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7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6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1313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/>
                        <a:t>g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55651" y="5441901"/>
            <a:ext cx="7632699" cy="646331"/>
          </a:xfrm>
          <a:prstGeom prst="rect">
            <a:avLst/>
          </a:prstGeom>
          <a:solidFill>
            <a:srgbClr val="ACD76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Continue until you have made a four-digit number. The person closest to 1000g (1kg) scores a point.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2553729" y="2018270"/>
            <a:ext cx="1746422" cy="1540476"/>
          </a:xfrm>
          <a:prstGeom prst="wedgeRectCallout">
            <a:avLst>
              <a:gd name="adj1" fmla="val -76965"/>
              <a:gd name="adj2" fmla="val 10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roll a 6, so I will place that in the ones column.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6371967" y="2942333"/>
            <a:ext cx="1746422" cy="1540476"/>
          </a:xfrm>
          <a:prstGeom prst="wedgeRectCallout">
            <a:avLst>
              <a:gd name="adj1" fmla="val -36399"/>
              <a:gd name="adj2" fmla="val -626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roll a 2, so I will place that in the hundreds column.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8625" y="4634316"/>
            <a:ext cx="373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/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30292" y="4604069"/>
            <a:ext cx="378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535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6" grpId="0" animBg="1"/>
      <p:bldP spid="11" grpId="0"/>
      <p:bldP spid="11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7"/>
          <a:stretch/>
        </p:blipFill>
        <p:spPr>
          <a:xfrm>
            <a:off x="755650" y="2055457"/>
            <a:ext cx="7632700" cy="40373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356053"/>
            <a:ext cx="6328891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There are 1000 grams in 1 kilogram</a:t>
            </a:r>
            <a:r>
              <a:rPr lang="en-GB" dirty="0" smtClean="0"/>
              <a:t>.</a:t>
            </a:r>
            <a:endParaRPr lang="en-GB" dirty="0"/>
          </a:p>
          <a:p>
            <a:pPr algn="ctr"/>
            <a:r>
              <a:rPr lang="en-GB" dirty="0"/>
              <a:t>How many grams are there 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266891" y="697112"/>
            <a:ext cx="461023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Kilograms to Grams</a:t>
            </a:r>
            <a:endParaRPr lang="en-GB" sz="4000" dirty="0">
              <a:latin typeface="+mj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84899"/>
              </p:ext>
            </p:extLst>
          </p:nvPr>
        </p:nvGraphicFramePr>
        <p:xfrm>
          <a:off x="2919058" y="2253998"/>
          <a:ext cx="3305884" cy="1118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471"/>
                <a:gridCol w="826471"/>
                <a:gridCol w="826471"/>
                <a:gridCol w="826471"/>
              </a:tblGrid>
              <a:tr h="40731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2kg?</a:t>
                      </a:r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3kg?</a:t>
                      </a:r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4kg?</a:t>
                      </a:r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5kg?</a:t>
                      </a:r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</a:tr>
              <a:tr h="7109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2919058" y="2800938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2000g</a:t>
            </a:r>
            <a:endParaRPr lang="en-GB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43977" y="2800937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3000g</a:t>
            </a:r>
            <a:endParaRPr lang="en-GB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68896" y="2800936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4000g</a:t>
            </a:r>
            <a:endParaRPr lang="en-GB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815" y="2800935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5000g</a:t>
            </a:r>
            <a:endParaRPr lang="en-GB" dirty="0">
              <a:solidFill>
                <a:srgbClr val="924399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879" y="4714033"/>
            <a:ext cx="4493478" cy="1238417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Grams are smaller than kilograms, so there are more of them in the same mass. There are </a:t>
            </a:r>
            <a:r>
              <a:rPr lang="en-GB" b="1" dirty="0">
                <a:solidFill>
                  <a:srgbClr val="78A72B"/>
                </a:solidFill>
              </a:rPr>
              <a:t>a thousand times </a:t>
            </a:r>
            <a:r>
              <a:rPr lang="en-GB" b="1" dirty="0" smtClean="0">
                <a:solidFill>
                  <a:srgbClr val="78A72B"/>
                </a:solidFill>
              </a:rPr>
              <a:t>as many </a:t>
            </a:r>
            <a:r>
              <a:rPr lang="en-GB" dirty="0" smtClean="0">
                <a:solidFill>
                  <a:schemeClr val="tx1"/>
                </a:solidFill>
              </a:rPr>
              <a:t>grams </a:t>
            </a:r>
            <a:r>
              <a:rPr lang="en-GB" dirty="0">
                <a:solidFill>
                  <a:schemeClr val="tx1"/>
                </a:solidFill>
              </a:rPr>
              <a:t>in the same mass </a:t>
            </a:r>
            <a:r>
              <a:rPr lang="en-GB" dirty="0" smtClean="0">
                <a:solidFill>
                  <a:schemeClr val="tx1"/>
                </a:solidFill>
              </a:rPr>
              <a:t>as kilograms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57679" y="4714890"/>
            <a:ext cx="4006450" cy="947195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multiply the number of kilograms by 1000.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72" y="1556951"/>
            <a:ext cx="3238212" cy="4535874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852879" y="3738861"/>
            <a:ext cx="4939104" cy="894977"/>
          </a:xfrm>
          <a:prstGeom prst="wedgeRectCallout">
            <a:avLst>
              <a:gd name="adj1" fmla="val 61630"/>
              <a:gd name="adj2" fmla="val -583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do you notice about the answers?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852879" y="3738861"/>
            <a:ext cx="4939104" cy="894977"/>
          </a:xfrm>
          <a:prstGeom prst="wedgeRectCallout">
            <a:avLst>
              <a:gd name="adj1" fmla="val 61798"/>
              <a:gd name="adj2" fmla="val -5991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What </a:t>
            </a:r>
            <a:r>
              <a:rPr lang="en-GB" dirty="0">
                <a:solidFill>
                  <a:schemeClr val="tx1"/>
                </a:solidFill>
              </a:rPr>
              <a:t>calculation do we need to do to convert from kilograms to grams?</a:t>
            </a:r>
          </a:p>
        </p:txBody>
      </p:sp>
    </p:spTree>
    <p:extLst>
      <p:ext uri="{BB962C8B-B14F-4D97-AF65-F5344CB8AC3E}">
        <p14:creationId xmlns:p14="http://schemas.microsoft.com/office/powerpoint/2010/main" val="15035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1" grpId="0"/>
      <p:bldP spid="21" grpId="1"/>
      <p:bldP spid="22" grpId="0"/>
      <p:bldP spid="22" grpId="1"/>
      <p:bldP spid="23" grpId="0"/>
      <p:bldP spid="23" grpId="1"/>
      <p:bldP spid="14" grpId="0" animBg="1"/>
      <p:bldP spid="14" grpId="1" animBg="1"/>
      <p:bldP spid="29" grpId="0" animBg="1"/>
      <p:bldP spid="13" grpId="0" animBg="1"/>
      <p:bldP spid="13" grpId="1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 b="57897"/>
          <a:stretch/>
        </p:blipFill>
        <p:spPr>
          <a:xfrm>
            <a:off x="755650" y="4264160"/>
            <a:ext cx="7632700" cy="182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5" y="3042342"/>
            <a:ext cx="1314745" cy="1996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636" y="697112"/>
            <a:ext cx="4026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9" y="3383769"/>
            <a:ext cx="1056652" cy="165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55" y="2758223"/>
            <a:ext cx="1958263" cy="2502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4893" y="4830630"/>
            <a:ext cx="1166164" cy="618190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4007F"/>
                </a:solidFill>
              </a:rPr>
              <a:t>sugar</a:t>
            </a:r>
          </a:p>
          <a:p>
            <a:pPr algn="ctr"/>
            <a:r>
              <a:rPr lang="en-GB" dirty="0" smtClean="0">
                <a:solidFill>
                  <a:srgbClr val="E4007F"/>
                </a:solidFill>
              </a:rPr>
              <a:t>1kg</a:t>
            </a:r>
            <a:endParaRPr lang="en-GB" dirty="0">
              <a:solidFill>
                <a:srgbClr val="E4007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22229" y="4818480"/>
            <a:ext cx="1166164" cy="6424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flour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2kg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237" y="4815731"/>
            <a:ext cx="1166164" cy="64798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apples</a:t>
            </a: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3kg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30139" y="1646644"/>
            <a:ext cx="6889164" cy="547816"/>
            <a:chOff x="2937142" y="2036642"/>
            <a:chExt cx="6889164" cy="547816"/>
          </a:xfrm>
        </p:grpSpPr>
        <p:sp>
          <p:nvSpPr>
            <p:cNvPr id="29" name="Rounded Rectangle 28"/>
            <p:cNvSpPr/>
            <p:nvPr/>
          </p:nvSpPr>
          <p:spPr>
            <a:xfrm>
              <a:off x="3211049" y="2098781"/>
              <a:ext cx="6615257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is the combined mass of all three items in kilograms?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30139" y="2268171"/>
            <a:ext cx="4755116" cy="547816"/>
            <a:chOff x="2937142" y="2036642"/>
            <a:chExt cx="4755116" cy="547816"/>
          </a:xfrm>
        </p:grpSpPr>
        <p:sp>
          <p:nvSpPr>
            <p:cNvPr id="40" name="Rounded Rectangle 39"/>
            <p:cNvSpPr/>
            <p:nvPr/>
          </p:nvSpPr>
          <p:spPr>
            <a:xfrm>
              <a:off x="3211050" y="2098781"/>
              <a:ext cx="4481208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would you write this in grams?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7521146" y="1708783"/>
            <a:ext cx="867204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6kg</a:t>
            </a:r>
            <a:endParaRPr lang="en-GB" dirty="0"/>
          </a:p>
        </p:txBody>
      </p:sp>
      <p:sp>
        <p:nvSpPr>
          <p:cNvPr id="43" name="Rounded Rectangle 42"/>
          <p:cNvSpPr/>
          <p:nvPr/>
        </p:nvSpPr>
        <p:spPr>
          <a:xfrm>
            <a:off x="5288393" y="2322703"/>
            <a:ext cx="1062980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6000g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0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 b="57897"/>
          <a:stretch/>
        </p:blipFill>
        <p:spPr>
          <a:xfrm>
            <a:off x="755650" y="4264160"/>
            <a:ext cx="7632700" cy="182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5" y="3042342"/>
            <a:ext cx="1314745" cy="1996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636" y="697112"/>
            <a:ext cx="4026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9" y="3383769"/>
            <a:ext cx="1056652" cy="165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55" y="2758223"/>
            <a:ext cx="1958263" cy="2502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4893" y="4830630"/>
            <a:ext cx="1166164" cy="618190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4007F"/>
                </a:solidFill>
              </a:rPr>
              <a:t>sugar</a:t>
            </a:r>
          </a:p>
          <a:p>
            <a:pPr algn="ctr"/>
            <a:r>
              <a:rPr lang="en-GB" dirty="0" smtClean="0">
                <a:solidFill>
                  <a:srgbClr val="E4007F"/>
                </a:solidFill>
              </a:rPr>
              <a:t>1kg</a:t>
            </a:r>
            <a:endParaRPr lang="en-GB" dirty="0">
              <a:solidFill>
                <a:srgbClr val="E4007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22229" y="4818480"/>
            <a:ext cx="1166164" cy="6424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flour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2kg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237" y="4815731"/>
            <a:ext cx="1166164" cy="64798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apples</a:t>
            </a: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3kg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30139" y="1646644"/>
            <a:ext cx="6031980" cy="547816"/>
            <a:chOff x="2937142" y="2036642"/>
            <a:chExt cx="6031980" cy="547816"/>
          </a:xfrm>
        </p:grpSpPr>
        <p:sp>
          <p:nvSpPr>
            <p:cNvPr id="29" name="Rounded Rectangle 28"/>
            <p:cNvSpPr/>
            <p:nvPr/>
          </p:nvSpPr>
          <p:spPr>
            <a:xfrm>
              <a:off x="3211049" y="2098781"/>
              <a:ext cx="5758073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is the combined mass of two bags of flour?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30139" y="2268171"/>
            <a:ext cx="4755116" cy="547816"/>
            <a:chOff x="2937142" y="2036642"/>
            <a:chExt cx="4755116" cy="547816"/>
          </a:xfrm>
        </p:grpSpPr>
        <p:sp>
          <p:nvSpPr>
            <p:cNvPr id="40" name="Rounded Rectangle 39"/>
            <p:cNvSpPr/>
            <p:nvPr/>
          </p:nvSpPr>
          <p:spPr>
            <a:xfrm>
              <a:off x="3211050" y="2098781"/>
              <a:ext cx="4481208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would you write this in grams?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6585379" y="1708783"/>
            <a:ext cx="867204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4kg</a:t>
            </a:r>
            <a:endParaRPr lang="en-GB" dirty="0"/>
          </a:p>
        </p:txBody>
      </p:sp>
      <p:sp>
        <p:nvSpPr>
          <p:cNvPr id="43" name="Rounded Rectangle 42"/>
          <p:cNvSpPr/>
          <p:nvPr/>
        </p:nvSpPr>
        <p:spPr>
          <a:xfrm>
            <a:off x="5288393" y="2322703"/>
            <a:ext cx="1062980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4000g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51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 b="57897"/>
          <a:stretch/>
        </p:blipFill>
        <p:spPr>
          <a:xfrm>
            <a:off x="755650" y="4264160"/>
            <a:ext cx="7632700" cy="182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85" y="3042342"/>
            <a:ext cx="1314745" cy="1996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636" y="697112"/>
            <a:ext cx="40267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 smtClean="0">
                <a:latin typeface="+mj-lt"/>
              </a:rPr>
              <a:t>What’s the Mass?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9" y="3383769"/>
            <a:ext cx="1056652" cy="165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55" y="2758223"/>
            <a:ext cx="1958263" cy="2502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4893" y="4830630"/>
            <a:ext cx="1166164" cy="618190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E4007F"/>
                </a:solidFill>
              </a:rPr>
              <a:t>sugar</a:t>
            </a:r>
          </a:p>
          <a:p>
            <a:pPr algn="ctr"/>
            <a:r>
              <a:rPr lang="en-GB" dirty="0" smtClean="0">
                <a:solidFill>
                  <a:srgbClr val="E4007F"/>
                </a:solidFill>
              </a:rPr>
              <a:t>1kg</a:t>
            </a:r>
            <a:endParaRPr lang="en-GB" dirty="0">
              <a:solidFill>
                <a:srgbClr val="E4007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22229" y="4818480"/>
            <a:ext cx="1166164" cy="6424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flour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2kg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5237" y="4815731"/>
            <a:ext cx="1166164" cy="64798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6"/>
                </a:solidFill>
              </a:rPr>
              <a:t>apples</a:t>
            </a:r>
          </a:p>
          <a:p>
            <a:pPr algn="ctr"/>
            <a:r>
              <a:rPr lang="en-GB" dirty="0" smtClean="0">
                <a:solidFill>
                  <a:schemeClr val="accent6"/>
                </a:solidFill>
              </a:rPr>
              <a:t>3kg</a:t>
            </a: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30139" y="1646644"/>
            <a:ext cx="6452109" cy="547816"/>
            <a:chOff x="2937142" y="2036642"/>
            <a:chExt cx="6452109" cy="547816"/>
          </a:xfrm>
        </p:grpSpPr>
        <p:sp>
          <p:nvSpPr>
            <p:cNvPr id="29" name="Rounded Rectangle 28"/>
            <p:cNvSpPr/>
            <p:nvPr/>
          </p:nvSpPr>
          <p:spPr>
            <a:xfrm>
              <a:off x="3211048" y="2098781"/>
              <a:ext cx="6178203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What is the combined mass of three </a:t>
              </a:r>
              <a:r>
                <a:rPr lang="en-GB" dirty="0" smtClean="0">
                  <a:solidFill>
                    <a:srgbClr val="78A72B"/>
                  </a:solidFill>
                </a:rPr>
                <a:t>baskets of </a:t>
              </a:r>
              <a:r>
                <a:rPr lang="en-GB" dirty="0">
                  <a:solidFill>
                    <a:srgbClr val="78A72B"/>
                  </a:solidFill>
                </a:rPr>
                <a:t>apples?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30139" y="2268171"/>
            <a:ext cx="4755116" cy="547816"/>
            <a:chOff x="2937142" y="2036642"/>
            <a:chExt cx="4755116" cy="547816"/>
          </a:xfrm>
        </p:grpSpPr>
        <p:sp>
          <p:nvSpPr>
            <p:cNvPr id="40" name="Rounded Rectangle 39"/>
            <p:cNvSpPr/>
            <p:nvPr/>
          </p:nvSpPr>
          <p:spPr>
            <a:xfrm>
              <a:off x="3211050" y="2098781"/>
              <a:ext cx="4481208" cy="4201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How would you write this in grams?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937142" y="2036642"/>
              <a:ext cx="547816" cy="547816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rgbClr val="ACD767"/>
                  </a:solidFill>
                </a:rPr>
                <a:t>?</a:t>
              </a:r>
              <a:endParaRPr lang="en-GB" sz="3600" dirty="0">
                <a:solidFill>
                  <a:srgbClr val="ACD767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7048413" y="1708783"/>
            <a:ext cx="867204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9kg</a:t>
            </a:r>
            <a:endParaRPr lang="en-GB" dirty="0"/>
          </a:p>
        </p:txBody>
      </p:sp>
      <p:sp>
        <p:nvSpPr>
          <p:cNvPr id="43" name="Rounded Rectangle 42"/>
          <p:cNvSpPr/>
          <p:nvPr/>
        </p:nvSpPr>
        <p:spPr>
          <a:xfrm>
            <a:off x="5288393" y="2322703"/>
            <a:ext cx="1062980" cy="420130"/>
          </a:xfrm>
          <a:prstGeom prst="roundRect">
            <a:avLst/>
          </a:prstGeom>
          <a:solidFill>
            <a:srgbClr val="924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9000g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A540DB-2BD4-4E42-9A45-35BBAA252D39}" vid="{444C389A-D247-4C10-BA1B-553142AFC2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729</Words>
  <Application>Microsoft Office PowerPoint</Application>
  <PresentationFormat>On-screen Show (4:3)</PresentationFormat>
  <Paragraphs>174</Paragraphs>
  <Slides>20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Sassoon Infant Rg</vt:lpstr>
      <vt:lpstr>Sassoon Infant Md</vt:lpstr>
      <vt:lpstr>Tuffy</vt:lpstr>
      <vt:lpstr>Twinkl SemiBold</vt:lpstr>
      <vt:lpstr>Kalam</vt:lpstr>
      <vt:lpstr>Tuffy-TTF</vt:lpstr>
      <vt:lpstr>Arial</vt:lpstr>
      <vt:lpstr>Twinkl</vt:lpstr>
      <vt:lpstr>1_Office Theme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Rachel Leather</cp:lastModifiedBy>
  <cp:revision>35</cp:revision>
  <dcterms:created xsi:type="dcterms:W3CDTF">2018-10-16T13:36:33Z</dcterms:created>
  <dcterms:modified xsi:type="dcterms:W3CDTF">2018-10-30T08:08:20Z</dcterms:modified>
</cp:coreProperties>
</file>