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3"/>
  </p:handoutMasterIdLst>
  <p:sldIdLst>
    <p:sldId id="261" r:id="rId2"/>
    <p:sldId id="267" r:id="rId3"/>
    <p:sldId id="263" r:id="rId4"/>
    <p:sldId id="273" r:id="rId5"/>
    <p:sldId id="282" r:id="rId6"/>
    <p:sldId id="293" r:id="rId7"/>
    <p:sldId id="264" r:id="rId8"/>
    <p:sldId id="294" r:id="rId9"/>
    <p:sldId id="279" r:id="rId10"/>
    <p:sldId id="292" r:id="rId11"/>
    <p:sldId id="272" r:id="rId12"/>
  </p:sldIdLst>
  <p:sldSz cx="9144000" cy="6858000" type="screen4x3"/>
  <p:notesSz cx="6858000" cy="9144000"/>
  <p:embeddedFontLst>
    <p:embeddedFont>
      <p:font typeface="Twinkl SemiBold" pitchFamily="2" charset="0"/>
      <p:bold r:id="rId14"/>
    </p:embeddedFont>
    <p:embeddedFont>
      <p:font typeface="Twinkl" pitchFamily="2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assoon Infant Rg" panose="02000503030000020003" pitchFamily="50" charset="0"/>
      <p:regular r:id="rId21"/>
      <p:bold r:id="rId22"/>
    </p:embeddedFont>
    <p:embeddedFont>
      <p:font typeface="Tuffy" panose="020B0603060100000000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  <p15:guide id="11" orient="horz" pos="3045">
          <p15:clr>
            <a:srgbClr val="A4A3A4"/>
          </p15:clr>
        </p15:guide>
        <p15:guide id="12" orient="horz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327"/>
    <a:srgbClr val="32B3A1"/>
    <a:srgbClr val="DDDBDC"/>
    <a:srgbClr val="B8B6B7"/>
    <a:srgbClr val="000000"/>
    <a:srgbClr val="CEDF98"/>
    <a:srgbClr val="B9D26D"/>
    <a:srgbClr val="86BD32"/>
    <a:srgbClr val="F9B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882" y="108"/>
      </p:cViewPr>
      <p:guideLst>
        <p:guide orient="horz" pos="2137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  <p:guide orient="horz" pos="3045"/>
        <p:guide orient="horz" pos="28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3B4A30-A37F-43FA-87A9-240E686E2F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1B22CDA-27BE-40A4-9431-372F68C696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5DD3CB-B3F3-46E6-ADBA-366B909BB118}" type="datetimeFigureOut">
              <a:rPr lang="en-GB"/>
              <a:pPr>
                <a:defRPr/>
              </a:pPr>
              <a:t>10/10/2018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CF1E46-52E7-468D-BF00-5DDE3E2414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37CC5F-C793-478F-A468-12ED3E6F12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BD6046-6CFD-4F7E-8F85-4355B656F7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339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>
            <a:extLst>
              <a:ext uri="{FF2B5EF4-FFF2-40B4-BE49-F238E27FC236}">
                <a16:creationId xmlns:a16="http://schemas.microsoft.com/office/drawing/2014/main" xmlns="" id="{49530C03-5314-40FB-BEAA-3BC88A6945E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9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99094"/>
          </a:xfrm>
        </p:spPr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7" y="1837268"/>
            <a:ext cx="8220075" cy="4558770"/>
          </a:xfrm>
        </p:spPr>
        <p:txBody>
          <a:bodyPr/>
          <a:lstStyle>
            <a:lvl1pPr>
              <a:defRPr sz="1800">
                <a:latin typeface="+mn-lt"/>
                <a:ea typeface="Twinkl" pitchFamily="2" charset="0"/>
              </a:defRPr>
            </a:lvl1pPr>
            <a:lvl2pPr>
              <a:defRPr sz="1600">
                <a:latin typeface="+mn-lt"/>
                <a:ea typeface="Twinkl" pitchFamily="2" charset="0"/>
              </a:defRPr>
            </a:lvl2pPr>
            <a:lvl3pPr>
              <a:defRPr sz="1400">
                <a:latin typeface="+mn-lt"/>
                <a:ea typeface="Twinkl" pitchFamily="2" charset="0"/>
              </a:defRPr>
            </a:lvl3pPr>
            <a:lvl4pPr>
              <a:defRPr sz="1400">
                <a:latin typeface="+mn-lt"/>
                <a:ea typeface="Twinkl" pitchFamily="2" charset="0"/>
              </a:defRPr>
            </a:lvl4pPr>
            <a:lvl5pPr>
              <a:defRPr sz="1400">
                <a:latin typeface="+mn-lt"/>
                <a:ea typeface="Twinkl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3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95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33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43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xmlns="" id="{B7D79C30-D57F-446F-B9A7-4BB55E25C7D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33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BFF6DAE-4937-4A72-A898-79874AD4B37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11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344953B-0AD8-4B5D-8238-6802095021E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87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57ABCAD-66FB-43CB-AB99-699B6D68105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069ED733-BFC0-45EF-9734-A2598129829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50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CA9E1571-E565-432C-B0FB-C5E2BA5C9D0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13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648F794-CCFE-4D1C-B42C-C8CA273954F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57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D582ECEA-0DB2-4074-8F5B-728EA4774A6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70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35" r:id="rId10"/>
    <p:sldLayoutId id="2147483736" r:id="rId11"/>
    <p:sldLayoutId id="2147483746" r:id="rId12"/>
    <p:sldLayoutId id="214748374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+mn-lt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+mn-lt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2C9E7D-834E-4C88-8E8A-0606B6679703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32B3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77AA9362-77DD-4254-BBA2-7F6CEBB4D749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2254250" y="6464300"/>
            <a:ext cx="46275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en-GB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Year </a:t>
            </a:r>
            <a:r>
              <a:rPr lang="en-GB" alt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Online Safety | </a:t>
            </a:r>
            <a:r>
              <a:rPr lang="en-GB" alt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Buy or Not to </a:t>
            </a:r>
            <a:r>
              <a:rPr lang="en-GB" alt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Buy? </a:t>
            </a:r>
            <a:r>
              <a:rPr lang="en-GB" alt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Lesson </a:t>
            </a:r>
            <a:r>
              <a:rPr lang="en-GB" altLang="en-US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alt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Text Placeholder 16"/>
          <p:cNvSpPr>
            <a:spLocks noGrp="1" noChangeArrowheads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Online Safety </a:t>
            </a:r>
          </a:p>
        </p:txBody>
      </p:sp>
      <p:sp>
        <p:nvSpPr>
          <p:cNvPr id="14344" name="Title 17"/>
          <p:cNvSpPr>
            <a:spLocks noGrp="1" noChangeArrowheads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2F48D9C5-ABD0-4881-B798-9D5DF8CCD5EB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57FF11F1-42D0-4F43-8BD8-83E7598AB688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5364" name="Title 1"/>
          <p:cNvSpPr txBox="1">
            <a:spLocks noChangeArrowheads="1"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15365" name="Title 1"/>
          <p:cNvSpPr txBox="1">
            <a:spLocks noChangeArrowheads="1"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15366" name="Content Placeholder 15"/>
          <p:cNvSpPr>
            <a:spLocks noGrp="1" noChangeArrowheads="1"/>
          </p:cNvSpPr>
          <p:nvPr>
            <p:ph idx="4294967295"/>
          </p:nvPr>
        </p:nvSpPr>
        <p:spPr>
          <a:xfrm>
            <a:off x="628650" y="1127125"/>
            <a:ext cx="7625664" cy="14097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To understand how websites use advertisements to promote products.</a:t>
            </a:r>
          </a:p>
        </p:txBody>
      </p:sp>
      <p:sp>
        <p:nvSpPr>
          <p:cNvPr id="15367" name="Content Placeholder 15"/>
          <p:cNvSpPr txBox="1">
            <a:spLocks noChangeArrowheads="1"/>
          </p:cNvSpPr>
          <p:nvPr/>
        </p:nvSpPr>
        <p:spPr bwMode="auto">
          <a:xfrm>
            <a:off x="628650" y="3467100"/>
            <a:ext cx="78867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I can identify adverts online.</a:t>
            </a:r>
          </a:p>
          <a:p>
            <a:pPr eaLnBrk="1" hangingPunct="1"/>
            <a:r>
              <a:rPr lang="en-GB" altLang="en-US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I can identify a targeted advert.</a:t>
            </a:r>
          </a:p>
          <a:p>
            <a:pPr eaLnBrk="1" hangingPunct="1"/>
            <a:r>
              <a:rPr lang="en-GB" altLang="en-US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I can explore how companies use websites to </a:t>
            </a:r>
            <a:r>
              <a:rPr lang="en-GB" altLang="en-US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promote products.</a:t>
            </a:r>
            <a:endParaRPr lang="en-GB" altLang="en-US" dirty="0"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7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2F48D9C5-ABD0-4881-B798-9D5DF8CCD5EB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57FF11F1-42D0-4F43-8BD8-83E7598AB688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5364" name="Title 1"/>
          <p:cNvSpPr txBox="1">
            <a:spLocks noChangeArrowheads="1"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15365" name="Title 1"/>
          <p:cNvSpPr txBox="1">
            <a:spLocks noChangeArrowheads="1"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15366" name="Content Placeholder 15"/>
          <p:cNvSpPr>
            <a:spLocks noGrp="1" noChangeArrowheads="1"/>
          </p:cNvSpPr>
          <p:nvPr>
            <p:ph idx="4294967295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To understand how websites use advertisements to promote products.</a:t>
            </a:r>
          </a:p>
        </p:txBody>
      </p:sp>
      <p:sp>
        <p:nvSpPr>
          <p:cNvPr id="15367" name="Content Placeholder 15"/>
          <p:cNvSpPr txBox="1">
            <a:spLocks noChangeArrowheads="1"/>
          </p:cNvSpPr>
          <p:nvPr/>
        </p:nvSpPr>
        <p:spPr bwMode="auto">
          <a:xfrm>
            <a:off x="628650" y="3467100"/>
            <a:ext cx="78867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I can identify adverts online.</a:t>
            </a:r>
          </a:p>
          <a:p>
            <a:pPr eaLnBrk="1" hangingPunct="1"/>
            <a:r>
              <a:rPr lang="en-GB" altLang="en-US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I can identify a targeted advert.</a:t>
            </a:r>
          </a:p>
          <a:p>
            <a:pPr eaLnBrk="1" hangingPunct="1"/>
            <a:r>
              <a:rPr lang="en-GB" altLang="en-US" dirty="0" smtClean="0">
                <a:ea typeface="Sassoon Infant Rg" panose="02000503030000020003" pitchFamily="50" charset="0"/>
                <a:cs typeface="Sassoon Infant Rg" panose="02000503030000020003" pitchFamily="50" charset="0"/>
              </a:rPr>
              <a:t>I can explore how companies use websites to promote products.</a:t>
            </a:r>
            <a:endParaRPr lang="en-GB" altLang="en-US" dirty="0"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EEAA79-FEE6-43B6-86DD-F8302D49D8EE}"/>
              </a:ext>
            </a:extLst>
          </p:cNvPr>
          <p:cNvSpPr txBox="1"/>
          <p:nvPr/>
        </p:nvSpPr>
        <p:spPr>
          <a:xfrm>
            <a:off x="755650" y="728663"/>
            <a:ext cx="76327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+mj-lt"/>
              </a:rPr>
              <a:t>Where </a:t>
            </a:r>
            <a:r>
              <a:rPr lang="en-GB" sz="3600" dirty="0" smtClean="0">
                <a:latin typeface="+mj-lt"/>
              </a:rPr>
              <a:t>Did You Hear about…?</a:t>
            </a:r>
            <a:endParaRPr lang="en-GB" sz="3600" dirty="0">
              <a:latin typeface="+mj-lt"/>
            </a:endParaRP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769938" y="1495909"/>
            <a:ext cx="7618412" cy="878779"/>
            <a:chOff x="769834" y="3957356"/>
            <a:chExt cx="7618516" cy="878780"/>
          </a:xfrm>
        </p:grpSpPr>
        <p:grpSp>
          <p:nvGrpSpPr>
            <p:cNvPr id="16403" name="Group 44"/>
            <p:cNvGrpSpPr>
              <a:grpSpLocks/>
            </p:cNvGrpSpPr>
            <p:nvPr/>
          </p:nvGrpSpPr>
          <p:grpSpPr bwMode="auto">
            <a:xfrm>
              <a:off x="769834" y="3957356"/>
              <a:ext cx="7618516" cy="878780"/>
              <a:chOff x="769834" y="3428999"/>
              <a:chExt cx="7618516" cy="87878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BE51FA0D-A5AD-44FD-9427-88DE3248C306}"/>
                  </a:ext>
                </a:extLst>
              </p:cNvPr>
              <p:cNvSpPr/>
              <p:nvPr/>
            </p:nvSpPr>
            <p:spPr>
              <a:xfrm>
                <a:off x="769834" y="3471861"/>
                <a:ext cx="7618516" cy="83591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grpSp>
            <p:nvGrpSpPr>
              <p:cNvPr id="16406" name="Group 43"/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xmlns="" id="{2EE4F112-981D-4ADA-BD6A-F225578FB858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775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BF48646A-E876-4ED2-A38D-4132D3CA5678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775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xmlns="" id="{FADA502A-DA16-4A65-BEFC-46FDBB074373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775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16404" name="Rectangle 9"/>
            <p:cNvSpPr>
              <a:spLocks noChangeArrowheads="1"/>
            </p:cNvSpPr>
            <p:nvPr/>
          </p:nvSpPr>
          <p:spPr bwMode="auto">
            <a:xfrm>
              <a:off x="857037" y="4097533"/>
              <a:ext cx="7459649" cy="6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Think about a toy you really want or have asked for recently. Where did you hear about it first?</a:t>
              </a: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769938" y="5475288"/>
            <a:ext cx="7618412" cy="622300"/>
            <a:chOff x="769834" y="5474652"/>
            <a:chExt cx="7618516" cy="622916"/>
          </a:xfrm>
        </p:grpSpPr>
        <p:grpSp>
          <p:nvGrpSpPr>
            <p:cNvPr id="16396" name="Group 45"/>
            <p:cNvGrpSpPr>
              <a:grpSpLocks/>
            </p:cNvGrpSpPr>
            <p:nvPr/>
          </p:nvGrpSpPr>
          <p:grpSpPr bwMode="auto">
            <a:xfrm>
              <a:off x="769834" y="5474652"/>
              <a:ext cx="7618516" cy="622916"/>
              <a:chOff x="769834" y="3428999"/>
              <a:chExt cx="7618516" cy="62291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E3971F4D-3A35-4261-BDBD-699FF5C51A3C}"/>
                  </a:ext>
                </a:extLst>
              </p:cNvPr>
              <p:cNvSpPr/>
              <p:nvPr/>
            </p:nvSpPr>
            <p:spPr>
              <a:xfrm>
                <a:off x="769834" y="3471903"/>
                <a:ext cx="7618516" cy="58001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16399" name="Group 47"/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xmlns="" id="{6808D7E1-ABFD-41AE-ACEC-14E8E5563511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879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xmlns="" id="{5A34E56D-F186-4F06-A849-F4CB26109B93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879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xmlns="" id="{C40136CA-0632-44AE-821A-EE3D95C934B8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879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16397" name="Rectangle 27"/>
            <p:cNvSpPr>
              <a:spLocks noChangeArrowheads="1"/>
            </p:cNvSpPr>
            <p:nvPr/>
          </p:nvSpPr>
          <p:spPr bwMode="auto">
            <a:xfrm>
              <a:off x="846974" y="5638591"/>
              <a:ext cx="7469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In a group, write down the ways you hear about new toys and games.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38" y="2282433"/>
            <a:ext cx="4112912" cy="317525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923925" y="2587510"/>
            <a:ext cx="3145997" cy="1169809"/>
            <a:chOff x="850105" y="1385917"/>
            <a:chExt cx="3145997" cy="1169809"/>
          </a:xfrm>
        </p:grpSpPr>
        <p:sp>
          <p:nvSpPr>
            <p:cNvPr id="30" name="Oval 29"/>
            <p:cNvSpPr/>
            <p:nvPr/>
          </p:nvSpPr>
          <p:spPr>
            <a:xfrm>
              <a:off x="1028700" y="1596982"/>
              <a:ext cx="404813" cy="404813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?</a:t>
              </a:r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165054" y="1385917"/>
              <a:ext cx="252413" cy="243017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?</a:t>
              </a:r>
              <a:endParaRPr lang="en-GB" sz="14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0105" y="1537980"/>
              <a:ext cx="252413" cy="243017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?</a:t>
              </a:r>
              <a:endParaRPr lang="en-GB" sz="1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80003" y="1540063"/>
              <a:ext cx="251609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sz="2000" b="1" dirty="0">
                  <a:solidFill>
                    <a:srgbClr val="699327"/>
                  </a:solidFill>
                </a:rPr>
                <a:t>If a friend told you about it, where did they hear about it?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EEAA79-FEE6-43B6-86DD-F8302D49D8EE}"/>
              </a:ext>
            </a:extLst>
          </p:cNvPr>
          <p:cNvSpPr txBox="1"/>
          <p:nvPr/>
        </p:nvSpPr>
        <p:spPr>
          <a:xfrm>
            <a:off x="755650" y="728663"/>
            <a:ext cx="76327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+mj-lt"/>
              </a:rPr>
              <a:t>Adverts</a:t>
            </a:r>
            <a:endParaRPr lang="en-GB" sz="3600" dirty="0">
              <a:latin typeface="+mj-lt"/>
            </a:endParaRP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769938" y="5485486"/>
            <a:ext cx="7618412" cy="607339"/>
            <a:chOff x="769834" y="3957356"/>
            <a:chExt cx="7618516" cy="607340"/>
          </a:xfrm>
        </p:grpSpPr>
        <p:grpSp>
          <p:nvGrpSpPr>
            <p:cNvPr id="16403" name="Group 44"/>
            <p:cNvGrpSpPr>
              <a:grpSpLocks/>
            </p:cNvGrpSpPr>
            <p:nvPr/>
          </p:nvGrpSpPr>
          <p:grpSpPr bwMode="auto">
            <a:xfrm>
              <a:off x="769834" y="3957356"/>
              <a:ext cx="7618516" cy="607340"/>
              <a:chOff x="769834" y="3428999"/>
              <a:chExt cx="7618516" cy="60734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BE51FA0D-A5AD-44FD-9427-88DE3248C306}"/>
                  </a:ext>
                </a:extLst>
              </p:cNvPr>
              <p:cNvSpPr/>
              <p:nvPr/>
            </p:nvSpPr>
            <p:spPr>
              <a:xfrm>
                <a:off x="769834" y="3471862"/>
                <a:ext cx="7618516" cy="5644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grpSp>
            <p:nvGrpSpPr>
              <p:cNvPr id="16406" name="Group 43"/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xmlns="" id="{2EE4F112-981D-4ADA-BD6A-F225578FB858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775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BF48646A-E876-4ED2-A38D-4132D3CA5678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775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xmlns="" id="{FADA502A-DA16-4A65-BEFC-46FDBB074373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775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16404" name="Rectangle 9"/>
            <p:cNvSpPr>
              <a:spLocks noChangeArrowheads="1"/>
            </p:cNvSpPr>
            <p:nvPr/>
          </p:nvSpPr>
          <p:spPr bwMode="auto">
            <a:xfrm>
              <a:off x="857037" y="4097533"/>
              <a:ext cx="74596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Today, we are going to be looking at adverts online.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73163" y="1822308"/>
            <a:ext cx="6654564" cy="615878"/>
            <a:chOff x="850105" y="1385917"/>
            <a:chExt cx="6654564" cy="615878"/>
          </a:xfrm>
        </p:grpSpPr>
        <p:sp>
          <p:nvSpPr>
            <p:cNvPr id="3" name="Oval 2"/>
            <p:cNvSpPr/>
            <p:nvPr/>
          </p:nvSpPr>
          <p:spPr>
            <a:xfrm>
              <a:off x="1028700" y="1596982"/>
              <a:ext cx="404813" cy="404813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?</a:t>
              </a:r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65054" y="1385917"/>
              <a:ext cx="252413" cy="243017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?</a:t>
              </a:r>
              <a:endParaRPr lang="en-GB" sz="14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50105" y="1537980"/>
              <a:ext cx="252413" cy="243017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?</a:t>
              </a:r>
              <a:endParaRPr lang="en-GB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80002" y="1540064"/>
              <a:ext cx="60246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sz="2000" b="1" dirty="0">
                  <a:solidFill>
                    <a:srgbClr val="699327"/>
                  </a:solidFill>
                </a:rPr>
                <a:t>Where do you find adverts</a:t>
              </a:r>
              <a:r>
                <a:rPr lang="en-GB" altLang="en-US" sz="2000" b="1" dirty="0" smtClean="0">
                  <a:solidFill>
                    <a:srgbClr val="699327"/>
                  </a:solidFill>
                </a:rPr>
                <a:t>? What are adverts for?</a:t>
              </a:r>
              <a:endParaRPr lang="en-GB" altLang="en-US" sz="2000" b="1" dirty="0">
                <a:solidFill>
                  <a:srgbClr val="699327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38288" y="1410114"/>
            <a:ext cx="610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have probably written down ‘adverts’ for toys. 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242114" y="2473879"/>
            <a:ext cx="2822704" cy="2822704"/>
            <a:chOff x="2695574" y="2322539"/>
            <a:chExt cx="3762375" cy="376237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CD3C1A7-847B-465C-9A2C-F600E0D03691}"/>
                </a:ext>
              </a:extLst>
            </p:cNvPr>
            <p:cNvSpPr/>
            <p:nvPr/>
          </p:nvSpPr>
          <p:spPr>
            <a:xfrm>
              <a:off x="2695574" y="2322539"/>
              <a:ext cx="3762375" cy="3762375"/>
            </a:xfrm>
            <a:prstGeom prst="ellipse">
              <a:avLst/>
            </a:prstGeom>
            <a:solidFill>
              <a:srgbClr val="86B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2C6E1D5D-6B01-4FE0-B322-60399C95AEED}"/>
                </a:ext>
              </a:extLst>
            </p:cNvPr>
            <p:cNvSpPr/>
            <p:nvPr/>
          </p:nvSpPr>
          <p:spPr>
            <a:xfrm>
              <a:off x="2762249" y="2428901"/>
              <a:ext cx="3521075" cy="3521075"/>
            </a:xfrm>
            <a:prstGeom prst="ellipse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639076E6-B0BF-4262-9F60-C044A082F2B0}"/>
                </a:ext>
              </a:extLst>
            </p:cNvPr>
            <p:cNvSpPr/>
            <p:nvPr/>
          </p:nvSpPr>
          <p:spPr>
            <a:xfrm>
              <a:off x="3028949" y="2511451"/>
              <a:ext cx="3332163" cy="3332163"/>
            </a:xfrm>
            <a:prstGeom prst="ellipse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643">
            <a:off x="5141675" y="2562904"/>
            <a:ext cx="2209126" cy="1776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3967">
            <a:off x="1351397" y="2691216"/>
            <a:ext cx="2221678" cy="2121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089" y="3198408"/>
            <a:ext cx="3275822" cy="2076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2" y="4006200"/>
            <a:ext cx="1644806" cy="1268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9233">
            <a:off x="6260116" y="3625651"/>
            <a:ext cx="2018853" cy="177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EEAA79-FEE6-43B6-86DD-F8302D49D8EE}"/>
              </a:ext>
            </a:extLst>
          </p:cNvPr>
          <p:cNvSpPr txBox="1"/>
          <p:nvPr/>
        </p:nvSpPr>
        <p:spPr>
          <a:xfrm>
            <a:off x="755650" y="728663"/>
            <a:ext cx="76327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+mj-lt"/>
              </a:rPr>
              <a:t>Adverts</a:t>
            </a:r>
            <a:endParaRPr lang="en-GB" sz="3600" dirty="0">
              <a:latin typeface="+mj-lt"/>
            </a:endParaRPr>
          </a:p>
        </p:txBody>
      </p: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769938" y="4909069"/>
            <a:ext cx="7618412" cy="1161791"/>
            <a:chOff x="769834" y="3957356"/>
            <a:chExt cx="7618516" cy="1161793"/>
          </a:xfrm>
        </p:grpSpPr>
        <p:grpSp>
          <p:nvGrpSpPr>
            <p:cNvPr id="16403" name="Group 44"/>
            <p:cNvGrpSpPr>
              <a:grpSpLocks/>
            </p:cNvGrpSpPr>
            <p:nvPr/>
          </p:nvGrpSpPr>
          <p:grpSpPr bwMode="auto">
            <a:xfrm>
              <a:off x="769834" y="3957356"/>
              <a:ext cx="7618516" cy="1161793"/>
              <a:chOff x="769834" y="3428999"/>
              <a:chExt cx="7618516" cy="1161793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BE51FA0D-A5AD-44FD-9427-88DE3248C306}"/>
                  </a:ext>
                </a:extLst>
              </p:cNvPr>
              <p:cNvSpPr/>
              <p:nvPr/>
            </p:nvSpPr>
            <p:spPr>
              <a:xfrm>
                <a:off x="769834" y="3471861"/>
                <a:ext cx="7618516" cy="11189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grpSp>
            <p:nvGrpSpPr>
              <p:cNvPr id="16406" name="Group 43"/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xmlns="" id="{2EE4F112-981D-4ADA-BD6A-F225578FB858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775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BF48646A-E876-4ED2-A38D-4132D3CA5678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775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xmlns="" id="{FADA502A-DA16-4A65-BEFC-46FDBB074373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775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16404" name="Rectangle 9"/>
            <p:cNvSpPr>
              <a:spLocks noChangeArrowheads="1"/>
            </p:cNvSpPr>
            <p:nvPr/>
          </p:nvSpPr>
          <p:spPr bwMode="auto">
            <a:xfrm>
              <a:off x="857037" y="4116247"/>
              <a:ext cx="7459649" cy="92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This is called </a:t>
              </a:r>
              <a:r>
                <a:rPr lang="en-GB" altLang="en-US" b="1" dirty="0">
                  <a:solidFill>
                    <a:schemeClr val="tx1"/>
                  </a:solidFill>
                </a:rPr>
                <a:t>targeted advertising</a:t>
              </a:r>
              <a:r>
                <a:rPr lang="en-GB" altLang="en-US" dirty="0">
                  <a:solidFill>
                    <a:schemeClr val="tx1"/>
                  </a:solidFill>
                </a:rPr>
                <a:t>. This is when companies use your </a:t>
              </a:r>
              <a:r>
                <a:rPr lang="en-GB" altLang="en-US" b="1" dirty="0">
                  <a:solidFill>
                    <a:schemeClr val="tx1"/>
                  </a:solidFill>
                </a:rPr>
                <a:t>digital footprint </a:t>
              </a:r>
              <a:r>
                <a:rPr lang="en-GB" altLang="en-US" dirty="0">
                  <a:solidFill>
                    <a:schemeClr val="tx1"/>
                  </a:solidFill>
                </a:rPr>
                <a:t>to see what kind of toys you might be interested in and then make sure that you see those adverts more often.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5650" y="1472308"/>
            <a:ext cx="3015232" cy="1200329"/>
            <a:chOff x="850105" y="1332530"/>
            <a:chExt cx="3015232" cy="1200329"/>
          </a:xfrm>
        </p:grpSpPr>
        <p:sp>
          <p:nvSpPr>
            <p:cNvPr id="3" name="Oval 2"/>
            <p:cNvSpPr/>
            <p:nvPr/>
          </p:nvSpPr>
          <p:spPr>
            <a:xfrm>
              <a:off x="1028700" y="1596982"/>
              <a:ext cx="404813" cy="404813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?</a:t>
              </a:r>
              <a:endParaRPr lang="en-GB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65054" y="1385917"/>
              <a:ext cx="252413" cy="243017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?</a:t>
              </a:r>
              <a:endParaRPr lang="en-GB" sz="14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50105" y="1537980"/>
              <a:ext cx="252413" cy="243017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?</a:t>
              </a:r>
              <a:endParaRPr lang="en-GB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480002" y="1332530"/>
              <a:ext cx="238533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b="1" dirty="0">
                  <a:solidFill>
                    <a:srgbClr val="699327"/>
                  </a:solidFill>
                </a:rPr>
                <a:t>When you’re online, do you notice anything about the adverts that pop up?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08" y="1574058"/>
            <a:ext cx="4544641" cy="321358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50" y="2975401"/>
            <a:ext cx="3015232" cy="1754326"/>
            <a:chOff x="850105" y="1332530"/>
            <a:chExt cx="3015232" cy="1754326"/>
          </a:xfrm>
        </p:grpSpPr>
        <p:sp>
          <p:nvSpPr>
            <p:cNvPr id="30" name="Oval 29"/>
            <p:cNvSpPr/>
            <p:nvPr/>
          </p:nvSpPr>
          <p:spPr>
            <a:xfrm>
              <a:off x="1028700" y="1596982"/>
              <a:ext cx="404813" cy="404813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?</a:t>
              </a:r>
              <a:endParaRPr lang="en-GB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165054" y="1385917"/>
              <a:ext cx="252413" cy="243017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?</a:t>
              </a:r>
              <a:endParaRPr lang="en-GB" sz="14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850105" y="1537980"/>
              <a:ext cx="252413" cy="243017"/>
            </a:xfrm>
            <a:prstGeom prst="ellipse">
              <a:avLst/>
            </a:prstGeom>
            <a:solidFill>
              <a:srgbClr val="69932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?</a:t>
              </a:r>
              <a:endParaRPr lang="en-GB" sz="14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80002" y="1332530"/>
              <a:ext cx="238533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GB" altLang="en-US" b="1" dirty="0">
                  <a:solidFill>
                    <a:srgbClr val="699327"/>
                  </a:solidFill>
                </a:rPr>
                <a:t>Are they usually for things you have looked at before? Or toys that are similar to the ones you’ve bought in the past?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551">
            <a:off x="4468614" y="2496857"/>
            <a:ext cx="2377922" cy="33636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9AEF72-C64C-44F6-A676-CE74CF673C6A}"/>
              </a:ext>
            </a:extLst>
          </p:cNvPr>
          <p:cNvSpPr txBox="1"/>
          <p:nvPr/>
        </p:nvSpPr>
        <p:spPr>
          <a:xfrm>
            <a:off x="755650" y="728663"/>
            <a:ext cx="76327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+mj-lt"/>
              </a:rPr>
              <a:t>Ad Hunters</a:t>
            </a:r>
            <a:endParaRPr lang="en-GB" sz="3600" dirty="0">
              <a:latin typeface="+mj-lt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162957" y="2840845"/>
            <a:ext cx="2822704" cy="2822704"/>
            <a:chOff x="2695574" y="2322539"/>
            <a:chExt cx="3762375" cy="376237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CD3C1A7-847B-465C-9A2C-F600E0D03691}"/>
                </a:ext>
              </a:extLst>
            </p:cNvPr>
            <p:cNvSpPr/>
            <p:nvPr/>
          </p:nvSpPr>
          <p:spPr>
            <a:xfrm>
              <a:off x="2695574" y="2322539"/>
              <a:ext cx="3762375" cy="3762375"/>
            </a:xfrm>
            <a:prstGeom prst="ellipse">
              <a:avLst/>
            </a:prstGeom>
            <a:solidFill>
              <a:srgbClr val="86BD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C6E1D5D-6B01-4FE0-B322-60399C95AEED}"/>
                </a:ext>
              </a:extLst>
            </p:cNvPr>
            <p:cNvSpPr/>
            <p:nvPr/>
          </p:nvSpPr>
          <p:spPr>
            <a:xfrm>
              <a:off x="2762249" y="2428901"/>
              <a:ext cx="3521075" cy="3521075"/>
            </a:xfrm>
            <a:prstGeom prst="ellipse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639076E6-B0BF-4262-9F60-C044A082F2B0}"/>
                </a:ext>
              </a:extLst>
            </p:cNvPr>
            <p:cNvSpPr/>
            <p:nvPr/>
          </p:nvSpPr>
          <p:spPr>
            <a:xfrm>
              <a:off x="3028949" y="2511451"/>
              <a:ext cx="3332163" cy="3332163"/>
            </a:xfrm>
            <a:prstGeom prst="ellipse">
              <a:avLst/>
            </a:prstGeom>
            <a:solidFill>
              <a:srgbClr val="CEDF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769938" y="1446850"/>
            <a:ext cx="7618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dirty="0"/>
              <a:t>In pairs, look at the websites your teacher has chosen. Can you spot adverts online? Record them on your </a:t>
            </a:r>
            <a:r>
              <a:rPr lang="en-GB" altLang="en-US" b="1" dirty="0"/>
              <a:t>Buy Me Activity Sheet</a:t>
            </a:r>
            <a:r>
              <a:rPr lang="en-GB" alt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44" y="3144648"/>
            <a:ext cx="2467617" cy="1931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69938" y="2591786"/>
            <a:ext cx="4732938" cy="1161791"/>
            <a:chOff x="769834" y="3957356"/>
            <a:chExt cx="4733003" cy="1161793"/>
          </a:xfrm>
        </p:grpSpPr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769834" y="3957356"/>
              <a:ext cx="4733003" cy="1161793"/>
              <a:chOff x="769834" y="3428999"/>
              <a:chExt cx="4733003" cy="116179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BE51FA0D-A5AD-44FD-9427-88DE3248C306}"/>
                  </a:ext>
                </a:extLst>
              </p:cNvPr>
              <p:cNvSpPr/>
              <p:nvPr/>
            </p:nvSpPr>
            <p:spPr>
              <a:xfrm>
                <a:off x="769834" y="3471861"/>
                <a:ext cx="4733003" cy="111893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grpSp>
            <p:nvGrpSpPr>
              <p:cNvPr id="17" name="Group 43"/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2EE4F112-981D-4ADA-BD6A-F225578FB858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775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BF48646A-E876-4ED2-A38D-4132D3CA5678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775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FADA502A-DA16-4A65-BEFC-46FDBB074373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775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857038" y="4116247"/>
              <a:ext cx="4546944" cy="92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Lots of them have games or activities on the site which are designed to draw your attention to a particular product.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F9AEF72-C64C-44F6-A676-CE74CF673C6A}"/>
              </a:ext>
            </a:extLst>
          </p:cNvPr>
          <p:cNvSpPr txBox="1"/>
          <p:nvPr/>
        </p:nvSpPr>
        <p:spPr>
          <a:xfrm>
            <a:off x="755650" y="728663"/>
            <a:ext cx="76327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+mj-lt"/>
              </a:rPr>
              <a:t>Is It an Advert?</a:t>
            </a:r>
            <a:endParaRPr lang="en-GB" sz="36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938" y="1446850"/>
            <a:ext cx="7618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GB" altLang="en-US" dirty="0"/>
              <a:t>Sometimes, an advert might not be obvious. Look at websites for toy brands and see what they include on their site.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215" y="3035390"/>
            <a:ext cx="4819135" cy="3092269"/>
          </a:xfrm>
          <a:prstGeom prst="rect">
            <a:avLst/>
          </a:prstGeom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64113" y="4035321"/>
            <a:ext cx="2704017" cy="1459317"/>
            <a:chOff x="769834" y="3957356"/>
            <a:chExt cx="2704054" cy="1459319"/>
          </a:xfrm>
        </p:grpSpPr>
        <p:grpSp>
          <p:nvGrpSpPr>
            <p:cNvPr id="24" name="Group 44"/>
            <p:cNvGrpSpPr>
              <a:grpSpLocks/>
            </p:cNvGrpSpPr>
            <p:nvPr/>
          </p:nvGrpSpPr>
          <p:grpSpPr bwMode="auto">
            <a:xfrm>
              <a:off x="769834" y="3957356"/>
              <a:ext cx="2704054" cy="1459319"/>
              <a:chOff x="769834" y="3428999"/>
              <a:chExt cx="2704054" cy="145931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BE51FA0D-A5AD-44FD-9427-88DE3248C306}"/>
                  </a:ext>
                </a:extLst>
              </p:cNvPr>
              <p:cNvSpPr/>
              <p:nvPr/>
            </p:nvSpPr>
            <p:spPr>
              <a:xfrm>
                <a:off x="769834" y="3471861"/>
                <a:ext cx="2704054" cy="14164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grpSp>
            <p:nvGrpSpPr>
              <p:cNvPr id="27" name="Group 43"/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xmlns="" id="{2EE4F112-981D-4ADA-BD6A-F225578FB858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6" cy="104775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xmlns="" id="{BF48646A-E876-4ED2-A38D-4132D3CA5678}"/>
                    </a:ext>
                  </a:extLst>
                </p:cNvPr>
                <p:cNvSpPr/>
                <p:nvPr/>
              </p:nvSpPr>
              <p:spPr>
                <a:xfrm>
                  <a:off x="7474804" y="3428999"/>
                  <a:ext cx="104776" cy="104775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FADA502A-DA16-4A65-BEFC-46FDBB074373}"/>
                    </a:ext>
                  </a:extLst>
                </p:cNvPr>
                <p:cNvSpPr/>
                <p:nvPr/>
              </p:nvSpPr>
              <p:spPr>
                <a:xfrm>
                  <a:off x="7735158" y="3428999"/>
                  <a:ext cx="104776" cy="104775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857039" y="4116247"/>
              <a:ext cx="2526233" cy="120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</a:rPr>
                <a:t>With a partner, see if you can find examples of this type of advertisement.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6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D38D8F-53C5-4CC9-8E4F-76CB81CE541C}"/>
              </a:ext>
            </a:extLst>
          </p:cNvPr>
          <p:cNvSpPr txBox="1"/>
          <p:nvPr/>
        </p:nvSpPr>
        <p:spPr>
          <a:xfrm>
            <a:off x="755650" y="728663"/>
            <a:ext cx="76327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 smtClean="0">
                <a:latin typeface="+mj-lt"/>
              </a:rPr>
              <a:t>Is It Fair?</a:t>
            </a:r>
            <a:endParaRPr lang="en-GB" sz="3600" dirty="0">
              <a:latin typeface="+mj-lt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69938" y="1417856"/>
            <a:ext cx="7618411" cy="893762"/>
            <a:chOff x="769937" y="1500098"/>
            <a:chExt cx="7618464" cy="894758"/>
          </a:xfrm>
        </p:grpSpPr>
        <p:grpSp>
          <p:nvGrpSpPr>
            <p:cNvPr id="23581" name="Group 4"/>
            <p:cNvGrpSpPr>
              <a:grpSpLocks/>
            </p:cNvGrpSpPr>
            <p:nvPr/>
          </p:nvGrpSpPr>
          <p:grpSpPr bwMode="auto">
            <a:xfrm>
              <a:off x="769937" y="1500098"/>
              <a:ext cx="7618464" cy="894758"/>
              <a:chOff x="769833" y="3428999"/>
              <a:chExt cx="7618568" cy="89564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EDB8EB98-2AEA-47CD-8253-49FC2F86DE31}"/>
                  </a:ext>
                </a:extLst>
              </p:cNvPr>
              <p:cNvSpPr/>
              <p:nvPr/>
            </p:nvSpPr>
            <p:spPr>
              <a:xfrm>
                <a:off x="769833" y="3471951"/>
                <a:ext cx="7618568" cy="8526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6993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  <p:grpSp>
            <p:nvGrpSpPr>
              <p:cNvPr id="23584" name="Group 7"/>
              <p:cNvGrpSpPr>
                <a:grpSpLocks/>
              </p:cNvGrpSpPr>
              <p:nvPr/>
            </p:nvGrpSpPr>
            <p:grpSpPr bwMode="auto">
              <a:xfrm>
                <a:off x="923925" y="3428999"/>
                <a:ext cx="614587" cy="104775"/>
                <a:chOff x="7225665" y="3428999"/>
                <a:chExt cx="614587" cy="104775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CC0F7FB9-E36A-4B59-9199-8A239B21E3D3}"/>
                    </a:ext>
                  </a:extLst>
                </p:cNvPr>
                <p:cNvSpPr/>
                <p:nvPr/>
              </p:nvSpPr>
              <p:spPr>
                <a:xfrm>
                  <a:off x="7225563" y="3428999"/>
                  <a:ext cx="104777" cy="104995"/>
                </a:xfrm>
                <a:prstGeom prst="ellipse">
                  <a:avLst/>
                </a:prstGeom>
                <a:solidFill>
                  <a:srgbClr val="E6212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CA36577E-805D-452D-BB29-459F921489B1}"/>
                    </a:ext>
                  </a:extLst>
                </p:cNvPr>
                <p:cNvSpPr/>
                <p:nvPr/>
              </p:nvSpPr>
              <p:spPr>
                <a:xfrm>
                  <a:off x="7474806" y="3428999"/>
                  <a:ext cx="104777" cy="104995"/>
                </a:xfrm>
                <a:prstGeom prst="ellipse">
                  <a:avLst/>
                </a:prstGeom>
                <a:solidFill>
                  <a:srgbClr val="F9B101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DED497FF-D25B-4ECF-99BA-CD4B593B6F2F}"/>
                    </a:ext>
                  </a:extLst>
                </p:cNvPr>
                <p:cNvSpPr/>
                <p:nvPr/>
              </p:nvSpPr>
              <p:spPr>
                <a:xfrm>
                  <a:off x="7735162" y="3428999"/>
                  <a:ext cx="104777" cy="104995"/>
                </a:xfrm>
                <a:prstGeom prst="ellipse">
                  <a:avLst/>
                </a:prstGeom>
                <a:solidFill>
                  <a:srgbClr val="86BD32"/>
                </a:solidFill>
                <a:ln w="28575">
                  <a:solidFill>
                    <a:srgbClr val="69932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/>
                </a:p>
              </p:txBody>
            </p:sp>
          </p:grp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B223350-F990-4B01-8EA7-8E76FFC49FC5}"/>
                </a:ext>
              </a:extLst>
            </p:cNvPr>
            <p:cNvSpPr/>
            <p:nvPr/>
          </p:nvSpPr>
          <p:spPr>
            <a:xfrm>
              <a:off x="862013" y="1647900"/>
              <a:ext cx="7013409" cy="647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pc="-80" dirty="0" smtClean="0"/>
                <a:t>Is it fair to aim an advert specifically at children?</a:t>
              </a:r>
            </a:p>
            <a:p>
              <a:pPr algn="ctr">
                <a:defRPr/>
              </a:pPr>
              <a:r>
                <a:rPr lang="en-GB" b="1" spc="-80" dirty="0" smtClean="0"/>
                <a:t>Sit in a circle and discuss these questions:</a:t>
              </a:r>
              <a:endParaRPr lang="en-GB" b="1" spc="-8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277938" y="2714988"/>
            <a:ext cx="409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Who will have to pay for the product?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55651" y="2737578"/>
            <a:ext cx="522288" cy="324152"/>
            <a:chOff x="781566" y="2880367"/>
            <a:chExt cx="733211" cy="512121"/>
          </a:xfrm>
        </p:grpSpPr>
        <p:sp>
          <p:nvSpPr>
            <p:cNvPr id="14" name="Chevron 13"/>
            <p:cNvSpPr/>
            <p:nvPr/>
          </p:nvSpPr>
          <p:spPr>
            <a:xfrm>
              <a:off x="781566" y="2880367"/>
              <a:ext cx="443814" cy="512121"/>
            </a:xfrm>
            <a:prstGeom prst="chevron">
              <a:avLst/>
            </a:prstGeom>
            <a:solidFill>
              <a:srgbClr val="699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Chevron 46"/>
            <p:cNvSpPr/>
            <p:nvPr/>
          </p:nvSpPr>
          <p:spPr>
            <a:xfrm>
              <a:off x="1070963" y="2880367"/>
              <a:ext cx="443814" cy="512121"/>
            </a:xfrm>
            <a:prstGeom prst="chevron">
              <a:avLst/>
            </a:prstGeom>
            <a:solidFill>
              <a:srgbClr val="699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277939" y="3255443"/>
            <a:ext cx="3429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they can’t get the toy they see, what could happen?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755651" y="3327460"/>
            <a:ext cx="522288" cy="324152"/>
            <a:chOff x="781566" y="2880367"/>
            <a:chExt cx="733211" cy="512121"/>
          </a:xfrm>
        </p:grpSpPr>
        <p:sp>
          <p:nvSpPr>
            <p:cNvPr id="55" name="Chevron 54"/>
            <p:cNvSpPr/>
            <p:nvPr/>
          </p:nvSpPr>
          <p:spPr>
            <a:xfrm>
              <a:off x="781566" y="2880367"/>
              <a:ext cx="443814" cy="512121"/>
            </a:xfrm>
            <a:prstGeom prst="chevron">
              <a:avLst/>
            </a:prstGeom>
            <a:solidFill>
              <a:srgbClr val="699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6" name="Chevron 55"/>
            <p:cNvSpPr/>
            <p:nvPr/>
          </p:nvSpPr>
          <p:spPr>
            <a:xfrm>
              <a:off x="1070963" y="2880367"/>
              <a:ext cx="443814" cy="512121"/>
            </a:xfrm>
            <a:prstGeom prst="chevron">
              <a:avLst/>
            </a:prstGeom>
            <a:solidFill>
              <a:srgbClr val="699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292226" y="4038273"/>
            <a:ext cx="3429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Do you think it’s good for children to get lots of new toys all the time?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769938" y="4110290"/>
            <a:ext cx="522288" cy="324152"/>
            <a:chOff x="781566" y="2880367"/>
            <a:chExt cx="733211" cy="512121"/>
          </a:xfrm>
        </p:grpSpPr>
        <p:sp>
          <p:nvSpPr>
            <p:cNvPr id="59" name="Chevron 58"/>
            <p:cNvSpPr/>
            <p:nvPr/>
          </p:nvSpPr>
          <p:spPr>
            <a:xfrm>
              <a:off x="781566" y="2880367"/>
              <a:ext cx="443814" cy="512121"/>
            </a:xfrm>
            <a:prstGeom prst="chevron">
              <a:avLst/>
            </a:prstGeom>
            <a:solidFill>
              <a:srgbClr val="699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0" name="Chevron 59"/>
            <p:cNvSpPr/>
            <p:nvPr/>
          </p:nvSpPr>
          <p:spPr>
            <a:xfrm>
              <a:off x="1070963" y="2880367"/>
              <a:ext cx="443814" cy="512121"/>
            </a:xfrm>
            <a:prstGeom prst="chevron">
              <a:avLst/>
            </a:prstGeom>
            <a:solidFill>
              <a:srgbClr val="6993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60" y="3198052"/>
            <a:ext cx="3603089" cy="28560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3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" id="{1ADDB1BB-0B25-4201-92C4-C10345475AC7}" vid="{AEF62274-0B55-49D0-A2A4-32014AE46B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#English Lesson Presentation</Template>
  <TotalTime>601</TotalTime>
  <Words>443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Twinkl SemiBold</vt:lpstr>
      <vt:lpstr>Twinkl</vt:lpstr>
      <vt:lpstr>Calibri</vt:lpstr>
      <vt:lpstr>Sassoon Infant Rg</vt:lpstr>
      <vt:lpstr>Tuffy</vt:lpstr>
      <vt:lpstr>Arial</vt:lpstr>
      <vt:lpstr>Office Theme</vt:lpstr>
      <vt:lpstr>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 Lima</dc:creator>
  <cp:lastModifiedBy>Rachel Leather</cp:lastModifiedBy>
  <cp:revision>54</cp:revision>
  <dcterms:created xsi:type="dcterms:W3CDTF">2018-05-25T09:29:48Z</dcterms:created>
  <dcterms:modified xsi:type="dcterms:W3CDTF">2018-10-10T11:53:15Z</dcterms:modified>
</cp:coreProperties>
</file>