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57" r:id="rId6"/>
    <p:sldId id="258" r:id="rId7"/>
    <p:sldId id="262" r:id="rId8"/>
    <p:sldId id="259" r:id="rId9"/>
    <p:sldId id="260" r:id="rId10"/>
    <p:sldId id="261" r:id="rId11"/>
    <p:sldId id="263" r:id="rId12"/>
    <p:sldId id="264" r:id="rId13"/>
    <p:sldId id="265" r:id="rId14"/>
    <p:sldId id="267" r:id="rId15"/>
    <p:sldId id="266"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58"/>
            <p14:sldId id="262"/>
            <p14:sldId id="259"/>
            <p14:sldId id="260"/>
            <p14:sldId id="261"/>
            <p14:sldId id="263"/>
            <p14:sldId id="264"/>
            <p14:sldId id="265"/>
            <p14:sldId id="267"/>
            <p14:sldId id="266"/>
            <p14:sldId id="268"/>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280" autoAdjust="0"/>
  </p:normalViewPr>
  <p:slideViewPr>
    <p:cSldViewPr snapToGrid="0">
      <p:cViewPr varScale="1">
        <p:scale>
          <a:sx n="74" d="100"/>
          <a:sy n="74" d="100"/>
        </p:scale>
        <p:origin x="57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9/20/2021</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596" y="2022370"/>
            <a:ext cx="10515600" cy="2387600"/>
          </a:xfrm>
        </p:spPr>
        <p:txBody>
          <a:bodyPr/>
          <a:lstStyle/>
          <a:p>
            <a:pPr algn="ctr"/>
            <a:r>
              <a:rPr lang="en-US" dirty="0" smtClean="0">
                <a:latin typeface="Comic Sans MS" panose="030F0702030302020204" pitchFamily="66" charset="0"/>
              </a:rPr>
              <a:t>Welcome to Q3 2021-2022</a:t>
            </a:r>
            <a:endParaRPr lang="en-US" dirty="0">
              <a:latin typeface="Comic Sans MS" panose="030F0702030302020204" pitchFamily="66" charset="0"/>
            </a:endParaRP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Termly overviews </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26478" y="1639843"/>
            <a:ext cx="7372350" cy="4943475"/>
          </a:xfrm>
          <a:prstGeom prst="rect">
            <a:avLst/>
          </a:prstGeom>
        </p:spPr>
      </p:pic>
      <p:sp>
        <p:nvSpPr>
          <p:cNvPr id="5" name="TextBox 4"/>
          <p:cNvSpPr txBox="1"/>
          <p:nvPr/>
        </p:nvSpPr>
        <p:spPr>
          <a:xfrm>
            <a:off x="8023538" y="1664756"/>
            <a:ext cx="3825025" cy="4893647"/>
          </a:xfrm>
          <a:prstGeom prst="rect">
            <a:avLst/>
          </a:prstGeom>
          <a:noFill/>
        </p:spPr>
        <p:txBody>
          <a:bodyPr wrap="square" rtlCol="0">
            <a:spAutoFit/>
          </a:bodyPr>
          <a:lstStyle/>
          <a:p>
            <a:r>
              <a:rPr lang="en-GB" sz="2400" dirty="0" smtClean="0">
                <a:latin typeface="Comic Sans MS" panose="030F0702030302020204" pitchFamily="66" charset="0"/>
              </a:rPr>
              <a:t>At the beginning of each term you will be sent an overview showing what topics are being taught in each subject for that term..</a:t>
            </a:r>
          </a:p>
          <a:p>
            <a:endParaRPr lang="en-GB" sz="2400" dirty="0">
              <a:latin typeface="Comic Sans MS" panose="030F0702030302020204" pitchFamily="66" charset="0"/>
            </a:endParaRPr>
          </a:p>
          <a:p>
            <a:r>
              <a:rPr lang="en-GB" sz="2400" dirty="0" smtClean="0">
                <a:latin typeface="Comic Sans MS" panose="030F0702030302020204" pitchFamily="66" charset="0"/>
              </a:rPr>
              <a:t>At the end of our English and Maths units pupils will complete an end of unit test. These contribute towards pupils final accreditation.</a:t>
            </a:r>
            <a:endParaRPr lang="en-GB" sz="2400" dirty="0">
              <a:latin typeface="Comic Sans MS" panose="030F0702030302020204" pitchFamily="66" charset="0"/>
            </a:endParaRPr>
          </a:p>
        </p:txBody>
      </p:sp>
    </p:spTree>
    <p:extLst>
      <p:ext uri="{BB962C8B-B14F-4D97-AF65-F5344CB8AC3E}">
        <p14:creationId xmlns:p14="http://schemas.microsoft.com/office/powerpoint/2010/main" val="207790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Dojo awards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316140" y="1551300"/>
            <a:ext cx="3638550" cy="5172075"/>
          </a:xfrm>
          <a:prstGeom prst="rect">
            <a:avLst/>
          </a:prstGeom>
        </p:spPr>
      </p:pic>
      <p:sp>
        <p:nvSpPr>
          <p:cNvPr id="5" name="TextBox 4"/>
          <p:cNvSpPr txBox="1"/>
          <p:nvPr/>
        </p:nvSpPr>
        <p:spPr>
          <a:xfrm>
            <a:off x="604434" y="1875179"/>
            <a:ext cx="6543341" cy="4524315"/>
          </a:xfrm>
          <a:prstGeom prst="rect">
            <a:avLst/>
          </a:prstGeom>
          <a:noFill/>
        </p:spPr>
        <p:txBody>
          <a:bodyPr wrap="square" rtlCol="0">
            <a:spAutoFit/>
          </a:bodyPr>
          <a:lstStyle/>
          <a:p>
            <a:r>
              <a:rPr lang="en-GB" sz="2400" dirty="0" smtClean="0">
                <a:latin typeface="Comic Sans MS" panose="030F0702030302020204" pitchFamily="66" charset="0"/>
              </a:rPr>
              <a:t>Pupils are rewarded with Dojo points in class. They can receive Dojo points for many things including returning their homework on time, trying their best, good listening, Merit awards and more!</a:t>
            </a:r>
          </a:p>
          <a:p>
            <a:endParaRPr lang="en-GB" sz="2400" dirty="0">
              <a:latin typeface="Comic Sans MS" panose="030F0702030302020204" pitchFamily="66" charset="0"/>
            </a:endParaRPr>
          </a:p>
          <a:p>
            <a:r>
              <a:rPr lang="en-GB" sz="2400" dirty="0" smtClean="0">
                <a:latin typeface="Comic Sans MS" panose="030F0702030302020204" pitchFamily="66" charset="0"/>
              </a:rPr>
              <a:t>On a Friday afternoon we open the ‘Dojo bank’. This is a running total of points that pupils have received. Weekly points are added to individual pupils totals and they have the opportunity to ‘cash’ their points in for a reward.</a:t>
            </a:r>
            <a:endParaRPr lang="en-GB" sz="2400" dirty="0">
              <a:latin typeface="Comic Sans MS" panose="030F0702030302020204" pitchFamily="66" charset="0"/>
            </a:endParaRPr>
          </a:p>
        </p:txBody>
      </p:sp>
    </p:spTree>
    <p:extLst>
      <p:ext uri="{BB962C8B-B14F-4D97-AF65-F5344CB8AC3E}">
        <p14:creationId xmlns:p14="http://schemas.microsoft.com/office/powerpoint/2010/main" val="410827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Any questions?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spTree>
    <p:extLst>
      <p:ext uri="{BB962C8B-B14F-4D97-AF65-F5344CB8AC3E}">
        <p14:creationId xmlns:p14="http://schemas.microsoft.com/office/powerpoint/2010/main" val="266936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Q3 classroom</a:t>
            </a:r>
            <a:endParaRPr lang="en-GB" dirty="0">
              <a:latin typeface="Comic Sans MS" panose="030F0702030302020204" pitchFamily="66" charset="0"/>
            </a:endParaRPr>
          </a:p>
        </p:txBody>
      </p:sp>
      <p:sp>
        <p:nvSpPr>
          <p:cNvPr id="4" name="TextBox 3"/>
          <p:cNvSpPr txBox="1"/>
          <p:nvPr/>
        </p:nvSpPr>
        <p:spPr>
          <a:xfrm>
            <a:off x="1455313" y="1803043"/>
            <a:ext cx="9234152" cy="2677656"/>
          </a:xfrm>
          <a:prstGeom prst="rect">
            <a:avLst/>
          </a:prstGeom>
          <a:noFill/>
        </p:spPr>
        <p:txBody>
          <a:bodyPr wrap="square" rtlCol="0">
            <a:spAutoFit/>
          </a:bodyPr>
          <a:lstStyle/>
          <a:p>
            <a:r>
              <a:rPr lang="en-GB" sz="2400" dirty="0" smtClean="0">
                <a:latin typeface="Comic Sans MS" panose="030F0702030302020204" pitchFamily="66" charset="0"/>
              </a:rPr>
              <a:t>Key Stage 4 have been extremely fortunate in moving to the old Integrated Services block as of September 2021.</a:t>
            </a:r>
          </a:p>
          <a:p>
            <a:endParaRPr lang="en-GB" sz="2400" dirty="0">
              <a:latin typeface="Comic Sans MS" panose="030F0702030302020204" pitchFamily="66" charset="0"/>
            </a:endParaRPr>
          </a:p>
          <a:p>
            <a:r>
              <a:rPr lang="en-GB" sz="2400" dirty="0" smtClean="0">
                <a:latin typeface="Comic Sans MS" panose="030F0702030302020204" pitchFamily="66" charset="0"/>
              </a:rPr>
              <a:t>The size of our classrooms is amazing and allows us to have the space to work comfortably, carry out OT (Occupational Therapy) if required and complete Physiotherapy plans if required all within one room.</a:t>
            </a:r>
            <a:endParaRPr lang="en-GB" sz="2400" dirty="0">
              <a:latin typeface="Comic Sans MS" panose="030F0702030302020204" pitchFamily="66" charset="0"/>
            </a:endParaRPr>
          </a:p>
        </p:txBody>
      </p:sp>
      <p:sp>
        <p:nvSpPr>
          <p:cNvPr id="5" name="TextBox 4"/>
          <p:cNvSpPr txBox="1"/>
          <p:nvPr/>
        </p:nvSpPr>
        <p:spPr>
          <a:xfrm>
            <a:off x="2305319" y="5074874"/>
            <a:ext cx="9543245" cy="1200329"/>
          </a:xfrm>
          <a:prstGeom prst="rect">
            <a:avLst/>
          </a:prstGeom>
          <a:noFill/>
        </p:spPr>
        <p:txBody>
          <a:bodyPr wrap="square" rtlCol="0">
            <a:spAutoFit/>
          </a:bodyPr>
          <a:lstStyle/>
          <a:p>
            <a:r>
              <a:rPr lang="en-GB" sz="7200" dirty="0" smtClean="0">
                <a:latin typeface="Comic Sans MS" panose="030F0702030302020204" pitchFamily="66" charset="0"/>
              </a:rPr>
              <a:t>Lets have a look!</a:t>
            </a:r>
            <a:endParaRPr lang="en-GB" sz="7200" dirty="0">
              <a:latin typeface="Comic Sans MS" panose="030F0702030302020204" pitchFamily="66" charset="0"/>
            </a:endParaRPr>
          </a:p>
        </p:txBody>
      </p:sp>
    </p:spTree>
    <p:extLst>
      <p:ext uri="{BB962C8B-B14F-4D97-AF65-F5344CB8AC3E}">
        <p14:creationId xmlns:p14="http://schemas.microsoft.com/office/powerpoint/2010/main" val="296703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rtlCol="0">
            <a:spAutoFit/>
          </a:bodyPr>
          <a:lstStyle/>
          <a:p>
            <a:r>
              <a:rPr lang="en-GB" sz="4800" dirty="0" smtClean="0">
                <a:latin typeface="Comic Sans MS" panose="030F0702030302020204" pitchFamily="66" charset="0"/>
              </a:rPr>
              <a:t>Thank you for taking the time to join us this afternoon! As always your support is much appreciated.</a:t>
            </a:r>
            <a:endParaRPr lang="en-GB" sz="4800" dirty="0">
              <a:latin typeface="Comic Sans MS" panose="030F0702030302020204" pitchFamily="66" charset="0"/>
            </a:endParaRP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7" y="4420377"/>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Introductions…</a:t>
            </a:r>
            <a:endParaRPr lang="en-GB" dirty="0">
              <a:latin typeface="Comic Sans MS" panose="030F0702030302020204" pitchFamily="66" charset="0"/>
            </a:endParaRPr>
          </a:p>
        </p:txBody>
      </p:sp>
      <p:sp>
        <p:nvSpPr>
          <p:cNvPr id="4" name="TextBox 3"/>
          <p:cNvSpPr txBox="1"/>
          <p:nvPr/>
        </p:nvSpPr>
        <p:spPr>
          <a:xfrm>
            <a:off x="1352282" y="5447763"/>
            <a:ext cx="3734873" cy="707886"/>
          </a:xfrm>
          <a:prstGeom prst="rect">
            <a:avLst/>
          </a:prstGeom>
          <a:noFill/>
        </p:spPr>
        <p:txBody>
          <a:bodyPr wrap="square" rtlCol="0">
            <a:spAutoFit/>
          </a:bodyPr>
          <a:lstStyle/>
          <a:p>
            <a:r>
              <a:rPr lang="en-GB" sz="4000" dirty="0" smtClean="0">
                <a:latin typeface="Comic Sans MS" panose="030F0702030302020204" pitchFamily="66" charset="0"/>
              </a:rPr>
              <a:t>Miss Delaney</a:t>
            </a:r>
            <a:endParaRPr lang="en-GB" sz="4000" dirty="0">
              <a:latin typeface="Comic Sans MS" panose="030F0702030302020204" pitchFamily="66" charset="0"/>
            </a:endParaRPr>
          </a:p>
        </p:txBody>
      </p:sp>
      <p:sp>
        <p:nvSpPr>
          <p:cNvPr id="5" name="TextBox 4"/>
          <p:cNvSpPr txBox="1"/>
          <p:nvPr/>
        </p:nvSpPr>
        <p:spPr>
          <a:xfrm>
            <a:off x="6875173" y="5447763"/>
            <a:ext cx="3734873" cy="707886"/>
          </a:xfrm>
          <a:prstGeom prst="rect">
            <a:avLst/>
          </a:prstGeom>
          <a:noFill/>
        </p:spPr>
        <p:txBody>
          <a:bodyPr wrap="square" rtlCol="0">
            <a:spAutoFit/>
          </a:bodyPr>
          <a:lstStyle/>
          <a:p>
            <a:r>
              <a:rPr lang="en-GB" sz="4000" dirty="0" smtClean="0">
                <a:latin typeface="Comic Sans MS" panose="030F0702030302020204" pitchFamily="66" charset="0"/>
              </a:rPr>
              <a:t>Miss Barker</a:t>
            </a:r>
            <a:endParaRPr lang="en-GB" sz="4000" dirty="0">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52515" y="2248503"/>
            <a:ext cx="3440448" cy="25803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53056" y="2257089"/>
            <a:ext cx="3509135" cy="2631851"/>
          </a:xfrm>
          <a:prstGeom prst="rect">
            <a:avLst/>
          </a:prstGeom>
        </p:spPr>
      </p:pic>
    </p:spTree>
    <p:extLst>
      <p:ext uri="{BB962C8B-B14F-4D97-AF65-F5344CB8AC3E}">
        <p14:creationId xmlns:p14="http://schemas.microsoft.com/office/powerpoint/2010/main" val="305254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673" y="1867437"/>
            <a:ext cx="10045521" cy="2554545"/>
          </a:xfrm>
          <a:prstGeom prst="rect">
            <a:avLst/>
          </a:prstGeom>
          <a:noFill/>
        </p:spPr>
        <p:txBody>
          <a:bodyPr wrap="square" rtlCol="0">
            <a:spAutoFit/>
          </a:bodyPr>
          <a:lstStyle/>
          <a:p>
            <a:r>
              <a:rPr lang="en-GB" sz="4000" dirty="0" smtClean="0">
                <a:latin typeface="Comic Sans MS" panose="030F0702030302020204" pitchFamily="66" charset="0"/>
              </a:rPr>
              <a:t>Q3 is a Key Stage 4 class made up of pupils from both years 10 and 11.</a:t>
            </a:r>
          </a:p>
          <a:p>
            <a:endParaRPr lang="en-GB" sz="4000" dirty="0">
              <a:latin typeface="Comic Sans MS" panose="030F0702030302020204" pitchFamily="66" charset="0"/>
            </a:endParaRPr>
          </a:p>
          <a:p>
            <a:endParaRPr lang="en-GB" sz="4000"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524" y="4010310"/>
            <a:ext cx="1877811" cy="140835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445205" y="4021715"/>
            <a:ext cx="1877811" cy="14083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13035" y="4063044"/>
            <a:ext cx="1870123" cy="14025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390315" y="4026038"/>
            <a:ext cx="1912415" cy="143431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907041" y="4021713"/>
            <a:ext cx="1877812" cy="140835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339466" y="4039014"/>
            <a:ext cx="1877813" cy="140836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8821938" y="4029780"/>
            <a:ext cx="1924713" cy="144353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0315877" y="4013899"/>
            <a:ext cx="1906516" cy="1429887"/>
          </a:xfrm>
          <a:prstGeom prst="rect">
            <a:avLst/>
          </a:prstGeom>
        </p:spPr>
      </p:pic>
    </p:spTree>
    <p:extLst>
      <p:ext uri="{BB962C8B-B14F-4D97-AF65-F5344CB8AC3E}">
        <p14:creationId xmlns:p14="http://schemas.microsoft.com/office/powerpoint/2010/main" val="170464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On arrival…</a:t>
            </a:r>
            <a:endParaRPr lang="en-GB" dirty="0">
              <a:latin typeface="Comic Sans MS" panose="030F0702030302020204" pitchFamily="66" charset="0"/>
            </a:endParaRPr>
          </a:p>
        </p:txBody>
      </p:sp>
      <p:pic>
        <p:nvPicPr>
          <p:cNvPr id="1026" name="Picture 2" descr="81 Cartoon Of The Fancy Tea Cups And Saucers Illustrations &amp;amp; Clip Art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45917">
            <a:off x="84827" y="1588754"/>
            <a:ext cx="2385709" cy="2385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733141" y="3928526"/>
            <a:ext cx="1895475" cy="2581275"/>
          </a:xfrm>
          <a:prstGeom prst="rect">
            <a:avLst/>
          </a:prstGeom>
        </p:spPr>
      </p:pic>
      <p:sp>
        <p:nvSpPr>
          <p:cNvPr id="5" name="TextBox 4"/>
          <p:cNvSpPr txBox="1"/>
          <p:nvPr/>
        </p:nvSpPr>
        <p:spPr>
          <a:xfrm>
            <a:off x="2163651" y="1918952"/>
            <a:ext cx="7328079" cy="4832092"/>
          </a:xfrm>
          <a:prstGeom prst="rect">
            <a:avLst/>
          </a:prstGeom>
          <a:noFill/>
        </p:spPr>
        <p:txBody>
          <a:bodyPr wrap="square" rtlCol="0">
            <a:spAutoFit/>
          </a:bodyPr>
          <a:lstStyle/>
          <a:p>
            <a:r>
              <a:rPr lang="en-GB" sz="2800" dirty="0" smtClean="0">
                <a:latin typeface="Comic Sans MS" panose="030F0702030302020204" pitchFamily="66" charset="0"/>
              </a:rPr>
              <a:t>Hot/cold drinks and toast are available on arrival. Hot drinks include tea, hot chocolate or Horlicks. Cold drinks include water or sugar free squash.</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Pupils can bring a mug to leave in school however we do have spares.</a:t>
            </a:r>
          </a:p>
          <a:p>
            <a:endParaRPr lang="en-GB" sz="2800" dirty="0">
              <a:latin typeface="Comic Sans MS" panose="030F0702030302020204" pitchFamily="66" charset="0"/>
            </a:endParaRPr>
          </a:p>
          <a:p>
            <a:r>
              <a:rPr lang="en-GB" sz="2800" dirty="0" smtClean="0">
                <a:latin typeface="Comic Sans MS" panose="030F0702030302020204" pitchFamily="66" charset="0"/>
              </a:rPr>
              <a:t>A contribution of £1 per week towards this cost is received with thanks as school do not fund this.</a:t>
            </a:r>
            <a:endParaRPr lang="en-GB" sz="2800" dirty="0">
              <a:latin typeface="Comic Sans MS" panose="030F0702030302020204" pitchFamily="66" charset="0"/>
            </a:endParaRPr>
          </a:p>
        </p:txBody>
      </p:sp>
    </p:spTree>
    <p:extLst>
      <p:ext uri="{BB962C8B-B14F-4D97-AF65-F5344CB8AC3E}">
        <p14:creationId xmlns:p14="http://schemas.microsoft.com/office/powerpoint/2010/main" val="119339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Equipment</a:t>
            </a:r>
            <a:endParaRPr lang="en-GB" dirty="0">
              <a:latin typeface="Comic Sans MS" panose="030F0702030302020204" pitchFamily="66"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458175">
            <a:off x="10359414" y="1678674"/>
            <a:ext cx="1377661" cy="1079434"/>
          </a:xfrm>
          <a:prstGeom prst="rect">
            <a:avLst/>
          </a:prstGeom>
        </p:spPr>
      </p:pic>
      <p:sp>
        <p:nvSpPr>
          <p:cNvPr id="5" name="TextBox 4"/>
          <p:cNvSpPr txBox="1"/>
          <p:nvPr/>
        </p:nvSpPr>
        <p:spPr>
          <a:xfrm>
            <a:off x="604434" y="1924334"/>
            <a:ext cx="10573082" cy="4524315"/>
          </a:xfrm>
          <a:prstGeom prst="rect">
            <a:avLst/>
          </a:prstGeom>
          <a:noFill/>
        </p:spPr>
        <p:txBody>
          <a:bodyPr wrap="square" rtlCol="0">
            <a:spAutoFit/>
          </a:bodyPr>
          <a:lstStyle/>
          <a:p>
            <a:r>
              <a:rPr lang="en-GB" sz="3600" dirty="0" smtClean="0">
                <a:latin typeface="Comic Sans MS" panose="030F0702030302020204" pitchFamily="66" charset="0"/>
              </a:rPr>
              <a:t>All equipment is provided by school. Pupils each have their own pencil case which contains everything that they could possibly need in class.</a:t>
            </a:r>
          </a:p>
          <a:p>
            <a:endParaRPr lang="en-GB" sz="3600" dirty="0">
              <a:latin typeface="Comic Sans MS" panose="030F0702030302020204" pitchFamily="66" charset="0"/>
            </a:endParaRPr>
          </a:p>
          <a:p>
            <a:r>
              <a:rPr lang="en-GB" sz="3600" dirty="0" smtClean="0">
                <a:latin typeface="Comic Sans MS" panose="030F0702030302020204" pitchFamily="66" charset="0"/>
              </a:rPr>
              <a:t>Due to Covid-19 we would prefer that pupils do not bring in personal stationary items from home.</a:t>
            </a:r>
            <a:endParaRPr lang="en-GB" sz="3600" dirty="0">
              <a:latin typeface="Comic Sans MS" panose="030F0702030302020204" pitchFamily="66" charset="0"/>
            </a:endParaRPr>
          </a:p>
        </p:txBody>
      </p:sp>
    </p:spTree>
    <p:extLst>
      <p:ext uri="{BB962C8B-B14F-4D97-AF65-F5344CB8AC3E}">
        <p14:creationId xmlns:p14="http://schemas.microsoft.com/office/powerpoint/2010/main" val="215325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What should pupils bring to school daily?</a:t>
            </a:r>
            <a:endParaRPr lang="en-GB" dirty="0">
              <a:latin typeface="Comic Sans MS" panose="030F0702030302020204" pitchFamily="66"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1081457" y="2251880"/>
            <a:ext cx="1061242" cy="1095953"/>
          </a:xfrm>
          <a:prstGeom prst="rect">
            <a:avLst/>
          </a:prstGeom>
        </p:spPr>
      </p:pic>
      <p:sp>
        <p:nvSpPr>
          <p:cNvPr id="5" name="TextBox 4"/>
          <p:cNvSpPr txBox="1"/>
          <p:nvPr/>
        </p:nvSpPr>
        <p:spPr>
          <a:xfrm>
            <a:off x="2593075" y="1943110"/>
            <a:ext cx="8488907" cy="1938992"/>
          </a:xfrm>
          <a:prstGeom prst="rect">
            <a:avLst/>
          </a:prstGeom>
          <a:noFill/>
        </p:spPr>
        <p:txBody>
          <a:bodyPr wrap="square" rtlCol="0">
            <a:spAutoFit/>
          </a:bodyPr>
          <a:lstStyle/>
          <a:p>
            <a:r>
              <a:rPr lang="en-GB" sz="2000" dirty="0" smtClean="0">
                <a:latin typeface="Comic Sans MS" panose="030F0702030302020204" pitchFamily="66" charset="0"/>
              </a:rPr>
              <a:t>Pupils have all been given a planner. Every Monday they will add any important information for the week ahead. </a:t>
            </a:r>
          </a:p>
          <a:p>
            <a:endParaRPr lang="en-GB" sz="2000" dirty="0">
              <a:latin typeface="Comic Sans MS" panose="030F0702030302020204" pitchFamily="66" charset="0"/>
            </a:endParaRPr>
          </a:p>
          <a:p>
            <a:r>
              <a:rPr lang="en-GB" sz="2000" dirty="0" smtClean="0">
                <a:latin typeface="Comic Sans MS" panose="030F0702030302020204" pitchFamily="66" charset="0"/>
              </a:rPr>
              <a:t>These are also used for school/home communication. Please feel free to write any notes to class staff in here. Staff will also use planners to pass on any messages home, please check these daily.</a:t>
            </a:r>
            <a:endParaRPr lang="en-GB" sz="2000" dirty="0">
              <a:latin typeface="Comic Sans MS" panose="030F0702030302020204" pitchFamily="66"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1044383" y="4176216"/>
            <a:ext cx="1071392" cy="906784"/>
          </a:xfrm>
          <a:prstGeom prst="rect">
            <a:avLst/>
          </a:prstGeom>
        </p:spPr>
      </p:pic>
      <p:sp>
        <p:nvSpPr>
          <p:cNvPr id="8" name="TextBox 7"/>
          <p:cNvSpPr txBox="1"/>
          <p:nvPr/>
        </p:nvSpPr>
        <p:spPr>
          <a:xfrm>
            <a:off x="2688609" y="4271749"/>
            <a:ext cx="8665192" cy="1477328"/>
          </a:xfrm>
          <a:prstGeom prst="rect">
            <a:avLst/>
          </a:prstGeom>
          <a:noFill/>
        </p:spPr>
        <p:txBody>
          <a:bodyPr wrap="square" rtlCol="0">
            <a:spAutoFit/>
          </a:bodyPr>
          <a:lstStyle/>
          <a:p>
            <a:r>
              <a:rPr lang="en-GB" dirty="0" smtClean="0">
                <a:latin typeface="Comic Sans MS" panose="030F0702030302020204" pitchFamily="66" charset="0"/>
              </a:rPr>
              <a:t>Reading books and records are given in line with pupils phonics assessments. We aim to read with your child on a 1:1 basis 3x each week. Please record in the reading record when you have read with your child at home.</a:t>
            </a:r>
          </a:p>
          <a:p>
            <a:endParaRPr lang="en-GB" dirty="0">
              <a:latin typeface="Comic Sans MS" panose="030F0702030302020204" pitchFamily="66" charset="0"/>
            </a:endParaRPr>
          </a:p>
          <a:p>
            <a:r>
              <a:rPr lang="en-GB" dirty="0" smtClean="0">
                <a:latin typeface="Comic Sans MS" panose="030F0702030302020204" pitchFamily="66" charset="0"/>
              </a:rPr>
              <a:t>Books will be changed as required. </a:t>
            </a:r>
            <a:endParaRPr lang="en-GB" dirty="0">
              <a:latin typeface="Comic Sans MS" panose="030F0702030302020204" pitchFamily="66" charset="0"/>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44383" y="5918719"/>
            <a:ext cx="959115" cy="791005"/>
          </a:xfrm>
          <a:prstGeom prst="rect">
            <a:avLst/>
          </a:prstGeom>
        </p:spPr>
      </p:pic>
      <p:sp>
        <p:nvSpPr>
          <p:cNvPr id="10" name="TextBox 9"/>
          <p:cNvSpPr txBox="1"/>
          <p:nvPr/>
        </p:nvSpPr>
        <p:spPr>
          <a:xfrm>
            <a:off x="2688609" y="6127845"/>
            <a:ext cx="5076967" cy="369332"/>
          </a:xfrm>
          <a:prstGeom prst="rect">
            <a:avLst/>
          </a:prstGeom>
          <a:noFill/>
        </p:spPr>
        <p:txBody>
          <a:bodyPr wrap="square" rtlCol="0">
            <a:spAutoFit/>
          </a:bodyPr>
          <a:lstStyle/>
          <a:p>
            <a:r>
              <a:rPr lang="en-GB" dirty="0" smtClean="0">
                <a:latin typeface="Comic Sans MS" panose="030F0702030302020204" pitchFamily="66" charset="0"/>
              </a:rPr>
              <a:t>Water bottles.</a:t>
            </a:r>
            <a:endParaRPr lang="en-GB" dirty="0">
              <a:latin typeface="Comic Sans MS" panose="030F0702030302020204" pitchFamily="66" charset="0"/>
            </a:endParaRPr>
          </a:p>
        </p:txBody>
      </p:sp>
    </p:spTree>
    <p:extLst>
      <p:ext uri="{BB962C8B-B14F-4D97-AF65-F5344CB8AC3E}">
        <p14:creationId xmlns:p14="http://schemas.microsoft.com/office/powerpoint/2010/main" val="177558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Spellings and homework</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94536" y="1774936"/>
            <a:ext cx="7610475" cy="4467225"/>
          </a:xfrm>
          <a:prstGeom prst="rect">
            <a:avLst/>
          </a:prstGeom>
        </p:spPr>
      </p:pic>
      <p:sp>
        <p:nvSpPr>
          <p:cNvPr id="5" name="TextBox 4"/>
          <p:cNvSpPr txBox="1"/>
          <p:nvPr/>
        </p:nvSpPr>
        <p:spPr>
          <a:xfrm>
            <a:off x="8113689" y="1596981"/>
            <a:ext cx="3683358" cy="5078313"/>
          </a:xfrm>
          <a:prstGeom prst="rect">
            <a:avLst/>
          </a:prstGeom>
          <a:noFill/>
        </p:spPr>
        <p:txBody>
          <a:bodyPr wrap="square" rtlCol="0">
            <a:spAutoFit/>
          </a:bodyPr>
          <a:lstStyle/>
          <a:p>
            <a:r>
              <a:rPr lang="en-GB" dirty="0" smtClean="0">
                <a:latin typeface="Comic Sans MS" panose="030F0702030302020204" pitchFamily="66" charset="0"/>
              </a:rPr>
              <a:t>Weekly spellings will be sent home on a Monday. There is a weekly spelling test each Friday.</a:t>
            </a:r>
          </a:p>
          <a:p>
            <a:r>
              <a:rPr lang="en-GB" dirty="0" smtClean="0">
                <a:latin typeface="Comic Sans MS" panose="030F0702030302020204" pitchFamily="66" charset="0"/>
              </a:rPr>
              <a:t>Pupils will have the opportunity to practise these in class each morning but should also practise at home using look, cover, write and check.</a:t>
            </a:r>
          </a:p>
          <a:p>
            <a:r>
              <a:rPr lang="en-GB" dirty="0" smtClean="0">
                <a:latin typeface="Comic Sans MS" panose="030F0702030302020204" pitchFamily="66" charset="0"/>
              </a:rPr>
              <a:t>Pupils are asked to put each word into a sentence on the second page. This ensures that they understand what they mean and can use them in context.</a:t>
            </a:r>
          </a:p>
          <a:p>
            <a:endParaRPr lang="en-GB" dirty="0">
              <a:latin typeface="Comic Sans MS" panose="030F0702030302020204" pitchFamily="66" charset="0"/>
            </a:endParaRPr>
          </a:p>
          <a:p>
            <a:r>
              <a:rPr lang="en-GB" dirty="0" smtClean="0">
                <a:latin typeface="Comic Sans MS" panose="030F0702030302020204" pitchFamily="66" charset="0"/>
              </a:rPr>
              <a:t>English and Maths (alternate) homework is sent home every Friday. Pupils should return this on a Monday morning.</a:t>
            </a:r>
            <a:endParaRPr lang="en-GB" dirty="0">
              <a:latin typeface="Comic Sans MS" panose="030F0702030302020204" pitchFamily="66" charset="0"/>
            </a:endParaRPr>
          </a:p>
        </p:txBody>
      </p:sp>
    </p:spTree>
    <p:extLst>
      <p:ext uri="{BB962C8B-B14F-4D97-AF65-F5344CB8AC3E}">
        <p14:creationId xmlns:p14="http://schemas.microsoft.com/office/powerpoint/2010/main" val="348413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PE, ICT and Art</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496362" y="1548618"/>
            <a:ext cx="3048144" cy="1737442"/>
          </a:xfrm>
          <a:prstGeom prst="rect">
            <a:avLst/>
          </a:prstGeom>
        </p:spPr>
      </p:pic>
      <p:pic>
        <p:nvPicPr>
          <p:cNvPr id="5" name="Picture 4"/>
          <p:cNvPicPr>
            <a:picLocks noChangeAspect="1"/>
          </p:cNvPicPr>
          <p:nvPr/>
        </p:nvPicPr>
        <p:blipFill>
          <a:blip r:embed="rId3"/>
          <a:stretch>
            <a:fillRect/>
          </a:stretch>
        </p:blipFill>
        <p:spPr>
          <a:xfrm>
            <a:off x="6371378" y="1537783"/>
            <a:ext cx="3793717" cy="1838593"/>
          </a:xfrm>
          <a:prstGeom prst="rect">
            <a:avLst/>
          </a:prstGeom>
        </p:spPr>
      </p:pic>
      <p:pic>
        <p:nvPicPr>
          <p:cNvPr id="6" name="Picture 5"/>
          <p:cNvPicPr>
            <a:picLocks noChangeAspect="1"/>
          </p:cNvPicPr>
          <p:nvPr/>
        </p:nvPicPr>
        <p:blipFill>
          <a:blip r:embed="rId4"/>
          <a:stretch>
            <a:fillRect/>
          </a:stretch>
        </p:blipFill>
        <p:spPr>
          <a:xfrm>
            <a:off x="1438484" y="4205356"/>
            <a:ext cx="3106022" cy="1661360"/>
          </a:xfrm>
          <a:prstGeom prst="rect">
            <a:avLst/>
          </a:prstGeom>
        </p:spPr>
      </p:pic>
      <p:sp>
        <p:nvSpPr>
          <p:cNvPr id="7" name="TextBox 6"/>
          <p:cNvSpPr txBox="1"/>
          <p:nvPr/>
        </p:nvSpPr>
        <p:spPr>
          <a:xfrm>
            <a:off x="1549825" y="3376376"/>
            <a:ext cx="2924185" cy="369332"/>
          </a:xfrm>
          <a:prstGeom prst="rect">
            <a:avLst/>
          </a:prstGeom>
          <a:noFill/>
        </p:spPr>
        <p:txBody>
          <a:bodyPr wrap="square" rtlCol="0">
            <a:spAutoFit/>
          </a:bodyPr>
          <a:lstStyle/>
          <a:p>
            <a:r>
              <a:rPr lang="en-GB" dirty="0" smtClean="0">
                <a:latin typeface="Comic Sans MS" panose="030F0702030302020204" pitchFamily="66" charset="0"/>
              </a:rPr>
              <a:t>Computing - Wednesday</a:t>
            </a:r>
            <a:endParaRPr lang="en-GB" dirty="0">
              <a:latin typeface="Comic Sans MS" panose="030F0702030302020204" pitchFamily="66" charset="0"/>
            </a:endParaRPr>
          </a:p>
        </p:txBody>
      </p:sp>
      <p:sp>
        <p:nvSpPr>
          <p:cNvPr id="8" name="TextBox 7"/>
          <p:cNvSpPr txBox="1"/>
          <p:nvPr/>
        </p:nvSpPr>
        <p:spPr>
          <a:xfrm>
            <a:off x="7363397" y="3405127"/>
            <a:ext cx="2924185" cy="369332"/>
          </a:xfrm>
          <a:prstGeom prst="rect">
            <a:avLst/>
          </a:prstGeom>
          <a:noFill/>
        </p:spPr>
        <p:txBody>
          <a:bodyPr wrap="square" rtlCol="0">
            <a:spAutoFit/>
          </a:bodyPr>
          <a:lstStyle/>
          <a:p>
            <a:r>
              <a:rPr lang="en-GB" dirty="0" smtClean="0">
                <a:latin typeface="Comic Sans MS" panose="030F0702030302020204" pitchFamily="66" charset="0"/>
              </a:rPr>
              <a:t>PE - Tuesday</a:t>
            </a:r>
            <a:endParaRPr lang="en-GB" dirty="0">
              <a:latin typeface="Comic Sans MS" panose="030F0702030302020204" pitchFamily="66" charset="0"/>
            </a:endParaRPr>
          </a:p>
        </p:txBody>
      </p:sp>
      <p:sp>
        <p:nvSpPr>
          <p:cNvPr id="9" name="TextBox 8"/>
          <p:cNvSpPr txBox="1"/>
          <p:nvPr/>
        </p:nvSpPr>
        <p:spPr>
          <a:xfrm>
            <a:off x="2172304" y="5957032"/>
            <a:ext cx="2924185" cy="369332"/>
          </a:xfrm>
          <a:prstGeom prst="rect">
            <a:avLst/>
          </a:prstGeom>
          <a:noFill/>
        </p:spPr>
        <p:txBody>
          <a:bodyPr wrap="square" rtlCol="0">
            <a:spAutoFit/>
          </a:bodyPr>
          <a:lstStyle/>
          <a:p>
            <a:r>
              <a:rPr lang="en-GB" dirty="0" smtClean="0">
                <a:latin typeface="Comic Sans MS" panose="030F0702030302020204" pitchFamily="66" charset="0"/>
              </a:rPr>
              <a:t>Art - Thursday</a:t>
            </a:r>
            <a:endParaRPr lang="en-GB" dirty="0">
              <a:latin typeface="Comic Sans MS" panose="030F0702030302020204" pitchFamily="66" charset="0"/>
            </a:endParaRPr>
          </a:p>
        </p:txBody>
      </p:sp>
      <p:sp>
        <p:nvSpPr>
          <p:cNvPr id="10" name="TextBox 9"/>
          <p:cNvSpPr txBox="1"/>
          <p:nvPr/>
        </p:nvSpPr>
        <p:spPr>
          <a:xfrm>
            <a:off x="6507495" y="4187640"/>
            <a:ext cx="3657600" cy="1384995"/>
          </a:xfrm>
          <a:prstGeom prst="rect">
            <a:avLst/>
          </a:prstGeom>
          <a:noFill/>
        </p:spPr>
        <p:txBody>
          <a:bodyPr wrap="square" rtlCol="0">
            <a:spAutoFit/>
          </a:bodyPr>
          <a:lstStyle/>
          <a:p>
            <a:r>
              <a:rPr lang="en-GB" sz="2800" dirty="0" smtClean="0">
                <a:latin typeface="Comic Sans MS" panose="030F0702030302020204" pitchFamily="66" charset="0"/>
              </a:rPr>
              <a:t>Pupils should come to school in their PE every Tuesday.</a:t>
            </a:r>
            <a:endParaRPr lang="en-GB" sz="2800" dirty="0">
              <a:latin typeface="Comic Sans MS" panose="030F0702030302020204" pitchFamily="66" charset="0"/>
            </a:endParaRPr>
          </a:p>
        </p:txBody>
      </p:sp>
      <p:pic>
        <p:nvPicPr>
          <p:cNvPr id="2050" name="Picture 2" descr="P.E Kit &amp;amp; P.E. Days – Pumpherston and Uphall Station CPS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6030" y="5030302"/>
            <a:ext cx="1827771" cy="158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27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Q3 Curriculum</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0" y="1338866"/>
            <a:ext cx="6690408" cy="3913400"/>
          </a:xfrm>
          <a:prstGeom prst="rect">
            <a:avLst/>
          </a:prstGeom>
        </p:spPr>
      </p:pic>
      <p:pic>
        <p:nvPicPr>
          <p:cNvPr id="5" name="Picture 4"/>
          <p:cNvPicPr>
            <a:picLocks noChangeAspect="1"/>
          </p:cNvPicPr>
          <p:nvPr/>
        </p:nvPicPr>
        <p:blipFill>
          <a:blip r:embed="rId3"/>
          <a:stretch>
            <a:fillRect/>
          </a:stretch>
        </p:blipFill>
        <p:spPr>
          <a:xfrm>
            <a:off x="0" y="5252266"/>
            <a:ext cx="6690408" cy="2147260"/>
          </a:xfrm>
          <a:prstGeom prst="rect">
            <a:avLst/>
          </a:prstGeom>
        </p:spPr>
      </p:pic>
      <p:sp>
        <p:nvSpPr>
          <p:cNvPr id="6" name="TextBox 5"/>
          <p:cNvSpPr txBox="1"/>
          <p:nvPr/>
        </p:nvSpPr>
        <p:spPr>
          <a:xfrm>
            <a:off x="6928834" y="1533465"/>
            <a:ext cx="4893972" cy="5324535"/>
          </a:xfrm>
          <a:prstGeom prst="rect">
            <a:avLst/>
          </a:prstGeom>
          <a:noFill/>
        </p:spPr>
        <p:txBody>
          <a:bodyPr wrap="square" rtlCol="0">
            <a:spAutoFit/>
          </a:bodyPr>
          <a:lstStyle/>
          <a:p>
            <a:r>
              <a:rPr lang="en-GB" sz="2000" dirty="0" smtClean="0">
                <a:latin typeface="Comic Sans MS" panose="030F0702030302020204" pitchFamily="66" charset="0"/>
              </a:rPr>
              <a:t>The Q3 curriculum includes all statutory subjects at Key Stage 4. This includes English, Maths, Science, Computing, Physical Education and Citizenship (Personal and Social Development - PSD/Sex and Relationships Education - SRE.) In each subject pupils are working towards Level 1 or Bronze Awards.</a:t>
            </a:r>
          </a:p>
          <a:p>
            <a:endParaRPr lang="en-GB" sz="2000" dirty="0">
              <a:latin typeface="Comic Sans MS" panose="030F0702030302020204" pitchFamily="66" charset="0"/>
            </a:endParaRPr>
          </a:p>
          <a:p>
            <a:r>
              <a:rPr lang="en-GB" sz="2000" dirty="0" smtClean="0">
                <a:latin typeface="Comic Sans MS" panose="030F0702030302020204" pitchFamily="66" charset="0"/>
              </a:rPr>
              <a:t>In addition to this pupils are taught ASDAN. </a:t>
            </a:r>
          </a:p>
          <a:p>
            <a:endParaRPr lang="en-GB" sz="2000" dirty="0">
              <a:latin typeface="Comic Sans MS" panose="030F0702030302020204" pitchFamily="66" charset="0"/>
            </a:endParaRPr>
          </a:p>
          <a:p>
            <a:r>
              <a:rPr lang="en-GB" sz="2000" dirty="0" smtClean="0">
                <a:latin typeface="Comic Sans MS" panose="030F0702030302020204" pitchFamily="66" charset="0"/>
              </a:rPr>
              <a:t>ASDAN includes short courses which aim to develop personal, independent living and employability skills for young people with additional needs.</a:t>
            </a:r>
            <a:endParaRPr lang="en-GB" sz="2000" dirty="0">
              <a:latin typeface="Comic Sans MS" panose="030F0702030302020204" pitchFamily="66" charset="0"/>
            </a:endParaRPr>
          </a:p>
        </p:txBody>
      </p:sp>
    </p:spTree>
    <p:extLst>
      <p:ext uri="{BB962C8B-B14F-4D97-AF65-F5344CB8AC3E}">
        <p14:creationId xmlns:p14="http://schemas.microsoft.com/office/powerpoint/2010/main" val="901345637"/>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0C04F-E7AC-41AB-9C6D-1B1BB88BFF7F}">
  <ds:schemaRefs>
    <ds:schemaRef ds:uri="http://purl.org/dc/elements/1.1/"/>
    <ds:schemaRef ds:uri="http://schemas.microsoft.com/office/2006/metadata/properties"/>
    <ds:schemaRef ds:uri="4873beb7-5857-4685-be1f-d57550cc96c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3DEC53A-9DF1-4780-BE92-17E971B7A9ED}">
  <ds:schemaRefs>
    <ds:schemaRef ds:uri="http://schemas.microsoft.com/sharepoint/v3/contenttype/forms"/>
  </ds:schemaRefs>
</ds:datastoreItem>
</file>

<file path=customXml/itemProps3.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66</TotalTime>
  <Words>697</Words>
  <Application>Microsoft Office PowerPoint</Application>
  <PresentationFormat>Widescreen</PresentationFormat>
  <Paragraphs>56</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Comic Sans MS</vt:lpstr>
      <vt:lpstr>Segoe UI</vt:lpstr>
      <vt:lpstr>Segoe UI Light</vt:lpstr>
      <vt:lpstr>WelcomeDoc</vt:lpstr>
      <vt:lpstr>Welcome to Q3 2021-2022</vt:lpstr>
      <vt:lpstr>Introductions…</vt:lpstr>
      <vt:lpstr>PowerPoint Presentation</vt:lpstr>
      <vt:lpstr>On arrival…</vt:lpstr>
      <vt:lpstr>Equipment</vt:lpstr>
      <vt:lpstr>What should pupils bring to school daily?</vt:lpstr>
      <vt:lpstr>Spellings and homework</vt:lpstr>
      <vt:lpstr>PE, ICT and Art</vt:lpstr>
      <vt:lpstr>Q3 Curriculum</vt:lpstr>
      <vt:lpstr>Termly overviews </vt:lpstr>
      <vt:lpstr>Dojo awards</vt:lpstr>
      <vt:lpstr>Any questions?</vt:lpstr>
      <vt:lpstr>Q3 classroom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Teacher</cp:lastModifiedBy>
  <cp:revision>12</cp:revision>
  <dcterms:created xsi:type="dcterms:W3CDTF">2021-09-18T20:35:27Z</dcterms:created>
  <dcterms:modified xsi:type="dcterms:W3CDTF">2021-09-20T15:29:43Z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