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686" r:id="rId2"/>
  </p:sldMasterIdLst>
  <p:sldIdLst>
    <p:sldId id="260" r:id="rId3"/>
    <p:sldId id="261" r:id="rId4"/>
    <p:sldId id="262" r:id="rId5"/>
    <p:sldId id="263" r:id="rId6"/>
    <p:sldId id="275" r:id="rId7"/>
    <p:sldId id="297" r:id="rId8"/>
    <p:sldId id="298" r:id="rId9"/>
    <p:sldId id="278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295" r:id="rId22"/>
    <p:sldId id="296" r:id="rId23"/>
    <p:sldId id="264" r:id="rId24"/>
  </p:sldIdLst>
  <p:sldSz cx="9144000" cy="6858000" type="screen4x3"/>
  <p:notesSz cx="6858000" cy="9144000"/>
  <p:embeddedFontLst>
    <p:embeddedFont>
      <p:font typeface="Kalam" panose="02000000000000000000" pitchFamily="2" charset="0"/>
      <p:regular r:id="rId25"/>
    </p:embeddedFont>
    <p:embeddedFont>
      <p:font typeface="Sassoon Infant Md" panose="02000603050000020003" pitchFamily="50" charset="0"/>
      <p:regular r:id="rId26"/>
    </p:embeddedFont>
    <p:embeddedFont>
      <p:font typeface="Sassoon Infant Rg" panose="02000503030000020003" pitchFamily="50" charset="0"/>
      <p:regular r:id="rId27"/>
      <p:bold r:id="rId28"/>
    </p:embeddedFont>
    <p:embeddedFont>
      <p:font typeface="Tuffy" panose="020B0603060100000000" pitchFamily="34" charset="0"/>
      <p:regular r:id="rId29"/>
      <p:bold r:id="rId30"/>
      <p:italic r:id="rId31"/>
      <p:boldItalic r:id="rId32"/>
    </p:embeddedFont>
    <p:embeddedFont>
      <p:font typeface="Tuffy-TTF" panose="020B0603060100000000" pitchFamily="34" charset="0"/>
      <p:regular r:id="rId33"/>
      <p:bold r:id="rId34"/>
      <p:italic r:id="rId35"/>
      <p:boldItalic r:id="rId36"/>
    </p:embeddedFont>
    <p:embeddedFont>
      <p:font typeface="Twinkl" pitchFamily="2" charset="0"/>
      <p:regular r:id="rId37"/>
      <p:bold r:id="rId38"/>
    </p:embeddedFont>
    <p:embeddedFont>
      <p:font typeface="Twinkl SemiBold" pitchFamily="2" charset="0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17" userDrawn="1">
          <p15:clr>
            <a:srgbClr val="A4A3A4"/>
          </p15:clr>
        </p15:guide>
        <p15:guide id="4" pos="476" userDrawn="1">
          <p15:clr>
            <a:srgbClr val="A4A3A4"/>
          </p15:clr>
        </p15:guide>
        <p15:guide id="5" pos="5284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orient="horz" pos="482" userDrawn="1">
          <p15:clr>
            <a:srgbClr val="A4A3A4"/>
          </p15:clr>
        </p15:guide>
        <p15:guide id="9" orient="horz" pos="3997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4399"/>
    <a:srgbClr val="78A72B"/>
    <a:srgbClr val="E4007F"/>
    <a:srgbClr val="62C2BE"/>
    <a:srgbClr val="D98FB9"/>
    <a:srgbClr val="ACD767"/>
    <a:srgbClr val="87BD31"/>
    <a:srgbClr val="A673AD"/>
    <a:srgbClr val="E8C601"/>
    <a:srgbClr val="A217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1266" y="408"/>
      </p:cViewPr>
      <p:guideLst>
        <p:guide orient="horz" pos="2160"/>
        <p:guide pos="2880"/>
        <p:guide pos="317"/>
        <p:guide pos="476"/>
        <p:guide pos="5284"/>
        <p:guide pos="5443"/>
        <p:guide orient="horz" pos="323"/>
        <p:guide orient="horz" pos="482"/>
        <p:guide orient="horz" pos="3997"/>
        <p:guide orient="horz" pos="38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28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785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805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69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16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671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256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8399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40663383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38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3113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70315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534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Whole Cla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089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Individual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507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ai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25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Talking Partne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26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Group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12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38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291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8491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1C1C1C"/>
          </a:solidFill>
          <a:latin typeface="Twinkl" pitchFamily="2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034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4" r:id="rId6"/>
    <p:sldLayoutId id="214748369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6"/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dirty="0">
                <a:solidFill>
                  <a:srgbClr val="FFFFFF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A21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4" name="TextBox 10"/>
          <p:cNvSpPr txBox="1">
            <a:spLocks noChangeArrowheads="1"/>
          </p:cNvSpPr>
          <p:nvPr/>
        </p:nvSpPr>
        <p:spPr bwMode="auto">
          <a:xfrm>
            <a:off x="1498600" y="6464300"/>
            <a:ext cx="6138863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800" b="1" dirty="0">
                <a:solidFill>
                  <a:srgbClr val="FFFFFF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Maths </a:t>
            </a:r>
            <a:r>
              <a:rPr lang="en-GB" altLang="en-US" sz="800" dirty="0">
                <a:solidFill>
                  <a:srgbClr val="FFFFFF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| Year 4 | Measurement | Converting Units of Measurement | Lesson 2 of 5: Converting Units of Length (2)</a:t>
            </a:r>
          </a:p>
        </p:txBody>
      </p:sp>
      <p:sp>
        <p:nvSpPr>
          <p:cNvPr id="17415" name="Title 17"/>
          <p:cNvSpPr>
            <a:spLocks noGrp="1"/>
          </p:cNvSpPr>
          <p:nvPr>
            <p:ph type="title"/>
          </p:nvPr>
        </p:nvSpPr>
        <p:spPr>
          <a:xfrm>
            <a:off x="461963" y="2359025"/>
            <a:ext cx="8221662" cy="655638"/>
          </a:xfrm>
        </p:spPr>
        <p:txBody>
          <a:bodyPr/>
          <a:lstStyle/>
          <a:p>
            <a:pPr eaLnBrk="1" hangingPunct="1"/>
            <a:r>
              <a:rPr lang="en-GB" altLang="en-US" sz="5400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Maths</a:t>
            </a:r>
            <a:endParaRPr lang="en-GB" altLang="en-US" sz="5400" b="0" dirty="0">
              <a:latin typeface="Tuffy-TTF" panose="020B0603060100000000" pitchFamily="34" charset="0"/>
              <a:ea typeface="Tuffy" panose="020B0603060100000000" pitchFamily="34" charset="0"/>
              <a:cs typeface="Arial" panose="020B0604020202020204" pitchFamily="34" charset="0"/>
            </a:endParaRPr>
          </a:p>
        </p:txBody>
      </p:sp>
      <p:sp>
        <p:nvSpPr>
          <p:cNvPr id="17416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pPr eaLnBrk="1" hangingPunct="1"/>
            <a:r>
              <a:rPr lang="en-GB" altLang="en-US" dirty="0">
                <a:latin typeface="Tuffy-TTF" panose="020B0603060100000000" pitchFamily="34" charset="0"/>
                <a:cs typeface="Arial" panose="020B0604020202020204" pitchFamily="34" charset="0"/>
              </a:rPr>
              <a:t>Measurement</a:t>
            </a:r>
          </a:p>
        </p:txBody>
      </p:sp>
      <p:pic>
        <p:nvPicPr>
          <p:cNvPr id="1741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6488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07554" y="1356053"/>
            <a:ext cx="6328891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Use &lt;, &gt; or = to compare the measurements.</a:t>
            </a:r>
          </a:p>
        </p:txBody>
      </p:sp>
      <p:sp>
        <p:nvSpPr>
          <p:cNvPr id="8" name="Rectangle 7"/>
          <p:cNvSpPr/>
          <p:nvPr/>
        </p:nvSpPr>
        <p:spPr>
          <a:xfrm>
            <a:off x="1650542" y="697112"/>
            <a:ext cx="5842946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Comparing and Ordering</a:t>
            </a:r>
            <a:endParaRPr lang="en-GB" sz="4000" b="1" dirty="0">
              <a:latin typeface="Twinkl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7530" r="648" b="13737"/>
          <a:stretch/>
        </p:blipFill>
        <p:spPr>
          <a:xfrm>
            <a:off x="706222" y="1815937"/>
            <a:ext cx="7682127" cy="42768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70587"/>
            <a:ext cx="3953089" cy="4177813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1323"/>
              </p:ext>
            </p:extLst>
          </p:nvPr>
        </p:nvGraphicFramePr>
        <p:xfrm>
          <a:off x="1519234" y="3356518"/>
          <a:ext cx="6096000" cy="76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299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1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41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168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/>
                        <a:t>5000m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4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/>
                        <a:t>3km 750m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297727" y="3321907"/>
            <a:ext cx="5485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800" dirty="0">
                <a:solidFill>
                  <a:srgbClr val="78A72B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413931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1" b="6716"/>
          <a:stretch/>
        </p:blipFill>
        <p:spPr>
          <a:xfrm>
            <a:off x="755650" y="1821845"/>
            <a:ext cx="7632700" cy="42709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07554" y="1356053"/>
            <a:ext cx="6328891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Use &lt;, &gt; or = to compare the measurements.</a:t>
            </a:r>
          </a:p>
        </p:txBody>
      </p:sp>
      <p:sp>
        <p:nvSpPr>
          <p:cNvPr id="8" name="Rectangle 7"/>
          <p:cNvSpPr/>
          <p:nvPr/>
        </p:nvSpPr>
        <p:spPr>
          <a:xfrm>
            <a:off x="1650542" y="697112"/>
            <a:ext cx="5842946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Comparing and Ordering</a:t>
            </a:r>
            <a:endParaRPr lang="en-GB" sz="4000" b="1" dirty="0">
              <a:latin typeface="Twinkl" pitchFamily="2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3944338"/>
              </p:ext>
            </p:extLst>
          </p:nvPr>
        </p:nvGraphicFramePr>
        <p:xfrm>
          <a:off x="1519234" y="3356518"/>
          <a:ext cx="6096000" cy="76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299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1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41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168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/>
                        <a:t>2300m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4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/>
                        <a:t>4km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297727" y="3321907"/>
            <a:ext cx="5485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800" dirty="0">
                <a:solidFill>
                  <a:srgbClr val="78A72B"/>
                </a:solidFill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311026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5" b="10684"/>
          <a:stretch/>
        </p:blipFill>
        <p:spPr>
          <a:xfrm>
            <a:off x="755650" y="1821846"/>
            <a:ext cx="7632700" cy="42724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611" y="2045494"/>
            <a:ext cx="5076739" cy="40473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07554" y="1356053"/>
            <a:ext cx="6328891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Use &lt;, &gt; or = to compare the measurements.</a:t>
            </a:r>
          </a:p>
        </p:txBody>
      </p:sp>
      <p:sp>
        <p:nvSpPr>
          <p:cNvPr id="8" name="Rectangle 7"/>
          <p:cNvSpPr/>
          <p:nvPr/>
        </p:nvSpPr>
        <p:spPr>
          <a:xfrm>
            <a:off x="1650542" y="697112"/>
            <a:ext cx="5842946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Comparing and Ordering</a:t>
            </a:r>
            <a:endParaRPr lang="en-GB" sz="4000" b="1" dirty="0">
              <a:latin typeface="Twinkl" pitchFamily="2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0678576"/>
              </p:ext>
            </p:extLst>
          </p:nvPr>
        </p:nvGraphicFramePr>
        <p:xfrm>
          <a:off x="1519234" y="3356518"/>
          <a:ext cx="6096000" cy="76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299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1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41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168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/>
                        <a:t>4km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4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/>
                        <a:t>4250m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297727" y="3321907"/>
            <a:ext cx="5485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800" dirty="0">
                <a:solidFill>
                  <a:srgbClr val="78A72B"/>
                </a:solidFill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333617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2"/>
          <a:stretch/>
        </p:blipFill>
        <p:spPr>
          <a:xfrm>
            <a:off x="755650" y="1778457"/>
            <a:ext cx="7632700" cy="43143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916" y="2379692"/>
            <a:ext cx="6013622" cy="35464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07554" y="1356053"/>
            <a:ext cx="6328891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Use &lt;, &gt; or = to compare the measurements.</a:t>
            </a:r>
          </a:p>
        </p:txBody>
      </p:sp>
      <p:sp>
        <p:nvSpPr>
          <p:cNvPr id="8" name="Rectangle 7"/>
          <p:cNvSpPr/>
          <p:nvPr/>
        </p:nvSpPr>
        <p:spPr>
          <a:xfrm>
            <a:off x="1650542" y="697112"/>
            <a:ext cx="5842946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Comparing and Ordering</a:t>
            </a:r>
            <a:endParaRPr lang="en-GB" sz="4000" b="1" dirty="0">
              <a:latin typeface="Twinkl" pitchFamily="2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555604"/>
              </p:ext>
            </p:extLst>
          </p:nvPr>
        </p:nvGraphicFramePr>
        <p:xfrm>
          <a:off x="1519234" y="3356518"/>
          <a:ext cx="6096000" cy="76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299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1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41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168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/>
                        <a:t>6250m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4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/>
                        <a:t>6km 250m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297727" y="3321907"/>
            <a:ext cx="5485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800" dirty="0">
                <a:solidFill>
                  <a:srgbClr val="78A72B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62427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96"/>
          <a:stretch/>
        </p:blipFill>
        <p:spPr>
          <a:xfrm>
            <a:off x="755650" y="1821846"/>
            <a:ext cx="7632700" cy="42853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07554" y="1356053"/>
            <a:ext cx="6328891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Use &lt;, &gt; or = to compare the measurements.</a:t>
            </a:r>
          </a:p>
        </p:txBody>
      </p:sp>
      <p:sp>
        <p:nvSpPr>
          <p:cNvPr id="8" name="Rectangle 7"/>
          <p:cNvSpPr/>
          <p:nvPr/>
        </p:nvSpPr>
        <p:spPr>
          <a:xfrm>
            <a:off x="1650542" y="697112"/>
            <a:ext cx="5842946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Comparing and Ordering</a:t>
            </a:r>
            <a:endParaRPr lang="en-GB" sz="4000" b="1" dirty="0">
              <a:latin typeface="Twinkl" pitchFamily="2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51756"/>
              </p:ext>
            </p:extLst>
          </p:nvPr>
        </p:nvGraphicFramePr>
        <p:xfrm>
          <a:off x="1519234" y="2831185"/>
          <a:ext cx="6096000" cy="76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299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1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41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168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/>
                        <a:t>8km</a:t>
                      </a:r>
                      <a:r>
                        <a:rPr lang="en-GB" sz="3200" baseline="0" dirty="0"/>
                        <a:t> 475m</a:t>
                      </a:r>
                      <a:endParaRPr lang="en-GB" sz="3200" dirty="0"/>
                    </a:p>
                  </a:txBody>
                  <a:tcPr anchor="ctr"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4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/>
                        <a:t>9750m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297727" y="2796574"/>
            <a:ext cx="5485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800" dirty="0">
                <a:solidFill>
                  <a:srgbClr val="78A72B"/>
                </a:solidFill>
              </a:rPr>
              <a:t>&lt;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7" y="3851167"/>
            <a:ext cx="4201297" cy="128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24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4"/>
          <a:stretch/>
        </p:blipFill>
        <p:spPr>
          <a:xfrm>
            <a:off x="755650" y="1821846"/>
            <a:ext cx="7632700" cy="42709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07554" y="1356053"/>
            <a:ext cx="6328891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Use &lt;, &gt; or = to compare the measurements.</a:t>
            </a:r>
          </a:p>
        </p:txBody>
      </p:sp>
      <p:sp>
        <p:nvSpPr>
          <p:cNvPr id="8" name="Rectangle 7"/>
          <p:cNvSpPr/>
          <p:nvPr/>
        </p:nvSpPr>
        <p:spPr>
          <a:xfrm>
            <a:off x="1650542" y="697112"/>
            <a:ext cx="5842946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Comparing and Ordering</a:t>
            </a:r>
            <a:endParaRPr lang="en-GB" sz="4000" b="1" dirty="0">
              <a:latin typeface="Twinkl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768" y="1886465"/>
            <a:ext cx="1236298" cy="4125104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5459137"/>
              </p:ext>
            </p:extLst>
          </p:nvPr>
        </p:nvGraphicFramePr>
        <p:xfrm>
          <a:off x="1519234" y="3243077"/>
          <a:ext cx="6096000" cy="76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299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1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41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168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/>
                        <a:t>2km 300m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4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/>
                        <a:t>2250m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297727" y="3208466"/>
            <a:ext cx="5485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800" dirty="0">
                <a:solidFill>
                  <a:srgbClr val="78A72B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33703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0"/>
          <a:stretch/>
        </p:blipFill>
        <p:spPr>
          <a:xfrm>
            <a:off x="755650" y="1821846"/>
            <a:ext cx="7632700" cy="42724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07554" y="1356053"/>
            <a:ext cx="6328891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Use &lt;, &gt; or = to compare the measurements.</a:t>
            </a:r>
          </a:p>
        </p:txBody>
      </p:sp>
      <p:sp>
        <p:nvSpPr>
          <p:cNvPr id="8" name="Rectangle 7"/>
          <p:cNvSpPr/>
          <p:nvPr/>
        </p:nvSpPr>
        <p:spPr>
          <a:xfrm>
            <a:off x="1650542" y="697112"/>
            <a:ext cx="5842946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Comparing and Ordering</a:t>
            </a:r>
            <a:endParaRPr lang="en-GB" sz="4000" b="1" dirty="0">
              <a:latin typeface="Twinkl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28" y="1672281"/>
            <a:ext cx="3135503" cy="4434216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8765580"/>
              </p:ext>
            </p:extLst>
          </p:nvPr>
        </p:nvGraphicFramePr>
        <p:xfrm>
          <a:off x="1519234" y="3243077"/>
          <a:ext cx="6096000" cy="76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299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1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41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168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/>
                        <a:t>8km 475m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4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/>
                        <a:t>9750m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297727" y="3208466"/>
            <a:ext cx="5485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800" dirty="0">
                <a:solidFill>
                  <a:srgbClr val="78A72B"/>
                </a:solidFill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280219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07554" y="1356053"/>
            <a:ext cx="6328891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Order these measurements from shortest to longest.</a:t>
            </a:r>
          </a:p>
        </p:txBody>
      </p:sp>
      <p:sp>
        <p:nvSpPr>
          <p:cNvPr id="8" name="Rectangle 7"/>
          <p:cNvSpPr/>
          <p:nvPr/>
        </p:nvSpPr>
        <p:spPr>
          <a:xfrm>
            <a:off x="1650542" y="697112"/>
            <a:ext cx="5842946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Comparing and Ordering</a:t>
            </a:r>
            <a:endParaRPr lang="en-GB" sz="4000" b="1" dirty="0">
              <a:latin typeface="Twinkl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756" y="1575889"/>
            <a:ext cx="1329378" cy="44356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2037" y="1886465"/>
            <a:ext cx="2054087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924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6000m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2037" y="2535405"/>
            <a:ext cx="2054087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924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3km 250m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2037" y="3133884"/>
            <a:ext cx="2054087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924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2750m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2037" y="3740642"/>
            <a:ext cx="2054087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924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2km 195m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82037" y="4388094"/>
            <a:ext cx="2054087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924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3050m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82037" y="4984094"/>
            <a:ext cx="2054087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924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4km 295m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588476" y="1886465"/>
            <a:ext cx="0" cy="4176120"/>
          </a:xfrm>
          <a:prstGeom prst="line">
            <a:avLst/>
          </a:prstGeom>
          <a:ln w="38100">
            <a:solidFill>
              <a:srgbClr val="924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nswer"/>
          <p:cNvSpPr txBox="1"/>
          <p:nvPr/>
        </p:nvSpPr>
        <p:spPr>
          <a:xfrm>
            <a:off x="3561432" y="5662475"/>
            <a:ext cx="2054087" cy="400110"/>
          </a:xfrm>
          <a:prstGeom prst="rect">
            <a:avLst/>
          </a:prstGeom>
          <a:solidFill>
            <a:srgbClr val="924399"/>
          </a:solidFill>
          <a:ln w="28575">
            <a:solidFill>
              <a:srgbClr val="924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answer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73385" y="1886465"/>
            <a:ext cx="2054087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78A72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2km 195m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73385" y="2535405"/>
            <a:ext cx="2054087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78A72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2750m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73385" y="3131405"/>
            <a:ext cx="2054087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78A72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3050m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73385" y="3739551"/>
            <a:ext cx="2054087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78A72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3km 250m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73385" y="4388094"/>
            <a:ext cx="2054087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78A72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4km 295m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873385" y="4984094"/>
            <a:ext cx="2054087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78A72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6000m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5" r="28283"/>
          <a:stretch/>
        </p:blipFill>
        <p:spPr>
          <a:xfrm>
            <a:off x="598243" y="1184927"/>
            <a:ext cx="1618622" cy="511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33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24986" r="8264" b="16497"/>
          <a:stretch/>
        </p:blipFill>
        <p:spPr>
          <a:xfrm>
            <a:off x="755650" y="2356023"/>
            <a:ext cx="7632700" cy="37372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366" y="2525699"/>
            <a:ext cx="2620468" cy="20059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25" y="3731741"/>
            <a:ext cx="3768578" cy="23610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68732" y="697112"/>
            <a:ext cx="5206555" cy="123110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Converting Kilometres</a:t>
            </a:r>
          </a:p>
          <a:p>
            <a:pPr algn="ctr"/>
            <a:r>
              <a:rPr lang="en-GB" sz="4000" b="1" dirty="0">
                <a:latin typeface="Twinkl" pitchFamily="2" charset="0"/>
              </a:rPr>
              <a:t>and Metres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55650" y="1928218"/>
            <a:ext cx="76326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Use your captivating converting skills to complete this activity sheet.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161" y="2525699"/>
            <a:ext cx="2424151" cy="3429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4850">
            <a:off x="4136872" y="2525699"/>
            <a:ext cx="2424151" cy="3429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36528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F109100-6DE2-43EA-85ED-92211605C6A9}"/>
              </a:ext>
            </a:extLst>
          </p:cNvPr>
          <p:cNvGrpSpPr/>
          <p:nvPr/>
        </p:nvGrpSpPr>
        <p:grpSpPr>
          <a:xfrm>
            <a:off x="445574" y="702863"/>
            <a:ext cx="7942777" cy="5389961"/>
            <a:chOff x="445574" y="702863"/>
            <a:chExt cx="7942777" cy="538996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69AFC0D-B30F-49C6-95A7-C49EAC4F1BC0}"/>
                </a:ext>
              </a:extLst>
            </p:cNvPr>
            <p:cNvSpPr/>
            <p:nvPr/>
          </p:nvSpPr>
          <p:spPr>
            <a:xfrm>
              <a:off x="4563663" y="1819414"/>
              <a:ext cx="3824688" cy="4273409"/>
            </a:xfrm>
            <a:prstGeom prst="rect">
              <a:avLst/>
            </a:prstGeom>
            <a:solidFill>
              <a:srgbClr val="4EB2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34C8109-A812-4AC7-B866-EA54CFD0CD5D}"/>
                </a:ext>
              </a:extLst>
            </p:cNvPr>
            <p:cNvSpPr/>
            <p:nvPr/>
          </p:nvSpPr>
          <p:spPr>
            <a:xfrm>
              <a:off x="755650" y="1822827"/>
              <a:ext cx="3816349" cy="4269997"/>
            </a:xfrm>
            <a:prstGeom prst="rect">
              <a:avLst/>
            </a:prstGeom>
            <a:solidFill>
              <a:srgbClr val="007A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537202D-F160-44A3-BBFD-2C9A16324F18}"/>
                </a:ext>
              </a:extLst>
            </p:cNvPr>
            <p:cNvSpPr/>
            <p:nvPr/>
          </p:nvSpPr>
          <p:spPr>
            <a:xfrm>
              <a:off x="755649" y="1364071"/>
              <a:ext cx="7632701" cy="458757"/>
            </a:xfrm>
            <a:prstGeom prst="rect">
              <a:avLst/>
            </a:prstGeom>
            <a:solidFill>
              <a:srgbClr val="C7E8FD"/>
            </a:solidFill>
          </p:spPr>
          <p:txBody>
            <a:bodyPr wrap="square" lIns="72000" tIns="72000" rIns="72000" bIns="108000">
              <a:spAutoFit/>
            </a:bodyPr>
            <a:lstStyle/>
            <a:p>
              <a:pPr algn="ctr"/>
              <a:r>
                <a:rPr lang="en-GB" dirty="0"/>
                <a:t>Dive in by completing your own activity!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0F3368B-3061-4D93-A0F0-A6F1217262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55" t="500" r="27421" b="1"/>
            <a:stretch/>
          </p:blipFill>
          <p:spPr>
            <a:xfrm>
              <a:off x="755650" y="1819415"/>
              <a:ext cx="3818059" cy="427340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EB7F9C7-EE09-4715-AB3A-5132526DA6B7}"/>
                </a:ext>
              </a:extLst>
            </p:cNvPr>
            <p:cNvSpPr/>
            <p:nvPr/>
          </p:nvSpPr>
          <p:spPr>
            <a:xfrm>
              <a:off x="445574" y="702863"/>
              <a:ext cx="2205347" cy="355276"/>
            </a:xfrm>
            <a:prstGeom prst="rect">
              <a:avLst/>
            </a:prstGeom>
            <a:solidFill>
              <a:srgbClr val="072F54"/>
            </a:solidFill>
          </p:spPr>
          <p:txBody>
            <a:bodyPr wrap="square" lIns="180000" tIns="36000" rIns="180000" bIns="72000" anchor="ctr">
              <a:spAutoFit/>
            </a:bodyPr>
            <a:lstStyle/>
            <a:p>
              <a:pPr algn="ctr"/>
              <a:r>
                <a:rPr lang="en-GB" altLang="en-US" sz="1600" b="1" dirty="0">
                  <a:solidFill>
                    <a:schemeClr val="bg1"/>
                  </a:solidFill>
                </a:rPr>
                <a:t>Diving into Mastery</a:t>
              </a:r>
              <a:endParaRPr lang="en-GB" sz="1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5BD2B7D-D448-4337-B920-46201E8CBC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65"/>
          <a:stretch/>
        </p:blipFill>
        <p:spPr>
          <a:xfrm rot="1535780">
            <a:off x="1116978" y="2265518"/>
            <a:ext cx="1555791" cy="135638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0D61946-AFEE-459A-BACC-362BD69650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47" b="44040"/>
          <a:stretch/>
        </p:blipFill>
        <p:spPr>
          <a:xfrm rot="1535780">
            <a:off x="2729552" y="2872349"/>
            <a:ext cx="772498" cy="1231496"/>
          </a:xfrm>
          <a:prstGeom prst="rect">
            <a:avLst/>
          </a:prstGeom>
        </p:spPr>
      </p:pic>
      <p:pic>
        <p:nvPicPr>
          <p:cNvPr id="10" name="Boy Writing">
            <a:extLst>
              <a:ext uri="{FF2B5EF4-FFF2-40B4-BE49-F238E27FC236}">
                <a16:creationId xmlns:a16="http://schemas.microsoft.com/office/drawing/2014/main" id="{85E33368-59AC-41FC-ABCC-9D7513C24C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" t="622" r="32362"/>
          <a:stretch/>
        </p:blipFill>
        <p:spPr>
          <a:xfrm>
            <a:off x="755648" y="1928692"/>
            <a:ext cx="4038155" cy="41641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F7A1D4-F40A-452D-AA3D-92D69E3CE1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426" y="2032604"/>
            <a:ext cx="2722091" cy="38504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B57772-C347-4408-9ACF-71A1629B37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413" y="2032604"/>
            <a:ext cx="2722091" cy="38504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6694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0271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81602" y="1356053"/>
            <a:ext cx="6980796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Wayne records how many metres he walks after school over a week.</a:t>
            </a:r>
          </a:p>
          <a:p>
            <a:pPr algn="ctr"/>
            <a:r>
              <a:rPr lang="en-GB" dirty="0"/>
              <a:t>Here are the distances he covered:</a:t>
            </a:r>
          </a:p>
        </p:txBody>
      </p:sp>
      <p:sp>
        <p:nvSpPr>
          <p:cNvPr id="8" name="Rectangle 7"/>
          <p:cNvSpPr/>
          <p:nvPr/>
        </p:nvSpPr>
        <p:spPr>
          <a:xfrm>
            <a:off x="2107396" y="697112"/>
            <a:ext cx="4929235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600" b="1" dirty="0">
                <a:latin typeface="Twinkl" pitchFamily="2" charset="0"/>
              </a:rPr>
              <a:t>Wayne’s Walking Week</a:t>
            </a:r>
            <a:endParaRPr lang="en-GB" sz="3600" b="1" dirty="0">
              <a:latin typeface="Twinkl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1" b="20552"/>
          <a:stretch/>
        </p:blipFill>
        <p:spPr>
          <a:xfrm>
            <a:off x="755650" y="2098845"/>
            <a:ext cx="7632700" cy="39775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19" y="1903241"/>
            <a:ext cx="1949922" cy="4084502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6570113"/>
              </p:ext>
            </p:extLst>
          </p:nvPr>
        </p:nvGraphicFramePr>
        <p:xfrm>
          <a:off x="2636108" y="2316480"/>
          <a:ext cx="5341948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709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0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Day</a:t>
                      </a:r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4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Distance Covered</a:t>
                      </a:r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4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Monday</a:t>
                      </a:r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700m</a:t>
                      </a:r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Tuesday</a:t>
                      </a:r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800m</a:t>
                      </a:r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Wednesday</a:t>
                      </a:r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600m</a:t>
                      </a:r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Thursday</a:t>
                      </a:r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200m</a:t>
                      </a:r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Friday</a:t>
                      </a:r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900m</a:t>
                      </a:r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2636108" y="4670854"/>
            <a:ext cx="5341948" cy="757881"/>
          </a:xfrm>
          <a:prstGeom prst="rect">
            <a:avLst/>
          </a:prstGeom>
          <a:solidFill>
            <a:schemeClr val="bg1"/>
          </a:solidFill>
          <a:ln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Calculate how far Wayne walked across the week. Write your answer in km and m.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636108" y="4670854"/>
            <a:ext cx="5341948" cy="757881"/>
          </a:xfrm>
          <a:prstGeom prst="rect">
            <a:avLst/>
          </a:prstGeom>
          <a:solidFill>
            <a:schemeClr val="bg1"/>
          </a:solidFill>
          <a:ln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Answer: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3km 200m </a:t>
            </a:r>
          </a:p>
        </p:txBody>
      </p:sp>
    </p:spTree>
    <p:extLst>
      <p:ext uri="{BB962C8B-B14F-4D97-AF65-F5344CB8AC3E}">
        <p14:creationId xmlns:p14="http://schemas.microsoft.com/office/powerpoint/2010/main" val="138819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46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/>
              <a:t>Success Criteria</a:t>
            </a:r>
          </a:p>
        </p:txBody>
      </p:sp>
      <p:sp>
        <p:nvSpPr>
          <p:cNvPr id="1946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/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/>
              <a:t>I can convert between metres and kilometres.</a:t>
            </a:r>
          </a:p>
        </p:txBody>
      </p:sp>
      <p:sp>
        <p:nvSpPr>
          <p:cNvPr id="19463" name="Content Placeholder 15"/>
          <p:cNvSpPr txBox="1">
            <a:spLocks/>
          </p:cNvSpPr>
          <p:nvPr/>
        </p:nvSpPr>
        <p:spPr bwMode="auto">
          <a:xfrm>
            <a:off x="628650" y="3467099"/>
            <a:ext cx="7886700" cy="255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GB" altLang="en-US" dirty="0"/>
              <a:t>I can convert from metres to kilometres by dividing by 1000.</a:t>
            </a:r>
          </a:p>
          <a:p>
            <a:pPr fontAlgn="base">
              <a:spcAft>
                <a:spcPct val="0"/>
              </a:spcAft>
            </a:pPr>
            <a:r>
              <a:rPr lang="en-GB" altLang="en-US" dirty="0"/>
              <a:t>I can convert from kilometres to metres by multiplying by 1000.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156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915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4952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46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/>
              <a:t>Success Criteria</a:t>
            </a:r>
          </a:p>
        </p:txBody>
      </p:sp>
      <p:sp>
        <p:nvSpPr>
          <p:cNvPr id="1946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/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/>
              <a:t>I can convert between metres and kilometres.</a:t>
            </a:r>
          </a:p>
        </p:txBody>
      </p:sp>
      <p:sp>
        <p:nvSpPr>
          <p:cNvPr id="19463" name="Content Placeholder 15"/>
          <p:cNvSpPr txBox="1">
            <a:spLocks/>
          </p:cNvSpPr>
          <p:nvPr/>
        </p:nvSpPr>
        <p:spPr bwMode="auto">
          <a:xfrm>
            <a:off x="628650" y="3467099"/>
            <a:ext cx="7886700" cy="255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GB" altLang="en-US" dirty="0"/>
              <a:t>I can convert from metres to kilometres by dividing by 1000.</a:t>
            </a:r>
          </a:p>
          <a:p>
            <a:pPr fontAlgn="base">
              <a:spcAft>
                <a:spcPct val="0"/>
              </a:spcAft>
            </a:pPr>
            <a:r>
              <a:rPr lang="en-GB" altLang="en-US" dirty="0"/>
              <a:t>I can convert from kilometres to metres by multiplying by 1000.</a:t>
            </a:r>
          </a:p>
        </p:txBody>
      </p:sp>
    </p:spTree>
    <p:extLst>
      <p:ext uri="{BB962C8B-B14F-4D97-AF65-F5344CB8AC3E}">
        <p14:creationId xmlns:p14="http://schemas.microsoft.com/office/powerpoint/2010/main" val="3409170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30749" r="8264" b="8291"/>
          <a:stretch/>
        </p:blipFill>
        <p:spPr>
          <a:xfrm>
            <a:off x="755650" y="2199503"/>
            <a:ext cx="7632700" cy="38933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366" y="2257167"/>
            <a:ext cx="2620468" cy="20059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25" y="3341653"/>
            <a:ext cx="4391206" cy="275117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15" b="39697"/>
          <a:stretch/>
        </p:blipFill>
        <p:spPr>
          <a:xfrm>
            <a:off x="3620475" y="4571150"/>
            <a:ext cx="4767876" cy="15187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17006" y="697112"/>
            <a:ext cx="4909998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Conversions </a:t>
            </a:r>
            <a:r>
              <a:rPr lang="en-GB" altLang="en-US" sz="4000" b="1" dirty="0" err="1">
                <a:latin typeface="Twinkl" pitchFamily="2" charset="0"/>
              </a:rPr>
              <a:t>Checkup</a:t>
            </a:r>
            <a:endParaRPr lang="en-GB" sz="4000" b="1" dirty="0">
              <a:latin typeface="Twinkl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836097" y="1346252"/>
            <a:ext cx="5471806" cy="712571"/>
            <a:chOff x="2854764" y="2063201"/>
            <a:chExt cx="5471806" cy="712571"/>
          </a:xfrm>
        </p:grpSpPr>
        <p:sp>
          <p:nvSpPr>
            <p:cNvPr id="12" name="Rounded Rectangle 11"/>
            <p:cNvSpPr/>
            <p:nvPr/>
          </p:nvSpPr>
          <p:spPr>
            <a:xfrm>
              <a:off x="3211049" y="2098780"/>
              <a:ext cx="5115521" cy="65043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8A7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78A72B"/>
                  </a:solidFill>
                </a:rPr>
                <a:t>  Can you remember how to convert between millimetres, centimetres and metres?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2854764" y="2063201"/>
              <a:ext cx="712571" cy="712571"/>
            </a:xfrm>
            <a:prstGeom prst="ellipse">
              <a:avLst/>
            </a:prstGeom>
            <a:solidFill>
              <a:srgbClr val="78A7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>
                  <a:solidFill>
                    <a:srgbClr val="ACD767"/>
                  </a:solidFill>
                </a:rPr>
                <a:t>?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376184" y="2666490"/>
            <a:ext cx="25806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How many millimetres are in a centimetre?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4572000" y="2599888"/>
            <a:ext cx="1746422" cy="829112"/>
          </a:xfrm>
          <a:prstGeom prst="wedgeRectCallout">
            <a:avLst>
              <a:gd name="adj1" fmla="val -42059"/>
              <a:gd name="adj2" fmla="val 7740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10mm = 1cm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76184" y="2666490"/>
            <a:ext cx="25806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How many centimetres are in a metre?</a:t>
            </a:r>
          </a:p>
        </p:txBody>
      </p:sp>
      <p:sp>
        <p:nvSpPr>
          <p:cNvPr id="17" name="Rectangular Callout 16"/>
          <p:cNvSpPr/>
          <p:nvPr/>
        </p:nvSpPr>
        <p:spPr>
          <a:xfrm>
            <a:off x="3522064" y="3225474"/>
            <a:ext cx="1746422" cy="829112"/>
          </a:xfrm>
          <a:prstGeom prst="wedgeRectCallout">
            <a:avLst>
              <a:gd name="adj1" fmla="val -42059"/>
              <a:gd name="adj2" fmla="val 7740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100cm = 1m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162691" y="1282517"/>
            <a:ext cx="50116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Complete as many questions as you can on the </a:t>
            </a:r>
            <a:r>
              <a:rPr lang="en-GB" b="1" dirty="0"/>
              <a:t>Converting Length Units Speed Sheet</a:t>
            </a:r>
            <a:r>
              <a:rPr lang="en-GB" dirty="0"/>
              <a:t>.</a:t>
            </a:r>
          </a:p>
          <a:p>
            <a:pPr algn="ctr"/>
            <a:r>
              <a:rPr lang="en-GB" dirty="0"/>
              <a:t>You have two minutes! Click the timer to start.</a:t>
            </a:r>
          </a:p>
        </p:txBody>
      </p:sp>
      <p:pic>
        <p:nvPicPr>
          <p:cNvPr id="21" name="timer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6" t="30819" r="6451"/>
          <a:stretch/>
        </p:blipFill>
        <p:spPr>
          <a:xfrm>
            <a:off x="5156109" y="4430315"/>
            <a:ext cx="3179805" cy="161064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1" t="-336" r="91000" b="74982"/>
          <a:stretch/>
        </p:blipFill>
        <p:spPr>
          <a:xfrm>
            <a:off x="5723962" y="4940495"/>
            <a:ext cx="341087" cy="590285"/>
          </a:xfrm>
          <a:prstGeom prst="rect">
            <a:avLst/>
          </a:prstGeom>
        </p:spPr>
      </p:pic>
      <p:pic>
        <p:nvPicPr>
          <p:cNvPr id="24" name="U - 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1" t="-336" r="91000" b="74982"/>
          <a:stretch/>
        </p:blipFill>
        <p:spPr>
          <a:xfrm>
            <a:off x="7049988" y="4940879"/>
            <a:ext cx="341087" cy="590285"/>
          </a:xfrm>
          <a:prstGeom prst="rect">
            <a:avLst/>
          </a:prstGeom>
        </p:spPr>
      </p:pic>
      <p:pic>
        <p:nvPicPr>
          <p:cNvPr id="25" name="U -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9" t="-348" r="81830" b="74994"/>
          <a:stretch/>
        </p:blipFill>
        <p:spPr>
          <a:xfrm>
            <a:off x="7117289" y="4940879"/>
            <a:ext cx="341087" cy="590285"/>
          </a:xfrm>
          <a:prstGeom prst="rect">
            <a:avLst/>
          </a:prstGeom>
        </p:spPr>
      </p:pic>
      <p:pic>
        <p:nvPicPr>
          <p:cNvPr id="26" name="U -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4" t="-348" r="70685" b="74994"/>
          <a:stretch/>
        </p:blipFill>
        <p:spPr>
          <a:xfrm>
            <a:off x="7049988" y="4940879"/>
            <a:ext cx="341087" cy="590285"/>
          </a:xfrm>
          <a:prstGeom prst="rect">
            <a:avLst/>
          </a:prstGeom>
        </p:spPr>
      </p:pic>
      <p:pic>
        <p:nvPicPr>
          <p:cNvPr id="27" name="U -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6" t="-348" r="60633" b="74994"/>
          <a:stretch/>
        </p:blipFill>
        <p:spPr>
          <a:xfrm>
            <a:off x="7046820" y="4940878"/>
            <a:ext cx="341087" cy="590285"/>
          </a:xfrm>
          <a:prstGeom prst="rect">
            <a:avLst/>
          </a:prstGeom>
        </p:spPr>
      </p:pic>
      <p:pic>
        <p:nvPicPr>
          <p:cNvPr id="28" name="U -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8" t="-348" r="50581" b="74994"/>
          <a:stretch/>
        </p:blipFill>
        <p:spPr>
          <a:xfrm>
            <a:off x="7049988" y="4940879"/>
            <a:ext cx="341087" cy="590285"/>
          </a:xfrm>
          <a:prstGeom prst="rect">
            <a:avLst/>
          </a:prstGeom>
        </p:spPr>
      </p:pic>
      <p:pic>
        <p:nvPicPr>
          <p:cNvPr id="29" name="U -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6" t="-348" r="39873" b="74994"/>
          <a:stretch/>
        </p:blipFill>
        <p:spPr>
          <a:xfrm>
            <a:off x="7049988" y="4938090"/>
            <a:ext cx="341087" cy="590285"/>
          </a:xfrm>
          <a:prstGeom prst="rect">
            <a:avLst/>
          </a:prstGeom>
        </p:spPr>
      </p:pic>
      <p:pic>
        <p:nvPicPr>
          <p:cNvPr id="30" name="U -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68" t="-348" r="29821" b="74994"/>
          <a:stretch/>
        </p:blipFill>
        <p:spPr>
          <a:xfrm>
            <a:off x="7047029" y="4940878"/>
            <a:ext cx="341087" cy="590285"/>
          </a:xfrm>
          <a:prstGeom prst="rect">
            <a:avLst/>
          </a:prstGeom>
        </p:spPr>
      </p:pic>
      <p:pic>
        <p:nvPicPr>
          <p:cNvPr id="31" name="U -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65" t="-348" r="20424" b="74994"/>
          <a:stretch/>
        </p:blipFill>
        <p:spPr>
          <a:xfrm>
            <a:off x="7049987" y="4937920"/>
            <a:ext cx="341087" cy="590285"/>
          </a:xfrm>
          <a:prstGeom prst="rect">
            <a:avLst/>
          </a:prstGeom>
        </p:spPr>
      </p:pic>
      <p:pic>
        <p:nvPicPr>
          <p:cNvPr id="32" name="U -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73" t="-348" r="9716" b="74994"/>
          <a:stretch/>
        </p:blipFill>
        <p:spPr>
          <a:xfrm>
            <a:off x="7048229" y="4940879"/>
            <a:ext cx="341087" cy="590285"/>
          </a:xfrm>
          <a:prstGeom prst="rect">
            <a:avLst/>
          </a:prstGeom>
        </p:spPr>
      </p:pic>
      <p:pic>
        <p:nvPicPr>
          <p:cNvPr id="33" name="U -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07" t="-348" r="-118" b="74994"/>
          <a:stretch/>
        </p:blipFill>
        <p:spPr>
          <a:xfrm>
            <a:off x="7047028" y="4937920"/>
            <a:ext cx="341087" cy="590285"/>
          </a:xfrm>
          <a:prstGeom prst="rect">
            <a:avLst/>
          </a:prstGeom>
        </p:spPr>
      </p:pic>
      <p:pic>
        <p:nvPicPr>
          <p:cNvPr id="34" name="T - 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1" t="-336" r="91000" b="74982"/>
          <a:stretch/>
        </p:blipFill>
        <p:spPr>
          <a:xfrm>
            <a:off x="6685111" y="4937921"/>
            <a:ext cx="341087" cy="590285"/>
          </a:xfrm>
          <a:prstGeom prst="rect">
            <a:avLst/>
          </a:prstGeom>
        </p:spPr>
      </p:pic>
      <p:pic>
        <p:nvPicPr>
          <p:cNvPr id="35" name="T -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9" t="-348" r="81830" b="74994"/>
          <a:stretch/>
        </p:blipFill>
        <p:spPr>
          <a:xfrm>
            <a:off x="6752496" y="4937921"/>
            <a:ext cx="341087" cy="590285"/>
          </a:xfrm>
          <a:prstGeom prst="rect">
            <a:avLst/>
          </a:prstGeom>
        </p:spPr>
      </p:pic>
      <p:pic>
        <p:nvPicPr>
          <p:cNvPr id="36" name="T -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4" t="-348" r="70685" b="74994"/>
          <a:stretch/>
        </p:blipFill>
        <p:spPr>
          <a:xfrm>
            <a:off x="6685110" y="4937920"/>
            <a:ext cx="341087" cy="590285"/>
          </a:xfrm>
          <a:prstGeom prst="rect">
            <a:avLst/>
          </a:prstGeom>
        </p:spPr>
      </p:pic>
      <p:pic>
        <p:nvPicPr>
          <p:cNvPr id="37" name="T -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6" t="-348" r="60633" b="74994"/>
          <a:stretch/>
        </p:blipFill>
        <p:spPr>
          <a:xfrm>
            <a:off x="6682570" y="4937921"/>
            <a:ext cx="341087" cy="590285"/>
          </a:xfrm>
          <a:prstGeom prst="rect">
            <a:avLst/>
          </a:prstGeom>
        </p:spPr>
      </p:pic>
      <p:pic>
        <p:nvPicPr>
          <p:cNvPr id="38" name="T -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8" t="-348" r="50581" b="74994"/>
          <a:stretch/>
        </p:blipFill>
        <p:spPr>
          <a:xfrm>
            <a:off x="6685111" y="4937920"/>
            <a:ext cx="341087" cy="590285"/>
          </a:xfrm>
          <a:prstGeom prst="rect">
            <a:avLst/>
          </a:prstGeom>
        </p:spPr>
      </p:pic>
      <p:pic>
        <p:nvPicPr>
          <p:cNvPr id="39" name="T -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6" t="-348" r="39873" b="74994"/>
          <a:stretch/>
        </p:blipFill>
        <p:spPr>
          <a:xfrm>
            <a:off x="6685110" y="4937920"/>
            <a:ext cx="341087" cy="590285"/>
          </a:xfrm>
          <a:prstGeom prst="rect">
            <a:avLst/>
          </a:prstGeom>
        </p:spPr>
      </p:pic>
      <p:pic>
        <p:nvPicPr>
          <p:cNvPr id="40" name="M - 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1" t="-336" r="91000" b="74982"/>
          <a:stretch/>
        </p:blipFill>
        <p:spPr>
          <a:xfrm>
            <a:off x="6088308" y="4940496"/>
            <a:ext cx="341087" cy="590285"/>
          </a:xfrm>
          <a:prstGeom prst="rect">
            <a:avLst/>
          </a:prstGeom>
        </p:spPr>
      </p:pic>
      <p:pic>
        <p:nvPicPr>
          <p:cNvPr id="41" name="M -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9" t="-348" r="81830" b="74994"/>
          <a:stretch/>
        </p:blipFill>
        <p:spPr>
          <a:xfrm>
            <a:off x="6156754" y="4937920"/>
            <a:ext cx="341087" cy="590285"/>
          </a:xfrm>
          <a:prstGeom prst="rect">
            <a:avLst/>
          </a:prstGeom>
        </p:spPr>
      </p:pic>
      <p:pic>
        <p:nvPicPr>
          <p:cNvPr id="42" name="M -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4" t="-348" r="70685" b="74994"/>
          <a:stretch/>
        </p:blipFill>
        <p:spPr>
          <a:xfrm>
            <a:off x="6088308" y="4940496"/>
            <a:ext cx="341087" cy="590285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1842622" y="2687585"/>
            <a:ext cx="3869054" cy="2400974"/>
            <a:chOff x="1565851" y="2066799"/>
            <a:chExt cx="3869054" cy="2400974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65851" y="2066799"/>
              <a:ext cx="3869054" cy="2400974"/>
            </a:xfrm>
            <a:prstGeom prst="rect">
              <a:avLst/>
            </a:prstGeom>
          </p:spPr>
        </p:pic>
        <p:sp>
          <p:nvSpPr>
            <p:cNvPr id="52" name="Rectangle 51"/>
            <p:cNvSpPr/>
            <p:nvPr/>
          </p:nvSpPr>
          <p:spPr>
            <a:xfrm>
              <a:off x="2273280" y="2959510"/>
              <a:ext cx="2454198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b="1" dirty="0">
                  <a:latin typeface="Twinkl" pitchFamily="2" charset="0"/>
                </a:rPr>
                <a:t>Time’s Up!</a:t>
              </a:r>
              <a:endParaRPr lang="en-GB" sz="4000" b="1" dirty="0">
                <a:latin typeface="Twinkl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439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00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000"/>
                            </p:stCondLst>
                            <p:childTnLst>
                              <p:par>
                                <p:cTn id="10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70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1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000"/>
                            </p:stCondLst>
                            <p:childTnLst>
                              <p:par>
                                <p:cTn id="1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9000"/>
                            </p:stCondLst>
                            <p:childTnLst>
                              <p:par>
                                <p:cTn id="12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8000"/>
                            </p:stCondLst>
                            <p:childTnLst>
                              <p:par>
                                <p:cTn id="1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8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0000"/>
                            </p:stCondLst>
                            <p:childTnLst>
                              <p:par>
                                <p:cTn id="1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9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10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1000"/>
                            </p:stCondLst>
                            <p:childTnLst>
                              <p:par>
                                <p:cTn id="2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1000"/>
                            </p:stCondLst>
                            <p:childTnLst>
                              <p:par>
                                <p:cTn id="2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1000"/>
                            </p:stCondLst>
                            <p:childTnLst>
                              <p:par>
                                <p:cTn id="20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2000"/>
                            </p:stCondLst>
                            <p:childTnLst>
                              <p:par>
                                <p:cTn id="2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2000"/>
                            </p:stCondLst>
                            <p:childTnLst>
                              <p:par>
                                <p:cTn id="21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3000"/>
                            </p:stCondLst>
                            <p:childTnLst>
                              <p:par>
                                <p:cTn id="2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3000"/>
                            </p:stCondLst>
                            <p:childTnLst>
                              <p:par>
                                <p:cTn id="21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4000"/>
                            </p:stCondLst>
                            <p:childTnLst>
                              <p:par>
                                <p:cTn id="2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4000"/>
                            </p:stCondLst>
                            <p:childTnLst>
                              <p:par>
                                <p:cTn id="22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25000"/>
                            </p:stCondLst>
                            <p:childTnLst>
                              <p:par>
                                <p:cTn id="2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5000"/>
                            </p:stCondLst>
                            <p:childTnLst>
                              <p:par>
                                <p:cTn id="23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25750"/>
                            </p:stCondLst>
                            <p:childTnLst>
                              <p:par>
                                <p:cTn id="2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5750"/>
                            </p:stCondLst>
                            <p:childTnLst>
                              <p:par>
                                <p:cTn id="23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26750"/>
                            </p:stCondLst>
                            <p:childTnLst>
                              <p:par>
                                <p:cTn id="2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6750"/>
                            </p:stCondLst>
                            <p:childTnLst>
                              <p:par>
                                <p:cTn id="24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27750"/>
                            </p:stCondLst>
                            <p:childTnLst>
                              <p:par>
                                <p:cTn id="2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27750"/>
                            </p:stCondLst>
                            <p:childTnLst>
                              <p:par>
                                <p:cTn id="24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8750"/>
                            </p:stCondLst>
                            <p:childTnLst>
                              <p:par>
                                <p:cTn id="2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8750"/>
                            </p:stCondLst>
                            <p:childTnLst>
                              <p:par>
                                <p:cTn id="25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29750"/>
                            </p:stCondLst>
                            <p:childTnLst>
                              <p:par>
                                <p:cTn id="2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29750"/>
                            </p:stCondLst>
                            <p:childTnLst>
                              <p:par>
                                <p:cTn id="26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0750"/>
                            </p:stCondLst>
                            <p:childTnLst>
                              <p:par>
                                <p:cTn id="2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30750"/>
                            </p:stCondLst>
                            <p:childTnLst>
                              <p:par>
                                <p:cTn id="2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30750"/>
                            </p:stCondLst>
                            <p:childTnLst>
                              <p:par>
                                <p:cTn id="2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30750"/>
                            </p:stCondLst>
                            <p:childTnLst>
                              <p:par>
                                <p:cTn id="27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31750"/>
                            </p:stCondLst>
                            <p:childTnLst>
                              <p:par>
                                <p:cTn id="2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31750"/>
                            </p:stCondLst>
                            <p:childTnLst>
                              <p:par>
                                <p:cTn id="27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32750"/>
                            </p:stCondLst>
                            <p:childTnLst>
                              <p:par>
                                <p:cTn id="2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32750"/>
                            </p:stCondLst>
                            <p:childTnLst>
                              <p:par>
                                <p:cTn id="28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33750"/>
                            </p:stCondLst>
                            <p:childTnLst>
                              <p:par>
                                <p:cTn id="2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33750"/>
                            </p:stCondLst>
                            <p:childTnLst>
                              <p:par>
                                <p:cTn id="29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34750"/>
                            </p:stCondLst>
                            <p:childTnLst>
                              <p:par>
                                <p:cTn id="2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34750"/>
                            </p:stCondLst>
                            <p:childTnLst>
                              <p:par>
                                <p:cTn id="29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35750"/>
                            </p:stCondLst>
                            <p:childTnLst>
                              <p:par>
                                <p:cTn id="3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35750"/>
                            </p:stCondLst>
                            <p:childTnLst>
                              <p:par>
                                <p:cTn id="30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36750"/>
                            </p:stCondLst>
                            <p:childTnLst>
                              <p:par>
                                <p:cTn id="3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36750"/>
                            </p:stCondLst>
                            <p:childTnLst>
                              <p:par>
                                <p:cTn id="30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37750"/>
                            </p:stCondLst>
                            <p:childTnLst>
                              <p:par>
                                <p:cTn id="3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37750"/>
                            </p:stCondLst>
                            <p:childTnLst>
                              <p:par>
                                <p:cTn id="31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38750"/>
                            </p:stCondLst>
                            <p:childTnLst>
                              <p:par>
                                <p:cTn id="3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38750"/>
                            </p:stCondLst>
                            <p:childTnLst>
                              <p:par>
                                <p:cTn id="32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39750"/>
                            </p:stCondLst>
                            <p:childTnLst>
                              <p:par>
                                <p:cTn id="3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39750"/>
                            </p:stCondLst>
                            <p:childTnLst>
                              <p:par>
                                <p:cTn id="32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40750"/>
                            </p:stCondLst>
                            <p:childTnLst>
                              <p:par>
                                <p:cTn id="3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40750"/>
                            </p:stCondLst>
                            <p:childTnLst>
                              <p:par>
                                <p:cTn id="3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40750"/>
                            </p:stCondLst>
                            <p:childTnLst>
                              <p:par>
                                <p:cTn id="3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40750"/>
                            </p:stCondLst>
                            <p:childTnLst>
                              <p:par>
                                <p:cTn id="33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41750"/>
                            </p:stCondLst>
                            <p:childTnLst>
                              <p:par>
                                <p:cTn id="3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41750"/>
                            </p:stCondLst>
                            <p:childTnLst>
                              <p:par>
                                <p:cTn id="34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42750"/>
                            </p:stCondLst>
                            <p:childTnLst>
                              <p:par>
                                <p:cTn id="3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42750"/>
                            </p:stCondLst>
                            <p:childTnLst>
                              <p:par>
                                <p:cTn id="35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43750"/>
                            </p:stCondLst>
                            <p:childTnLst>
                              <p:par>
                                <p:cTn id="3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43750"/>
                            </p:stCondLst>
                            <p:childTnLst>
                              <p:par>
                                <p:cTn id="35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44750"/>
                            </p:stCondLst>
                            <p:childTnLst>
                              <p:par>
                                <p:cTn id="3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44750"/>
                            </p:stCondLst>
                            <p:childTnLst>
                              <p:par>
                                <p:cTn id="36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45750"/>
                            </p:stCondLst>
                            <p:childTnLst>
                              <p:par>
                                <p:cTn id="3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45750"/>
                            </p:stCondLst>
                            <p:childTnLst>
                              <p:par>
                                <p:cTn id="36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46750"/>
                            </p:stCondLst>
                            <p:childTnLst>
                              <p:par>
                                <p:cTn id="3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46750"/>
                            </p:stCondLst>
                            <p:childTnLst>
                              <p:par>
                                <p:cTn id="37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47750"/>
                            </p:stCondLst>
                            <p:childTnLst>
                              <p:par>
                                <p:cTn id="3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47750"/>
                            </p:stCondLst>
                            <p:childTnLst>
                              <p:par>
                                <p:cTn id="38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48750"/>
                            </p:stCondLst>
                            <p:childTnLst>
                              <p:par>
                                <p:cTn id="3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48750"/>
                            </p:stCondLst>
                            <p:childTnLst>
                              <p:par>
                                <p:cTn id="38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49750"/>
                            </p:stCondLst>
                            <p:childTnLst>
                              <p:par>
                                <p:cTn id="3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49750"/>
                            </p:stCondLst>
                            <p:childTnLst>
                              <p:par>
                                <p:cTn id="39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50750"/>
                            </p:stCondLst>
                            <p:childTnLst>
                              <p:par>
                                <p:cTn id="39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50750"/>
                            </p:stCondLst>
                            <p:childTnLst>
                              <p:par>
                                <p:cTn id="3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50750"/>
                            </p:stCondLst>
                            <p:childTnLst>
                              <p:par>
                                <p:cTn id="4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50750"/>
                            </p:stCondLst>
                            <p:childTnLst>
                              <p:par>
                                <p:cTn id="40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51750"/>
                            </p:stCondLst>
                            <p:childTnLst>
                              <p:par>
                                <p:cTn id="4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51750"/>
                            </p:stCondLst>
                            <p:childTnLst>
                              <p:par>
                                <p:cTn id="41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52750"/>
                            </p:stCondLst>
                            <p:childTnLst>
                              <p:par>
                                <p:cTn id="4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52750"/>
                            </p:stCondLst>
                            <p:childTnLst>
                              <p:par>
                                <p:cTn id="417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53500"/>
                            </p:stCondLst>
                            <p:childTnLst>
                              <p:par>
                                <p:cTn id="4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53500"/>
                            </p:stCondLst>
                            <p:childTnLst>
                              <p:par>
                                <p:cTn id="42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54500"/>
                            </p:stCondLst>
                            <p:childTnLst>
                              <p:par>
                                <p:cTn id="4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54500"/>
                            </p:stCondLst>
                            <p:childTnLst>
                              <p:par>
                                <p:cTn id="42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55500"/>
                            </p:stCondLst>
                            <p:childTnLst>
                              <p:par>
                                <p:cTn id="4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55500"/>
                            </p:stCondLst>
                            <p:childTnLst>
                              <p:par>
                                <p:cTn id="43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56500"/>
                            </p:stCondLst>
                            <p:childTnLst>
                              <p:par>
                                <p:cTn id="4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56500"/>
                            </p:stCondLst>
                            <p:childTnLst>
                              <p:par>
                                <p:cTn id="44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57500"/>
                            </p:stCondLst>
                            <p:childTnLst>
                              <p:par>
                                <p:cTn id="4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57500"/>
                            </p:stCondLst>
                            <p:childTnLst>
                              <p:par>
                                <p:cTn id="44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58500"/>
                            </p:stCondLst>
                            <p:childTnLst>
                              <p:par>
                                <p:cTn id="4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58500"/>
                            </p:stCondLst>
                            <p:childTnLst>
                              <p:par>
                                <p:cTn id="45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59500"/>
                            </p:stCondLst>
                            <p:childTnLst>
                              <p:par>
                                <p:cTn id="4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59500"/>
                            </p:stCondLst>
                            <p:childTnLst>
                              <p:par>
                                <p:cTn id="45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60500"/>
                            </p:stCondLst>
                            <p:childTnLst>
                              <p:par>
                                <p:cTn id="4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60500"/>
                            </p:stCondLst>
                            <p:childTnLst>
                              <p:par>
                                <p:cTn id="4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60500"/>
                            </p:stCondLst>
                            <p:childTnLst>
                              <p:par>
                                <p:cTn id="4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60500"/>
                            </p:stCondLst>
                            <p:childTnLst>
                              <p:par>
                                <p:cTn id="4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60500"/>
                            </p:stCondLst>
                            <p:childTnLst>
                              <p:par>
                                <p:cTn id="4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60500"/>
                            </p:stCondLst>
                            <p:childTnLst>
                              <p:par>
                                <p:cTn id="47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61500"/>
                            </p:stCondLst>
                            <p:childTnLst>
                              <p:par>
                                <p:cTn id="4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61500"/>
                            </p:stCondLst>
                            <p:childTnLst>
                              <p:par>
                                <p:cTn id="48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62500"/>
                            </p:stCondLst>
                            <p:childTnLst>
                              <p:par>
                                <p:cTn id="4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62500"/>
                            </p:stCondLst>
                            <p:childTnLst>
                              <p:par>
                                <p:cTn id="48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63500"/>
                            </p:stCondLst>
                            <p:childTnLst>
                              <p:par>
                                <p:cTn id="4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63500"/>
                            </p:stCondLst>
                            <p:childTnLst>
                              <p:par>
                                <p:cTn id="49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64500"/>
                            </p:stCondLst>
                            <p:childTnLst>
                              <p:par>
                                <p:cTn id="4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64500"/>
                            </p:stCondLst>
                            <p:childTnLst>
                              <p:par>
                                <p:cTn id="50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65500"/>
                            </p:stCondLst>
                            <p:childTnLst>
                              <p:par>
                                <p:cTn id="5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65500"/>
                            </p:stCondLst>
                            <p:childTnLst>
                              <p:par>
                                <p:cTn id="50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66500"/>
                            </p:stCondLst>
                            <p:childTnLst>
                              <p:par>
                                <p:cTn id="5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66500"/>
                            </p:stCondLst>
                            <p:childTnLst>
                              <p:par>
                                <p:cTn id="51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67500"/>
                            </p:stCondLst>
                            <p:childTnLst>
                              <p:par>
                                <p:cTn id="5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67500"/>
                            </p:stCondLst>
                            <p:childTnLst>
                              <p:par>
                                <p:cTn id="51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68500"/>
                            </p:stCondLst>
                            <p:childTnLst>
                              <p:par>
                                <p:cTn id="5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68500"/>
                            </p:stCondLst>
                            <p:childTnLst>
                              <p:par>
                                <p:cTn id="52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69500"/>
                            </p:stCondLst>
                            <p:childTnLst>
                              <p:par>
                                <p:cTn id="5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69500"/>
                            </p:stCondLst>
                            <p:childTnLst>
                              <p:par>
                                <p:cTn id="53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70500"/>
                            </p:stCondLst>
                            <p:childTnLst>
                              <p:par>
                                <p:cTn id="5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70500"/>
                            </p:stCondLst>
                            <p:childTnLst>
                              <p:par>
                                <p:cTn id="5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70500"/>
                            </p:stCondLst>
                            <p:childTnLst>
                              <p:par>
                                <p:cTn id="5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70500"/>
                            </p:stCondLst>
                            <p:childTnLst>
                              <p:par>
                                <p:cTn id="54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71500"/>
                            </p:stCondLst>
                            <p:childTnLst>
                              <p:par>
                                <p:cTn id="5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71500"/>
                            </p:stCondLst>
                            <p:childTnLst>
                              <p:par>
                                <p:cTn id="54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72500"/>
                            </p:stCondLst>
                            <p:childTnLst>
                              <p:par>
                                <p:cTn id="5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72500"/>
                            </p:stCondLst>
                            <p:childTnLst>
                              <p:par>
                                <p:cTn id="55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73500"/>
                            </p:stCondLst>
                            <p:childTnLst>
                              <p:par>
                                <p:cTn id="5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73500"/>
                            </p:stCondLst>
                            <p:childTnLst>
                              <p:par>
                                <p:cTn id="56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74500"/>
                            </p:stCondLst>
                            <p:childTnLst>
                              <p:par>
                                <p:cTn id="5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6" fill="hold">
                            <p:stCondLst>
                              <p:cond delay="74500"/>
                            </p:stCondLst>
                            <p:childTnLst>
                              <p:par>
                                <p:cTn id="56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75500"/>
                            </p:stCondLst>
                            <p:childTnLst>
                              <p:par>
                                <p:cTn id="5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75500"/>
                            </p:stCondLst>
                            <p:childTnLst>
                              <p:par>
                                <p:cTn id="57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76500"/>
                            </p:stCondLst>
                            <p:childTnLst>
                              <p:par>
                                <p:cTn id="5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8" fill="hold">
                            <p:stCondLst>
                              <p:cond delay="76500"/>
                            </p:stCondLst>
                            <p:childTnLst>
                              <p:par>
                                <p:cTn id="57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1" fill="hold">
                            <p:stCondLst>
                              <p:cond delay="77500"/>
                            </p:stCondLst>
                            <p:childTnLst>
                              <p:par>
                                <p:cTn id="5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>
                            <p:stCondLst>
                              <p:cond delay="77500"/>
                            </p:stCondLst>
                            <p:childTnLst>
                              <p:par>
                                <p:cTn id="58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7" fill="hold">
                            <p:stCondLst>
                              <p:cond delay="78500"/>
                            </p:stCondLst>
                            <p:childTnLst>
                              <p:par>
                                <p:cTn id="5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0" fill="hold">
                            <p:stCondLst>
                              <p:cond delay="78500"/>
                            </p:stCondLst>
                            <p:childTnLst>
                              <p:par>
                                <p:cTn id="59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3" fill="hold">
                            <p:stCondLst>
                              <p:cond delay="79500"/>
                            </p:stCondLst>
                            <p:childTnLst>
                              <p:par>
                                <p:cTn id="5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>
                            <p:stCondLst>
                              <p:cond delay="79500"/>
                            </p:stCondLst>
                            <p:childTnLst>
                              <p:par>
                                <p:cTn id="59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80500"/>
                            </p:stCondLst>
                            <p:childTnLst>
                              <p:par>
                                <p:cTn id="60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2" fill="hold">
                            <p:stCondLst>
                              <p:cond delay="80500"/>
                            </p:stCondLst>
                            <p:childTnLst>
                              <p:par>
                                <p:cTn id="6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5" fill="hold">
                            <p:stCondLst>
                              <p:cond delay="80500"/>
                            </p:stCondLst>
                            <p:childTnLst>
                              <p:par>
                                <p:cTn id="6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8" fill="hold">
                            <p:stCondLst>
                              <p:cond delay="80500"/>
                            </p:stCondLst>
                            <p:childTnLst>
                              <p:par>
                                <p:cTn id="60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1" fill="hold">
                            <p:stCondLst>
                              <p:cond delay="81500"/>
                            </p:stCondLst>
                            <p:childTnLst>
                              <p:par>
                                <p:cTn id="6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4" fill="hold">
                            <p:stCondLst>
                              <p:cond delay="81500"/>
                            </p:stCondLst>
                            <p:childTnLst>
                              <p:par>
                                <p:cTn id="61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7" fill="hold">
                            <p:stCondLst>
                              <p:cond delay="82500"/>
                            </p:stCondLst>
                            <p:childTnLst>
                              <p:par>
                                <p:cTn id="6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0" fill="hold">
                            <p:stCondLst>
                              <p:cond delay="82500"/>
                            </p:stCondLst>
                            <p:childTnLst>
                              <p:par>
                                <p:cTn id="62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3" fill="hold">
                            <p:stCondLst>
                              <p:cond delay="83500"/>
                            </p:stCondLst>
                            <p:childTnLst>
                              <p:par>
                                <p:cTn id="6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6" fill="hold">
                            <p:stCondLst>
                              <p:cond delay="83500"/>
                            </p:stCondLst>
                            <p:childTnLst>
                              <p:par>
                                <p:cTn id="62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9" fill="hold">
                            <p:stCondLst>
                              <p:cond delay="84500"/>
                            </p:stCondLst>
                            <p:childTnLst>
                              <p:par>
                                <p:cTn id="6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2" fill="hold">
                            <p:stCondLst>
                              <p:cond delay="84500"/>
                            </p:stCondLst>
                            <p:childTnLst>
                              <p:par>
                                <p:cTn id="63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5" fill="hold">
                            <p:stCondLst>
                              <p:cond delay="85500"/>
                            </p:stCondLst>
                            <p:childTnLst>
                              <p:par>
                                <p:cTn id="6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8" fill="hold">
                            <p:stCondLst>
                              <p:cond delay="85500"/>
                            </p:stCondLst>
                            <p:childTnLst>
                              <p:par>
                                <p:cTn id="63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1" fill="hold">
                            <p:stCondLst>
                              <p:cond delay="86500"/>
                            </p:stCondLst>
                            <p:childTnLst>
                              <p:par>
                                <p:cTn id="6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>
                            <p:stCondLst>
                              <p:cond delay="86500"/>
                            </p:stCondLst>
                            <p:childTnLst>
                              <p:par>
                                <p:cTn id="64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7" fill="hold">
                            <p:stCondLst>
                              <p:cond delay="87500"/>
                            </p:stCondLst>
                            <p:childTnLst>
                              <p:par>
                                <p:cTn id="6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0" fill="hold">
                            <p:stCondLst>
                              <p:cond delay="87500"/>
                            </p:stCondLst>
                            <p:childTnLst>
                              <p:par>
                                <p:cTn id="65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3" fill="hold">
                            <p:stCondLst>
                              <p:cond delay="88500"/>
                            </p:stCondLst>
                            <p:childTnLst>
                              <p:par>
                                <p:cTn id="6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6" fill="hold">
                            <p:stCondLst>
                              <p:cond delay="88500"/>
                            </p:stCondLst>
                            <p:childTnLst>
                              <p:par>
                                <p:cTn id="65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9" fill="hold">
                            <p:stCondLst>
                              <p:cond delay="89500"/>
                            </p:stCondLst>
                            <p:childTnLst>
                              <p:par>
                                <p:cTn id="6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2" fill="hold">
                            <p:stCondLst>
                              <p:cond delay="89500"/>
                            </p:stCondLst>
                            <p:childTnLst>
                              <p:par>
                                <p:cTn id="66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5" fill="hold">
                            <p:stCondLst>
                              <p:cond delay="90500"/>
                            </p:stCondLst>
                            <p:childTnLst>
                              <p:par>
                                <p:cTn id="6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8" fill="hold">
                            <p:stCondLst>
                              <p:cond delay="90500"/>
                            </p:stCondLst>
                            <p:childTnLst>
                              <p:par>
                                <p:cTn id="6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1" fill="hold">
                            <p:stCondLst>
                              <p:cond delay="90500"/>
                            </p:stCondLst>
                            <p:childTnLst>
                              <p:par>
                                <p:cTn id="6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4" fill="hold">
                            <p:stCondLst>
                              <p:cond delay="90500"/>
                            </p:stCondLst>
                            <p:childTnLst>
                              <p:par>
                                <p:cTn id="67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7" fill="hold">
                            <p:stCondLst>
                              <p:cond delay="91500"/>
                            </p:stCondLst>
                            <p:childTnLst>
                              <p:par>
                                <p:cTn id="6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0" fill="hold">
                            <p:stCondLst>
                              <p:cond delay="91500"/>
                            </p:stCondLst>
                            <p:childTnLst>
                              <p:par>
                                <p:cTn id="68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3" fill="hold">
                            <p:stCondLst>
                              <p:cond delay="92500"/>
                            </p:stCondLst>
                            <p:childTnLst>
                              <p:par>
                                <p:cTn id="6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6" fill="hold">
                            <p:stCondLst>
                              <p:cond delay="92500"/>
                            </p:stCondLst>
                            <p:childTnLst>
                              <p:par>
                                <p:cTn id="68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9" fill="hold">
                            <p:stCondLst>
                              <p:cond delay="93500"/>
                            </p:stCondLst>
                            <p:childTnLst>
                              <p:par>
                                <p:cTn id="6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2" fill="hold">
                            <p:stCondLst>
                              <p:cond delay="93500"/>
                            </p:stCondLst>
                            <p:childTnLst>
                              <p:par>
                                <p:cTn id="69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5" fill="hold">
                            <p:stCondLst>
                              <p:cond delay="94500"/>
                            </p:stCondLst>
                            <p:childTnLst>
                              <p:par>
                                <p:cTn id="6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8" fill="hold">
                            <p:stCondLst>
                              <p:cond delay="94500"/>
                            </p:stCondLst>
                            <p:childTnLst>
                              <p:par>
                                <p:cTn id="69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1" fill="hold">
                            <p:stCondLst>
                              <p:cond delay="95500"/>
                            </p:stCondLst>
                            <p:childTnLst>
                              <p:par>
                                <p:cTn id="7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4" fill="hold">
                            <p:stCondLst>
                              <p:cond delay="95500"/>
                            </p:stCondLst>
                            <p:childTnLst>
                              <p:par>
                                <p:cTn id="70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>
                            <p:stCondLst>
                              <p:cond delay="96500"/>
                            </p:stCondLst>
                            <p:childTnLst>
                              <p:par>
                                <p:cTn id="7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0" fill="hold">
                            <p:stCondLst>
                              <p:cond delay="96500"/>
                            </p:stCondLst>
                            <p:childTnLst>
                              <p:par>
                                <p:cTn id="71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3" fill="hold">
                            <p:stCondLst>
                              <p:cond delay="97500"/>
                            </p:stCondLst>
                            <p:childTnLst>
                              <p:par>
                                <p:cTn id="7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6" fill="hold">
                            <p:stCondLst>
                              <p:cond delay="97500"/>
                            </p:stCondLst>
                            <p:childTnLst>
                              <p:par>
                                <p:cTn id="71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>
                            <p:stCondLst>
                              <p:cond delay="98500"/>
                            </p:stCondLst>
                            <p:childTnLst>
                              <p:par>
                                <p:cTn id="7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2" fill="hold">
                            <p:stCondLst>
                              <p:cond delay="98500"/>
                            </p:stCondLst>
                            <p:childTnLst>
                              <p:par>
                                <p:cTn id="72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5" fill="hold">
                            <p:stCondLst>
                              <p:cond delay="99500"/>
                            </p:stCondLst>
                            <p:childTnLst>
                              <p:par>
                                <p:cTn id="7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8" fill="hold">
                            <p:stCondLst>
                              <p:cond delay="99500"/>
                            </p:stCondLst>
                            <p:childTnLst>
                              <p:par>
                                <p:cTn id="72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1" fill="hold">
                            <p:stCondLst>
                              <p:cond delay="100500"/>
                            </p:stCondLst>
                            <p:childTnLst>
                              <p:par>
                                <p:cTn id="7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4" fill="hold">
                            <p:stCondLst>
                              <p:cond delay="100500"/>
                            </p:stCondLst>
                            <p:childTnLst>
                              <p:par>
                                <p:cTn id="7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7" fill="hold">
                            <p:stCondLst>
                              <p:cond delay="100500"/>
                            </p:stCondLst>
                            <p:childTnLst>
                              <p:par>
                                <p:cTn id="7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0" fill="hold">
                            <p:stCondLst>
                              <p:cond delay="100500"/>
                            </p:stCondLst>
                            <p:childTnLst>
                              <p:par>
                                <p:cTn id="74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3" fill="hold">
                            <p:stCondLst>
                              <p:cond delay="101500"/>
                            </p:stCondLst>
                            <p:childTnLst>
                              <p:par>
                                <p:cTn id="7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6" fill="hold">
                            <p:stCondLst>
                              <p:cond delay="101500"/>
                            </p:stCondLst>
                            <p:childTnLst>
                              <p:par>
                                <p:cTn id="74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9" fill="hold">
                            <p:stCondLst>
                              <p:cond delay="102500"/>
                            </p:stCondLst>
                            <p:childTnLst>
                              <p:par>
                                <p:cTn id="7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2" fill="hold">
                            <p:stCondLst>
                              <p:cond delay="102500"/>
                            </p:stCondLst>
                            <p:childTnLst>
                              <p:par>
                                <p:cTn id="75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5" fill="hold">
                            <p:stCondLst>
                              <p:cond delay="103500"/>
                            </p:stCondLst>
                            <p:childTnLst>
                              <p:par>
                                <p:cTn id="7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8" fill="hold">
                            <p:stCondLst>
                              <p:cond delay="103500"/>
                            </p:stCondLst>
                            <p:childTnLst>
                              <p:par>
                                <p:cTn id="75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1" fill="hold">
                            <p:stCondLst>
                              <p:cond delay="104500"/>
                            </p:stCondLst>
                            <p:childTnLst>
                              <p:par>
                                <p:cTn id="7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4" fill="hold">
                            <p:stCondLst>
                              <p:cond delay="104500"/>
                            </p:stCondLst>
                            <p:childTnLst>
                              <p:par>
                                <p:cTn id="76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7" fill="hold">
                            <p:stCondLst>
                              <p:cond delay="105500"/>
                            </p:stCondLst>
                            <p:childTnLst>
                              <p:par>
                                <p:cTn id="7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0" fill="hold">
                            <p:stCondLst>
                              <p:cond delay="105500"/>
                            </p:stCondLst>
                            <p:childTnLst>
                              <p:par>
                                <p:cTn id="77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3" fill="hold">
                            <p:stCondLst>
                              <p:cond delay="106500"/>
                            </p:stCondLst>
                            <p:childTnLst>
                              <p:par>
                                <p:cTn id="7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6" fill="hold">
                            <p:stCondLst>
                              <p:cond delay="106500"/>
                            </p:stCondLst>
                            <p:childTnLst>
                              <p:par>
                                <p:cTn id="77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9" fill="hold">
                            <p:stCondLst>
                              <p:cond delay="107500"/>
                            </p:stCondLst>
                            <p:childTnLst>
                              <p:par>
                                <p:cTn id="7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2" fill="hold">
                            <p:stCondLst>
                              <p:cond delay="107500"/>
                            </p:stCondLst>
                            <p:childTnLst>
                              <p:par>
                                <p:cTn id="78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5" fill="hold">
                            <p:stCondLst>
                              <p:cond delay="108500"/>
                            </p:stCondLst>
                            <p:childTnLst>
                              <p:par>
                                <p:cTn id="7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8" fill="hold">
                            <p:stCondLst>
                              <p:cond delay="108500"/>
                            </p:stCondLst>
                            <p:childTnLst>
                              <p:par>
                                <p:cTn id="78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1" fill="hold">
                            <p:stCondLst>
                              <p:cond delay="109500"/>
                            </p:stCondLst>
                            <p:childTnLst>
                              <p:par>
                                <p:cTn id="7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4" fill="hold">
                            <p:stCondLst>
                              <p:cond delay="109500"/>
                            </p:stCondLst>
                            <p:childTnLst>
                              <p:par>
                                <p:cTn id="79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7" fill="hold">
                            <p:stCondLst>
                              <p:cond delay="110500"/>
                            </p:stCondLst>
                            <p:childTnLst>
                              <p:par>
                                <p:cTn id="7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0" fill="hold">
                            <p:stCondLst>
                              <p:cond delay="110500"/>
                            </p:stCondLst>
                            <p:childTnLst>
                              <p:par>
                                <p:cTn id="8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3" fill="hold">
                            <p:stCondLst>
                              <p:cond delay="110500"/>
                            </p:stCondLst>
                            <p:childTnLst>
                              <p:par>
                                <p:cTn id="8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6" fill="hold">
                            <p:stCondLst>
                              <p:cond delay="110500"/>
                            </p:stCondLst>
                            <p:childTnLst>
                              <p:par>
                                <p:cTn id="80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9" fill="hold">
                            <p:stCondLst>
                              <p:cond delay="111500"/>
                            </p:stCondLst>
                            <p:childTnLst>
                              <p:par>
                                <p:cTn id="8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2" fill="hold">
                            <p:stCondLst>
                              <p:cond delay="111500"/>
                            </p:stCondLst>
                            <p:childTnLst>
                              <p:par>
                                <p:cTn id="81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5" fill="hold">
                            <p:stCondLst>
                              <p:cond delay="112500"/>
                            </p:stCondLst>
                            <p:childTnLst>
                              <p:par>
                                <p:cTn id="8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8" fill="hold">
                            <p:stCondLst>
                              <p:cond delay="112500"/>
                            </p:stCondLst>
                            <p:childTnLst>
                              <p:par>
                                <p:cTn id="81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1" fill="hold">
                            <p:stCondLst>
                              <p:cond delay="113500"/>
                            </p:stCondLst>
                            <p:childTnLst>
                              <p:par>
                                <p:cTn id="8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4" fill="hold">
                            <p:stCondLst>
                              <p:cond delay="113500"/>
                            </p:stCondLst>
                            <p:childTnLst>
                              <p:par>
                                <p:cTn id="82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7" fill="hold">
                            <p:stCondLst>
                              <p:cond delay="114500"/>
                            </p:stCondLst>
                            <p:childTnLst>
                              <p:par>
                                <p:cTn id="8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0" fill="hold">
                            <p:stCondLst>
                              <p:cond delay="114500"/>
                            </p:stCondLst>
                            <p:childTnLst>
                              <p:par>
                                <p:cTn id="83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3" fill="hold">
                            <p:stCondLst>
                              <p:cond delay="115500"/>
                            </p:stCondLst>
                            <p:childTnLst>
                              <p:par>
                                <p:cTn id="8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6" fill="hold">
                            <p:stCondLst>
                              <p:cond delay="115500"/>
                            </p:stCondLst>
                            <p:childTnLst>
                              <p:par>
                                <p:cTn id="83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9" fill="hold">
                            <p:stCondLst>
                              <p:cond delay="116500"/>
                            </p:stCondLst>
                            <p:childTnLst>
                              <p:par>
                                <p:cTn id="8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2" fill="hold">
                            <p:stCondLst>
                              <p:cond delay="116500"/>
                            </p:stCondLst>
                            <p:childTnLst>
                              <p:par>
                                <p:cTn id="84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5" fill="hold">
                            <p:stCondLst>
                              <p:cond delay="117500"/>
                            </p:stCondLst>
                            <p:childTnLst>
                              <p:par>
                                <p:cTn id="8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8" fill="hold">
                            <p:stCondLst>
                              <p:cond delay="117500"/>
                            </p:stCondLst>
                            <p:childTnLst>
                              <p:par>
                                <p:cTn id="84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1" fill="hold">
                            <p:stCondLst>
                              <p:cond delay="118500"/>
                            </p:stCondLst>
                            <p:childTnLst>
                              <p:par>
                                <p:cTn id="8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4" fill="hold">
                            <p:stCondLst>
                              <p:cond delay="118500"/>
                            </p:stCondLst>
                            <p:childTnLst>
                              <p:par>
                                <p:cTn id="85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7" fill="hold">
                            <p:stCondLst>
                              <p:cond delay="119500"/>
                            </p:stCondLst>
                            <p:childTnLst>
                              <p:par>
                                <p:cTn id="8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0" fill="hold">
                            <p:stCondLst>
                              <p:cond delay="119500"/>
                            </p:stCondLst>
                            <p:childTnLst>
                              <p:par>
                                <p:cTn id="8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 animBg="1"/>
      <p:bldP spid="9" grpId="1" animBg="1"/>
      <p:bldP spid="9" grpId="2" animBg="1"/>
      <p:bldP spid="15" grpId="0"/>
      <p:bldP spid="15" grpId="1"/>
      <p:bldP spid="17" grpId="0" animBg="1"/>
      <p:bldP spid="17" grpId="1" animBg="1"/>
      <p:bldP spid="17" grpId="2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07554" y="1356053"/>
            <a:ext cx="6328891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A kilometre is made up of 1000 metres.</a:t>
            </a:r>
          </a:p>
          <a:p>
            <a:pPr algn="ctr"/>
            <a:r>
              <a:rPr lang="en-GB" dirty="0"/>
              <a:t>How many metres are there in</a:t>
            </a:r>
          </a:p>
        </p:txBody>
      </p:sp>
      <p:sp>
        <p:nvSpPr>
          <p:cNvPr id="8" name="Rectangle 7"/>
          <p:cNvSpPr/>
          <p:nvPr/>
        </p:nvSpPr>
        <p:spPr>
          <a:xfrm>
            <a:off x="2159485" y="697112"/>
            <a:ext cx="4825039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Kilometres to Metres</a:t>
            </a:r>
            <a:endParaRPr lang="en-GB" sz="4000" b="1" dirty="0">
              <a:latin typeface="Twinkl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6" b="13056"/>
          <a:stretch/>
        </p:blipFill>
        <p:spPr>
          <a:xfrm>
            <a:off x="755650" y="2098844"/>
            <a:ext cx="7632700" cy="3995467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502294"/>
              </p:ext>
            </p:extLst>
          </p:nvPr>
        </p:nvGraphicFramePr>
        <p:xfrm>
          <a:off x="852879" y="2285550"/>
          <a:ext cx="7438239" cy="11182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4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64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64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64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64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64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64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972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556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07316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2km?</a:t>
                      </a:r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4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3km?</a:t>
                      </a:r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4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4km?</a:t>
                      </a:r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4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5km?</a:t>
                      </a:r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4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6km?</a:t>
                      </a:r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4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7km?</a:t>
                      </a:r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4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8km?</a:t>
                      </a:r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4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9km?</a:t>
                      </a:r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4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10km?</a:t>
                      </a:r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4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091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852879" y="2832490"/>
            <a:ext cx="824919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2000m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677798" y="2832489"/>
            <a:ext cx="824919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3000m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502717" y="2832488"/>
            <a:ext cx="824919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4000m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327636" y="2832487"/>
            <a:ext cx="824919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5000m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152555" y="2832486"/>
            <a:ext cx="824919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6000m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977474" y="2832485"/>
            <a:ext cx="824919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7000m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802393" y="2832484"/>
            <a:ext cx="824919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8000m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627312" y="2832483"/>
            <a:ext cx="824919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9000m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452231" y="2832482"/>
            <a:ext cx="824919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10 000m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71760" y="4289616"/>
            <a:ext cx="3987569" cy="1669408"/>
          </a:xfrm>
          <a:prstGeom prst="rect">
            <a:avLst/>
          </a:prstGeom>
          <a:solidFill>
            <a:schemeClr val="bg1"/>
          </a:solidFill>
          <a:ln w="28575"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Metres are smaller than kilometres, so there are more of them in the same length. There are </a:t>
            </a:r>
            <a:r>
              <a:rPr lang="en-GB" b="1" dirty="0">
                <a:solidFill>
                  <a:srgbClr val="78A72B"/>
                </a:solidFill>
              </a:rPr>
              <a:t>a thousand times more </a:t>
            </a:r>
            <a:r>
              <a:rPr lang="en-GB" dirty="0">
                <a:solidFill>
                  <a:schemeClr val="tx1"/>
                </a:solidFill>
              </a:rPr>
              <a:t>metres in the same length than kilometres.</a:t>
            </a:r>
          </a:p>
        </p:txBody>
      </p:sp>
      <p:sp>
        <p:nvSpPr>
          <p:cNvPr id="13" name="Rectangular Callout 12"/>
          <p:cNvSpPr/>
          <p:nvPr/>
        </p:nvSpPr>
        <p:spPr>
          <a:xfrm>
            <a:off x="852880" y="3556933"/>
            <a:ext cx="4323128" cy="536896"/>
          </a:xfrm>
          <a:prstGeom prst="wedgeRectCallout">
            <a:avLst>
              <a:gd name="adj1" fmla="val 62133"/>
              <a:gd name="adj2" fmla="val 48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What do you notice about the answers?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52879" y="4488297"/>
            <a:ext cx="4388841" cy="947195"/>
          </a:xfrm>
          <a:prstGeom prst="rect">
            <a:avLst/>
          </a:prstGeom>
          <a:solidFill>
            <a:schemeClr val="bg1"/>
          </a:solidFill>
          <a:ln w="28575"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We need to multiply the number of kilometres by 1000. </a:t>
            </a:r>
          </a:p>
        </p:txBody>
      </p:sp>
      <p:sp>
        <p:nvSpPr>
          <p:cNvPr id="30" name="Rectangular Callout 29"/>
          <p:cNvSpPr/>
          <p:nvPr/>
        </p:nvSpPr>
        <p:spPr>
          <a:xfrm>
            <a:off x="1005280" y="3556177"/>
            <a:ext cx="4323128" cy="690052"/>
          </a:xfrm>
          <a:prstGeom prst="wedgeRectCallout">
            <a:avLst>
              <a:gd name="adj1" fmla="val 61357"/>
              <a:gd name="adj2" fmla="val 2322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What calculation do we need to do to convert from kilometres to metres?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90" y="3656962"/>
            <a:ext cx="4647501" cy="265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54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14" grpId="0" animBg="1"/>
      <p:bldP spid="14" grpId="1" animBg="1"/>
      <p:bldP spid="13" grpId="0" animBg="1"/>
      <p:bldP spid="13" grpId="1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35697" y="1356053"/>
            <a:ext cx="7272614" cy="97640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A group of children in Class 4W measured the distance of their journey from home to school. Some children said the distance in metres and some in kilometres.</a:t>
            </a:r>
          </a:p>
        </p:txBody>
      </p:sp>
      <p:sp>
        <p:nvSpPr>
          <p:cNvPr id="8" name="Rectangle 7"/>
          <p:cNvSpPr/>
          <p:nvPr/>
        </p:nvSpPr>
        <p:spPr>
          <a:xfrm>
            <a:off x="2159485" y="697112"/>
            <a:ext cx="4825039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Kilometres to Metres</a:t>
            </a:r>
            <a:endParaRPr lang="en-GB" sz="4000" b="1" dirty="0">
              <a:latin typeface="Twinkl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1" b="25380"/>
          <a:stretch/>
        </p:blipFill>
        <p:spPr>
          <a:xfrm>
            <a:off x="755650" y="2375844"/>
            <a:ext cx="7632700" cy="37169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32" y="3347207"/>
            <a:ext cx="1191494" cy="27456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41" y="3271705"/>
            <a:ext cx="1205699" cy="28211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640" y="2986480"/>
            <a:ext cx="1607975" cy="31063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362" y="2871916"/>
            <a:ext cx="1486007" cy="3112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793" y="3271705"/>
            <a:ext cx="1465504" cy="27670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1149958" y="2538548"/>
            <a:ext cx="1350627" cy="895863"/>
          </a:xfrm>
          <a:prstGeom prst="wedgeEllipseCallout">
            <a:avLst>
              <a:gd name="adj1" fmla="val -14000"/>
              <a:gd name="adj2" fmla="val 62500"/>
            </a:avLst>
          </a:prstGeom>
          <a:solidFill>
            <a:schemeClr val="bg1"/>
          </a:solidFill>
          <a:ln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My journey is 5km.</a:t>
            </a:r>
          </a:p>
        </p:txBody>
      </p:sp>
      <p:sp>
        <p:nvSpPr>
          <p:cNvPr id="31" name="Oval Callout 30"/>
          <p:cNvSpPr/>
          <p:nvPr/>
        </p:nvSpPr>
        <p:spPr>
          <a:xfrm>
            <a:off x="2535006" y="2546817"/>
            <a:ext cx="1527198" cy="902058"/>
          </a:xfrm>
          <a:prstGeom prst="wedgeEllipseCallout">
            <a:avLst>
              <a:gd name="adj1" fmla="val -20212"/>
              <a:gd name="adj2" fmla="val 65310"/>
            </a:avLst>
          </a:prstGeom>
          <a:solidFill>
            <a:schemeClr val="bg1"/>
          </a:solidFill>
          <a:ln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My journey is 3000m.</a:t>
            </a:r>
          </a:p>
        </p:txBody>
      </p:sp>
      <p:sp>
        <p:nvSpPr>
          <p:cNvPr id="32" name="Oval Callout 31"/>
          <p:cNvSpPr/>
          <p:nvPr/>
        </p:nvSpPr>
        <p:spPr>
          <a:xfrm>
            <a:off x="7084341" y="2175947"/>
            <a:ext cx="1350627" cy="895863"/>
          </a:xfrm>
          <a:prstGeom prst="wedgeEllipseCallout">
            <a:avLst>
              <a:gd name="adj1" fmla="val -17106"/>
              <a:gd name="adj2" fmla="val 64373"/>
            </a:avLst>
          </a:prstGeom>
          <a:solidFill>
            <a:schemeClr val="bg1"/>
          </a:solidFill>
          <a:ln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My journey is 4km.</a:t>
            </a:r>
          </a:p>
        </p:txBody>
      </p:sp>
      <p:sp>
        <p:nvSpPr>
          <p:cNvPr id="33" name="Oval Callout 32"/>
          <p:cNvSpPr/>
          <p:nvPr/>
        </p:nvSpPr>
        <p:spPr>
          <a:xfrm>
            <a:off x="5697949" y="3228317"/>
            <a:ext cx="1575306" cy="1092013"/>
          </a:xfrm>
          <a:prstGeom prst="wedgeEllipseCallout">
            <a:avLst>
              <a:gd name="adj1" fmla="val -35740"/>
              <a:gd name="adj2" fmla="val -47060"/>
            </a:avLst>
          </a:prstGeom>
          <a:solidFill>
            <a:schemeClr val="bg1"/>
          </a:solidFill>
          <a:ln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My journey is 2000m.</a:t>
            </a:r>
          </a:p>
        </p:txBody>
      </p:sp>
      <p:sp>
        <p:nvSpPr>
          <p:cNvPr id="34" name="Oval Callout 33"/>
          <p:cNvSpPr/>
          <p:nvPr/>
        </p:nvSpPr>
        <p:spPr>
          <a:xfrm>
            <a:off x="4189547" y="3532422"/>
            <a:ext cx="1350627" cy="895863"/>
          </a:xfrm>
          <a:prstGeom prst="wedgeEllipseCallout">
            <a:avLst>
              <a:gd name="adj1" fmla="val -35740"/>
              <a:gd name="adj2" fmla="val -47060"/>
            </a:avLst>
          </a:prstGeom>
          <a:solidFill>
            <a:schemeClr val="bg1"/>
          </a:solidFill>
          <a:ln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My journey is 7km.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23246" y="4294874"/>
            <a:ext cx="1166164" cy="352338"/>
          </a:xfrm>
          <a:prstGeom prst="rect">
            <a:avLst/>
          </a:prstGeom>
          <a:solidFill>
            <a:schemeClr val="bg1"/>
          </a:solidFill>
          <a:ln>
            <a:solidFill>
              <a:srgbClr val="E400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E4007F"/>
                </a:solidFill>
              </a:rPr>
              <a:t>Rhiannon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390487" y="4027098"/>
            <a:ext cx="1166164" cy="352338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F0"/>
                </a:solidFill>
              </a:rPr>
              <a:t>Marius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760743" y="4605453"/>
            <a:ext cx="1166164" cy="352338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6"/>
                </a:solidFill>
              </a:rPr>
              <a:t>Tanya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444417" y="4401545"/>
            <a:ext cx="1166164" cy="352338"/>
          </a:xfrm>
          <a:prstGeom prst="rect">
            <a:avLst/>
          </a:prstGeom>
          <a:solidFill>
            <a:schemeClr val="bg1"/>
          </a:solidFill>
          <a:ln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924399"/>
                </a:solidFill>
              </a:rPr>
              <a:t>Junaid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105160" y="4408476"/>
            <a:ext cx="1166164" cy="352338"/>
          </a:xfrm>
          <a:prstGeom prst="rect">
            <a:avLst/>
          </a:prstGeom>
          <a:solidFill>
            <a:schemeClr val="bg1"/>
          </a:solidFill>
          <a:ln>
            <a:solidFill>
              <a:srgbClr val="78A7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78A72B"/>
                </a:solidFill>
              </a:rPr>
              <a:t>Carly</a:t>
            </a:r>
          </a:p>
        </p:txBody>
      </p:sp>
    </p:spTree>
    <p:extLst>
      <p:ext uri="{BB962C8B-B14F-4D97-AF65-F5344CB8AC3E}">
        <p14:creationId xmlns:p14="http://schemas.microsoft.com/office/powerpoint/2010/main" val="13273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1" grpId="0" animBg="1"/>
      <p:bldP spid="32" grpId="0" animBg="1"/>
      <p:bldP spid="33" grpId="0" animBg="1"/>
      <p:bldP spid="34" grpId="0" animBg="1"/>
      <p:bldP spid="18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03221" y="1356053"/>
            <a:ext cx="6337558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Order the children’s journeys from nearest to school to furthest from school.</a:t>
            </a:r>
          </a:p>
        </p:txBody>
      </p:sp>
      <p:sp>
        <p:nvSpPr>
          <p:cNvPr id="8" name="Rectangle 7"/>
          <p:cNvSpPr/>
          <p:nvPr/>
        </p:nvSpPr>
        <p:spPr>
          <a:xfrm>
            <a:off x="2159485" y="697112"/>
            <a:ext cx="4825039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Kilometres to Metres</a:t>
            </a:r>
            <a:endParaRPr lang="en-GB" sz="4000" b="1" dirty="0">
              <a:latin typeface="Twinkl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1" b="20552"/>
          <a:stretch/>
        </p:blipFill>
        <p:spPr>
          <a:xfrm>
            <a:off x="755650" y="2098845"/>
            <a:ext cx="7632700" cy="39775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32" y="3070208"/>
            <a:ext cx="1191494" cy="27456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41" y="2994706"/>
            <a:ext cx="1205699" cy="28211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640" y="2709481"/>
            <a:ext cx="1607975" cy="31063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362" y="2594917"/>
            <a:ext cx="1486007" cy="3112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793" y="2994706"/>
            <a:ext cx="1465504" cy="27670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1149958" y="2261549"/>
            <a:ext cx="1350627" cy="895863"/>
          </a:xfrm>
          <a:prstGeom prst="wedgeEllipseCallout">
            <a:avLst>
              <a:gd name="adj1" fmla="val -14000"/>
              <a:gd name="adj2" fmla="val 62500"/>
            </a:avLst>
          </a:prstGeom>
          <a:solidFill>
            <a:schemeClr val="bg1"/>
          </a:solidFill>
          <a:ln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My journey is 5km.</a:t>
            </a:r>
          </a:p>
        </p:txBody>
      </p:sp>
      <p:sp>
        <p:nvSpPr>
          <p:cNvPr id="31" name="Oval Callout 30"/>
          <p:cNvSpPr/>
          <p:nvPr/>
        </p:nvSpPr>
        <p:spPr>
          <a:xfrm>
            <a:off x="2535006" y="2269818"/>
            <a:ext cx="1527198" cy="902058"/>
          </a:xfrm>
          <a:prstGeom prst="wedgeEllipseCallout">
            <a:avLst>
              <a:gd name="adj1" fmla="val -20212"/>
              <a:gd name="adj2" fmla="val 65310"/>
            </a:avLst>
          </a:prstGeom>
          <a:solidFill>
            <a:schemeClr val="bg1"/>
          </a:solidFill>
          <a:ln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My journey is 3000m.</a:t>
            </a:r>
          </a:p>
        </p:txBody>
      </p:sp>
      <p:sp>
        <p:nvSpPr>
          <p:cNvPr id="32" name="Oval Callout 31"/>
          <p:cNvSpPr/>
          <p:nvPr/>
        </p:nvSpPr>
        <p:spPr>
          <a:xfrm>
            <a:off x="7084341" y="1898948"/>
            <a:ext cx="1350627" cy="895863"/>
          </a:xfrm>
          <a:prstGeom prst="wedgeEllipseCallout">
            <a:avLst>
              <a:gd name="adj1" fmla="val -17106"/>
              <a:gd name="adj2" fmla="val 64373"/>
            </a:avLst>
          </a:prstGeom>
          <a:solidFill>
            <a:schemeClr val="bg1"/>
          </a:solidFill>
          <a:ln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My journey is 4km.</a:t>
            </a:r>
          </a:p>
        </p:txBody>
      </p:sp>
      <p:sp>
        <p:nvSpPr>
          <p:cNvPr id="33" name="Oval Callout 32"/>
          <p:cNvSpPr/>
          <p:nvPr/>
        </p:nvSpPr>
        <p:spPr>
          <a:xfrm>
            <a:off x="5697949" y="2951318"/>
            <a:ext cx="1575306" cy="1092013"/>
          </a:xfrm>
          <a:prstGeom prst="wedgeEllipseCallout">
            <a:avLst>
              <a:gd name="adj1" fmla="val -35740"/>
              <a:gd name="adj2" fmla="val -47060"/>
            </a:avLst>
          </a:prstGeom>
          <a:solidFill>
            <a:schemeClr val="bg1"/>
          </a:solidFill>
          <a:ln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My journey is 2000m.</a:t>
            </a:r>
          </a:p>
        </p:txBody>
      </p:sp>
      <p:sp>
        <p:nvSpPr>
          <p:cNvPr id="34" name="Oval Callout 33"/>
          <p:cNvSpPr/>
          <p:nvPr/>
        </p:nvSpPr>
        <p:spPr>
          <a:xfrm>
            <a:off x="4189547" y="3255423"/>
            <a:ext cx="1350627" cy="895863"/>
          </a:xfrm>
          <a:prstGeom prst="wedgeEllipseCallout">
            <a:avLst>
              <a:gd name="adj1" fmla="val -35740"/>
              <a:gd name="adj2" fmla="val -47060"/>
            </a:avLst>
          </a:prstGeom>
          <a:solidFill>
            <a:schemeClr val="bg1"/>
          </a:solidFill>
          <a:ln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My journey is 7km.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23246" y="4017875"/>
            <a:ext cx="1166164" cy="352338"/>
          </a:xfrm>
          <a:prstGeom prst="rect">
            <a:avLst/>
          </a:prstGeom>
          <a:solidFill>
            <a:schemeClr val="bg1"/>
          </a:solidFill>
          <a:ln>
            <a:solidFill>
              <a:srgbClr val="E400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E4007F"/>
                </a:solidFill>
              </a:rPr>
              <a:t>Rhiannon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390487" y="3750099"/>
            <a:ext cx="1166164" cy="352338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F0"/>
                </a:solidFill>
              </a:rPr>
              <a:t>Marius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760743" y="4328454"/>
            <a:ext cx="1166164" cy="352338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6"/>
                </a:solidFill>
              </a:rPr>
              <a:t>Tanya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444417" y="4124546"/>
            <a:ext cx="1166164" cy="352338"/>
          </a:xfrm>
          <a:prstGeom prst="rect">
            <a:avLst/>
          </a:prstGeom>
          <a:solidFill>
            <a:schemeClr val="bg1"/>
          </a:solidFill>
          <a:ln>
            <a:solidFill>
              <a:srgbClr val="924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924399"/>
                </a:solidFill>
              </a:rPr>
              <a:t>Junaid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105160" y="4131477"/>
            <a:ext cx="1166164" cy="352338"/>
          </a:xfrm>
          <a:prstGeom prst="rect">
            <a:avLst/>
          </a:prstGeom>
          <a:solidFill>
            <a:schemeClr val="bg1"/>
          </a:solidFill>
          <a:ln>
            <a:solidFill>
              <a:srgbClr val="78A7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78A72B"/>
                </a:solidFill>
              </a:rPr>
              <a:t>Carly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0491078"/>
              </p:ext>
            </p:extLst>
          </p:nvPr>
        </p:nvGraphicFramePr>
        <p:xfrm>
          <a:off x="1592242" y="5237690"/>
          <a:ext cx="6096000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chemeClr val="bg1"/>
                          </a:solidFill>
                        </a:rPr>
                        <a:t>nearest</a:t>
                      </a:r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43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43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43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439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>
                          <a:solidFill>
                            <a:schemeClr val="bg1"/>
                          </a:solidFill>
                        </a:rPr>
                        <a:t>furthest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4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432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Junaid</a:t>
                      </a:r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Marius</a:t>
                      </a:r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Carly</a:t>
                      </a:r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Rhiannon</a:t>
                      </a:r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Tanya</a:t>
                      </a:r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70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159491" y="697112"/>
            <a:ext cx="4825039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4000" b="1" dirty="0">
                <a:latin typeface="Twinkl" pitchFamily="2" charset="0"/>
              </a:rPr>
              <a:t>Metres to Kilometres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29072" r="8264" b="8291"/>
          <a:stretch/>
        </p:blipFill>
        <p:spPr>
          <a:xfrm>
            <a:off x="755650" y="2092411"/>
            <a:ext cx="7632700" cy="40004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1919968"/>
            <a:ext cx="2984328" cy="42204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39189">
            <a:off x="3140527" y="1802941"/>
            <a:ext cx="3998181" cy="459902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566984" y="3594588"/>
            <a:ext cx="35916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If this creates a decimal number, the thousandths become metres:</a:t>
            </a:r>
          </a:p>
          <a:p>
            <a:pPr algn="ctr"/>
            <a:r>
              <a:rPr lang="en-GB" dirty="0"/>
              <a:t>3500m ÷ 1000 = 3.500</a:t>
            </a:r>
          </a:p>
          <a:p>
            <a:pPr algn="ctr"/>
            <a:r>
              <a:rPr lang="en-GB" dirty="0"/>
              <a:t>3500m = 3km 500m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403221" y="1356053"/>
            <a:ext cx="6337558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To convert from metres to kilometres, we divide the number of metres by 1000: 5000m ÷ 1000 = 5km</a:t>
            </a:r>
          </a:p>
        </p:txBody>
      </p:sp>
    </p:spTree>
    <p:extLst>
      <p:ext uri="{BB962C8B-B14F-4D97-AF65-F5344CB8AC3E}">
        <p14:creationId xmlns:p14="http://schemas.microsoft.com/office/powerpoint/2010/main" val="135384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07554" y="1356053"/>
            <a:ext cx="6328891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Convert these metre measurements to kilometres and metres.</a:t>
            </a:r>
          </a:p>
        </p:txBody>
      </p:sp>
      <p:sp>
        <p:nvSpPr>
          <p:cNvPr id="8" name="Rectangle 7"/>
          <p:cNvSpPr/>
          <p:nvPr/>
        </p:nvSpPr>
        <p:spPr>
          <a:xfrm>
            <a:off x="2159492" y="697112"/>
            <a:ext cx="4825039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Metres to Kilometres</a:t>
            </a:r>
            <a:endParaRPr lang="en-GB" sz="4000" b="1" dirty="0">
              <a:latin typeface="Twinkl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7" b="13057"/>
          <a:stretch/>
        </p:blipFill>
        <p:spPr>
          <a:xfrm>
            <a:off x="755650" y="1779374"/>
            <a:ext cx="7632700" cy="4314938"/>
          </a:xfrm>
          <a:prstGeom prst="rect">
            <a:avLst/>
          </a:prstGeom>
        </p:spPr>
      </p:pic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3981699"/>
              </p:ext>
            </p:extLst>
          </p:nvPr>
        </p:nvGraphicFramePr>
        <p:xfrm>
          <a:off x="1407554" y="2099782"/>
          <a:ext cx="4487430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02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53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Metres</a:t>
                      </a:r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4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Kilometres</a:t>
                      </a:r>
                      <a:r>
                        <a:rPr lang="en-GB" b="1" baseline="0" dirty="0">
                          <a:solidFill>
                            <a:schemeClr val="bg1"/>
                          </a:solidFill>
                        </a:rPr>
                        <a:t> and Metres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4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6000m</a:t>
                      </a:r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4500m</a:t>
                      </a:r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6250m</a:t>
                      </a:r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8000m</a:t>
                      </a:r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2750m</a:t>
                      </a:r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3000m</a:t>
                      </a:r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9500m</a:t>
                      </a:r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4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783130"/>
            <a:ext cx="4426591" cy="252815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539074" y="2470020"/>
            <a:ext cx="824919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6km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401987" y="2840258"/>
            <a:ext cx="1700457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4km 500m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401986" y="3195127"/>
            <a:ext cx="1700457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6km 250m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101304" y="3574710"/>
            <a:ext cx="1700457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8km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401984" y="3954293"/>
            <a:ext cx="1700457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2km 750m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101304" y="4325638"/>
            <a:ext cx="1700457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3km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401982" y="4696983"/>
            <a:ext cx="1700457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solidFill>
                  <a:srgbClr val="924399"/>
                </a:solidFill>
                <a:latin typeface="Kalam" panose="02000000000000000000" pitchFamily="2" charset="0"/>
                <a:cs typeface="Kalam" panose="02000000000000000000" pitchFamily="2" charset="0"/>
              </a:rPr>
              <a:t>9km 500m</a:t>
            </a:r>
          </a:p>
        </p:txBody>
      </p:sp>
    </p:spTree>
    <p:extLst>
      <p:ext uri="{BB962C8B-B14F-4D97-AF65-F5344CB8AC3E}">
        <p14:creationId xmlns:p14="http://schemas.microsoft.com/office/powerpoint/2010/main" val="157750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</p:bldLst>
  </p:timing>
</p:sld>
</file>

<file path=ppt/theme/theme1.xml><?xml version="1.0" encoding="utf-8"?>
<a:theme xmlns:a="http://schemas.openxmlformats.org/drawingml/2006/main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1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resentation Template" id="{14A540DB-2BD4-4E42-9A45-35BBAA252D39}" vid="{82D6A7FA-28C5-4B0C-A16A-E306BAE6F13D}"/>
    </a:ext>
  </a:extLst>
</a:theme>
</file>

<file path=ppt/theme/theme2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Lesson Presentation Template" id="{14A540DB-2BD4-4E42-9A45-35BBAA252D39}" vid="{444C389A-D247-4C10-BA1B-553142AFC24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423</TotalTime>
  <Words>705</Words>
  <Application>Microsoft Office PowerPoint</Application>
  <PresentationFormat>On-screen Show (4:3)</PresentationFormat>
  <Paragraphs>180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Twinkl</vt:lpstr>
      <vt:lpstr>Sassoon Infant Md</vt:lpstr>
      <vt:lpstr>Arial</vt:lpstr>
      <vt:lpstr>Twinkl SemiBold</vt:lpstr>
      <vt:lpstr>Sassoon Infant Rg</vt:lpstr>
      <vt:lpstr>Tuffy-TTF</vt:lpstr>
      <vt:lpstr>Kalam</vt:lpstr>
      <vt:lpstr>Tuffy</vt:lpstr>
      <vt:lpstr>1_Office Theme</vt:lpstr>
      <vt:lpstr>Office Theme</vt:lpstr>
      <vt:lpstr>Maths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Leather</dc:creator>
  <cp:lastModifiedBy>Maurice Stubbs</cp:lastModifiedBy>
  <cp:revision>31</cp:revision>
  <dcterms:created xsi:type="dcterms:W3CDTF">2018-10-16T13:36:33Z</dcterms:created>
  <dcterms:modified xsi:type="dcterms:W3CDTF">2019-10-22T07:08:51Z</dcterms:modified>
</cp:coreProperties>
</file>