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2" r:id="rId4"/>
  </p:sldMasterIdLst>
  <p:notesMasterIdLst>
    <p:notesMasterId r:id="rId19"/>
  </p:notesMasterIdLst>
  <p:sldIdLst>
    <p:sldId id="256" r:id="rId5"/>
    <p:sldId id="259" r:id="rId6"/>
    <p:sldId id="260" r:id="rId7"/>
    <p:sldId id="261" r:id="rId8"/>
    <p:sldId id="263" r:id="rId9"/>
    <p:sldId id="264" r:id="rId10"/>
    <p:sldId id="270" r:id="rId11"/>
    <p:sldId id="271" r:id="rId12"/>
    <p:sldId id="273" r:id="rId13"/>
    <p:sldId id="272" r:id="rId14"/>
    <p:sldId id="265" r:id="rId15"/>
    <p:sldId id="274" r:id="rId16"/>
    <p:sldId id="266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59"/>
            <p14:sldId id="260"/>
            <p14:sldId id="261"/>
            <p14:sldId id="263"/>
            <p14:sldId id="264"/>
            <p14:sldId id="270"/>
            <p14:sldId id="271"/>
            <p14:sldId id="273"/>
            <p14:sldId id="272"/>
            <p14:sldId id="265"/>
            <p14:sldId id="274"/>
            <p14:sldId id="266"/>
            <p14:sldId id="269"/>
          </p14:sldIdLst>
        </p14:section>
        <p14:section name="Design, Impress, Work Together" id="{B9B51309-D148-4332-87C2-07BE32FBCA3B}">
          <p14:sldIdLst/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280" autoAdjust="0"/>
  </p:normalViewPr>
  <p:slideViewPr>
    <p:cSldViewPr snapToGrid="0">
      <p:cViewPr varScale="1">
        <p:scale>
          <a:sx n="82" d="100"/>
          <a:sy n="82" d="100"/>
        </p:scale>
        <p:origin x="9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cm"/>
          <inkml:channel name="T" type="integer" max="2.14748E9" units="dev"/>
        </inkml:traceFormat>
        <inkml:channelProperties>
          <inkml:channelProperty channel="X" name="resolution" value="229.07579" units="1/cm"/>
          <inkml:channelProperty channel="Y" name="resolution" value="406.7908" units="1/cm"/>
          <inkml:channelProperty channel="F" name="resolution" value="25.41279" units="1/cm"/>
          <inkml:channelProperty channel="T" name="resolution" value="1" units="1/dev"/>
        </inkml:channelProperties>
      </inkml:inkSource>
      <inkml:timestamp xml:id="ts0" timeString="2023-09-27T14:46:54.2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31224 9450 255 0,'0'0'0'16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37325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23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4442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015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8574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448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614322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7202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35459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79929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81962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15462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88802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2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027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5610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  <p:sldLayoutId id="2147483944" r:id="rId12"/>
    <p:sldLayoutId id="2147483945" r:id="rId13"/>
    <p:sldLayoutId id="2147483946" r:id="rId14"/>
    <p:sldLayoutId id="2147483947" r:id="rId15"/>
    <p:sldLayoutId id="21474839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2596" y="2022370"/>
            <a:ext cx="10515600" cy="2387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Welcome to Woodpecker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> 2023-2024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2852" y="1383645"/>
            <a:ext cx="9349765" cy="525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55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Termly overviews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21486" y="1664756"/>
            <a:ext cx="392707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 smtClean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At the beginning of each term you will be sent an overview showing what topics are being taught in each subject for that term.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At the end of our English and Maths units pupils will complete an end of unit test. These contribute towards pupils final accreditation.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199" y="1905000"/>
            <a:ext cx="6357569" cy="404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90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9600" dirty="0" smtClean="0"/>
              <a:t>      EFL</a:t>
            </a:r>
            <a:endParaRPr lang="en-GB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sz="2400" dirty="0" err="1" smtClean="0">
                <a:latin typeface="Comic Sans MS" panose="030F0702030302020204" pitchFamily="66" charset="0"/>
              </a:rPr>
              <a:t>EfL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>
                <a:latin typeface="Comic Sans MS" panose="030F0702030302020204" pitchFamily="66" charset="0"/>
              </a:rPr>
              <a:t>and what we use it for in school 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>
                <a:latin typeface="Comic Sans MS" panose="030F0702030302020204" pitchFamily="66" charset="0"/>
              </a:rPr>
              <a:t>access the app. (</a:t>
            </a:r>
            <a:r>
              <a:rPr lang="en-GB" sz="2400" dirty="0" err="1">
                <a:latin typeface="Comic Sans MS" panose="030F0702030302020204" pitchFamily="66" charset="0"/>
              </a:rPr>
              <a:t>EfL</a:t>
            </a:r>
            <a:r>
              <a:rPr lang="en-GB" sz="2400" dirty="0">
                <a:latin typeface="Comic Sans MS" panose="030F0702030302020204" pitchFamily="66" charset="0"/>
              </a:rPr>
              <a:t> family app available on the apple and android store)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>
                <a:latin typeface="Comic Sans MS" panose="030F0702030302020204" pitchFamily="66" charset="0"/>
              </a:rPr>
              <a:t>Domain name is it is  </a:t>
            </a:r>
            <a:r>
              <a:rPr lang="en-GB" sz="2400" dirty="0" err="1">
                <a:latin typeface="Comic Sans MS" panose="030F0702030302020204" pitchFamily="66" charset="0"/>
              </a:rPr>
              <a:t>greenlane</a:t>
            </a:r>
            <a:r>
              <a:rPr lang="en-GB" sz="2400" dirty="0">
                <a:latin typeface="Comic Sans MS" panose="030F0702030302020204" pitchFamily="66" charset="0"/>
              </a:rPr>
              <a:t> (no spaces or caps)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Username is </a:t>
            </a:r>
            <a:r>
              <a:rPr lang="en-GB" sz="2400" dirty="0" smtClean="0">
                <a:latin typeface="Comic Sans MS" panose="030F0702030302020204" pitchFamily="66" charset="0"/>
              </a:rPr>
              <a:t>your own </a:t>
            </a:r>
            <a:r>
              <a:rPr lang="en-GB" sz="2400" dirty="0">
                <a:latin typeface="Comic Sans MS" panose="030F0702030302020204" pitchFamily="66" charset="0"/>
              </a:rPr>
              <a:t>email address.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Password is whatever </a:t>
            </a:r>
            <a:r>
              <a:rPr lang="en-GB" sz="2400" dirty="0" smtClean="0">
                <a:latin typeface="Comic Sans MS" panose="030F0702030302020204" pitchFamily="66" charset="0"/>
              </a:rPr>
              <a:t>you </a:t>
            </a:r>
            <a:r>
              <a:rPr lang="en-GB" sz="2400" dirty="0">
                <a:latin typeface="Comic Sans MS" panose="030F0702030302020204" pitchFamily="66" charset="0"/>
              </a:rPr>
              <a:t>have set it as </a:t>
            </a:r>
            <a:r>
              <a:rPr lang="en-GB" sz="2400" dirty="0" smtClean="0">
                <a:latin typeface="Comic Sans MS" panose="030F0702030302020204" pitchFamily="66" charset="0"/>
              </a:rPr>
              <a:t>(we </a:t>
            </a:r>
            <a:r>
              <a:rPr lang="en-GB" sz="2400" dirty="0">
                <a:latin typeface="Comic Sans MS" panose="030F0702030302020204" pitchFamily="66" charset="0"/>
              </a:rPr>
              <a:t>have no access to this)</a:t>
            </a:r>
          </a:p>
        </p:txBody>
      </p:sp>
    </p:spTree>
    <p:extLst>
      <p:ext uri="{BB962C8B-B14F-4D97-AF65-F5344CB8AC3E}">
        <p14:creationId xmlns:p14="http://schemas.microsoft.com/office/powerpoint/2010/main" val="273747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Any questions?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3918">
            <a:off x="4483945" y="1906075"/>
            <a:ext cx="2990344" cy="43935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7783" y="1837306"/>
            <a:ext cx="4714461" cy="4714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36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36372" y="1854557"/>
            <a:ext cx="98008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anose="030F0702030302020204" pitchFamily="66" charset="0"/>
              </a:rPr>
              <a:t>Thank you for taking the time to join us this afternoon! As always your support is much appreciated.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The Smiley Face (Yes, That One) Is Getting An Animated Show | IndieW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997" y="4420377"/>
            <a:ext cx="3051264" cy="2138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9183" y="4077113"/>
            <a:ext cx="4153521" cy="261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38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Equipment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8175">
            <a:off x="10359414" y="1678674"/>
            <a:ext cx="1377661" cy="10794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4434" y="1924334"/>
            <a:ext cx="105730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All equipment is provided by school. Pupils each have their own pencil case which contains everything that they could possibly need in class.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1240640" y="3402000"/>
              <a:ext cx="360" cy="3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236320" y="3397680"/>
                <a:ext cx="9000" cy="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5325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 should pupils bring to school daily?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9047">
            <a:off x="1081457" y="2251880"/>
            <a:ext cx="1061242" cy="10959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93075" y="1943110"/>
            <a:ext cx="8488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Pupils have all been given a planner. Every Monday they will add any important information for the week ahead. 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These are also used for school/home communication. Please feel free to write any notes to class staff in here. Staff will also use planners to pass on any messages home, please check these daily.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6013">
            <a:off x="1044383" y="4176216"/>
            <a:ext cx="1071392" cy="9067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88609" y="4271749"/>
            <a:ext cx="86651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Reading books and records are given in line with pupils phonics assessments. We aim to read with your child on a 1:1 basis 3x each week. Please record in the reading record when you have read with your child at home.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Books will be changed as required. 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383" y="5918719"/>
            <a:ext cx="959115" cy="79100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688609" y="6127845"/>
            <a:ext cx="5076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Water bottles.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58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Spellings and homework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536" y="1774936"/>
            <a:ext cx="7610475" cy="4467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13689" y="1596981"/>
            <a:ext cx="368335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Weekly spellings will be sent home on a Monday. There is a weekly spelling test each Friday.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Pupils will have the opportunity to practise these in class each morning but should also practise at home using look, cover, write and check.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Pupils are asked to put each word into a sentence on the second page. This ensures that they understand what they mean and can use them in context.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English and Maths (alternate) homework is sent home every Friday. Pupils should return this on a Monday morning.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13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PE, ICT and Art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0538" y="1430871"/>
            <a:ext cx="292418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Computing – Miss Taylor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Thursday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09471" y="1639065"/>
            <a:ext cx="29241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PE – Mr Sidhu Wednesday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0313" y="4135491"/>
            <a:ext cx="4056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>
                <a:latin typeface="Comic Sans MS" panose="030F0702030302020204" pitchFamily="66" charset="0"/>
              </a:rPr>
              <a:t>Foodwise:Mrs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err="1" smtClean="0">
                <a:latin typeface="Comic Sans MS" panose="030F0702030302020204" pitchFamily="66" charset="0"/>
              </a:rPr>
              <a:t>Bani</a:t>
            </a:r>
            <a:r>
              <a:rPr lang="en-GB" sz="2800" dirty="0" smtClean="0">
                <a:latin typeface="Comic Sans MS" panose="030F0702030302020204" pitchFamily="66" charset="0"/>
              </a:rPr>
              <a:t> Tuesday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42764" y="2698253"/>
            <a:ext cx="3657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Pupils should come to school in their PE kit every Wednesday.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P.E Kit &amp;amp; P.E. Days – Pumpherston and Uphall Station CPS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7051" y="4612545"/>
            <a:ext cx="1827771" cy="1582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9867" y="1430871"/>
            <a:ext cx="2143125" cy="21431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6953" y="4795627"/>
            <a:ext cx="1631809" cy="200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62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Woodpecker Curriculum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28834" y="1533465"/>
            <a:ext cx="48939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The Woodpecker curriculum includes all statutory subjects at Key Stage 4. This includes English, Maths, Science, Computing, Physical Education and Citizenship (Personal and Social Development - PSD/Sex and Relationships Education - SRE.)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In addition to this pupils are taught ASDAN. 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ASDAN includes Personal Development Programmes and short courses which aim to develop personal, independent living and employability skills for young people with additional needs.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9229" y="1084463"/>
            <a:ext cx="2778369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Maths </a:t>
            </a:r>
            <a:r>
              <a:rPr lang="en-GB" sz="1400" dirty="0">
                <a:latin typeface="Comic Sans MS" panose="030F0702030302020204" pitchFamily="66" charset="0"/>
              </a:rPr>
              <a:t>AQA ELC @ Entry </a:t>
            </a:r>
            <a:r>
              <a:rPr lang="en-GB" sz="1400" dirty="0" smtClean="0">
                <a:latin typeface="Comic Sans MS" panose="030F0702030302020204" pitchFamily="66" charset="0"/>
              </a:rPr>
              <a:t>Level 2/3 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English </a:t>
            </a:r>
            <a:r>
              <a:rPr lang="en-GB" sz="1400" dirty="0">
                <a:latin typeface="Comic Sans MS" panose="030F0702030302020204" pitchFamily="66" charset="0"/>
              </a:rPr>
              <a:t>AQA ELC @ Entry </a:t>
            </a:r>
            <a:r>
              <a:rPr lang="en-GB" sz="1400" dirty="0" smtClean="0">
                <a:latin typeface="Comic Sans MS" panose="030F0702030302020204" pitchFamily="66" charset="0"/>
              </a:rPr>
              <a:t>Level 2/3 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ICT </a:t>
            </a:r>
            <a:r>
              <a:rPr lang="en-GB" sz="1400" dirty="0">
                <a:latin typeface="Comic Sans MS" panose="030F0702030302020204" pitchFamily="66" charset="0"/>
              </a:rPr>
              <a:t>OCR FS@ELC @ Entry Level </a:t>
            </a:r>
            <a:r>
              <a:rPr lang="en-GB" sz="1400" dirty="0" smtClean="0">
                <a:latin typeface="Comic Sans MS" panose="030F0702030302020204" pitchFamily="66" charset="0"/>
              </a:rPr>
              <a:t>2/3 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Art </a:t>
            </a:r>
            <a:r>
              <a:rPr lang="en-GB" sz="1400" dirty="0">
                <a:latin typeface="Comic Sans MS" panose="030F0702030302020204" pitchFamily="66" charset="0"/>
              </a:rPr>
              <a:t>OCR ELC @Entry Level </a:t>
            </a:r>
            <a:r>
              <a:rPr lang="en-GB" sz="1400" dirty="0" smtClean="0">
                <a:latin typeface="Comic Sans MS" panose="030F0702030302020204" pitchFamily="66" charset="0"/>
              </a:rPr>
              <a:t>2/3 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PE </a:t>
            </a:r>
            <a:r>
              <a:rPr lang="en-GB" sz="1400" dirty="0">
                <a:latin typeface="Comic Sans MS" panose="030F0702030302020204" pitchFamily="66" charset="0"/>
              </a:rPr>
              <a:t>OCR ELC @Entry Level </a:t>
            </a:r>
            <a:r>
              <a:rPr lang="en-GB" sz="1400" dirty="0" smtClean="0">
                <a:latin typeface="Comic Sans MS" panose="030F0702030302020204" pitchFamily="66" charset="0"/>
              </a:rPr>
              <a:t>2/3 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 smtClean="0">
                <a:latin typeface="Comic Sans MS" panose="030F0702030302020204" pitchFamily="66" charset="0"/>
              </a:rPr>
              <a:t>Asdan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>
                <a:latin typeface="Comic Sans MS" panose="030F0702030302020204" pitchFamily="66" charset="0"/>
              </a:rPr>
              <a:t>PSD ELC @ Entry Level </a:t>
            </a:r>
            <a:r>
              <a:rPr lang="en-GB" sz="1400" dirty="0" smtClean="0">
                <a:latin typeface="Comic Sans MS" panose="030F0702030302020204" pitchFamily="66" charset="0"/>
              </a:rPr>
              <a:t>2/3 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 smtClean="0">
                <a:latin typeface="Comic Sans MS" panose="030F0702030302020204" pitchFamily="66" charset="0"/>
              </a:rPr>
              <a:t>Asdan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>
                <a:latin typeface="Comic Sans MS" panose="030F0702030302020204" pitchFamily="66" charset="0"/>
              </a:rPr>
              <a:t>Employability ELC @ Entry Level </a:t>
            </a:r>
            <a:r>
              <a:rPr lang="en-GB" sz="1400" dirty="0" smtClean="0">
                <a:latin typeface="Comic Sans MS" panose="030F0702030302020204" pitchFamily="66" charset="0"/>
              </a:rPr>
              <a:t>2/3 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 smtClean="0">
                <a:latin typeface="Comic Sans MS" panose="030F0702030302020204" pitchFamily="66" charset="0"/>
              </a:rPr>
              <a:t>Asdan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>
                <a:latin typeface="Comic Sans MS" panose="030F0702030302020204" pitchFamily="66" charset="0"/>
              </a:rPr>
              <a:t>PDP </a:t>
            </a:r>
            <a:r>
              <a:rPr lang="en-GB" sz="1400" dirty="0" err="1">
                <a:latin typeface="Comic Sans MS" panose="030F0702030302020204" pitchFamily="66" charset="0"/>
              </a:rPr>
              <a:t>Asdan</a:t>
            </a:r>
            <a:r>
              <a:rPr lang="en-GB" sz="1400" dirty="0">
                <a:latin typeface="Comic Sans MS" panose="030F0702030302020204" pitchFamily="66" charset="0"/>
              </a:rPr>
              <a:t> Gold Award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Science </a:t>
            </a:r>
            <a:r>
              <a:rPr lang="en-GB" sz="1400" dirty="0">
                <a:latin typeface="Comic Sans MS" panose="030F0702030302020204" pitchFamily="66" charset="0"/>
              </a:rPr>
              <a:t>Short Course 6 credit pass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 smtClean="0">
                <a:latin typeface="Comic Sans MS" panose="030F0702030302020204" pitchFamily="66" charset="0"/>
              </a:rPr>
              <a:t>Asdan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>
                <a:latin typeface="Comic Sans MS" panose="030F0702030302020204" pitchFamily="66" charset="0"/>
              </a:rPr>
              <a:t>Food Wise Short Course 6 credit pass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 smtClean="0">
                <a:latin typeface="Comic Sans MS" panose="030F0702030302020204" pitchFamily="66" charset="0"/>
              </a:rPr>
              <a:t>Asdan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>
                <a:latin typeface="Comic Sans MS" panose="030F0702030302020204" pitchFamily="66" charset="0"/>
              </a:rPr>
              <a:t>SRE Short Course 6 Credit pass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134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1783" y="1404174"/>
            <a:ext cx="9695690" cy="545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15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5449" y="1411178"/>
            <a:ext cx="9559550" cy="5377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37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9605" y="1401417"/>
            <a:ext cx="9443743" cy="531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94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70C04F-E7AC-41AB-9C6D-1B1BB88BFF7F}">
  <ds:schemaRefs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4873beb7-5857-4685-be1f-d57550cc96cc"/>
    <ds:schemaRef ds:uri="http://purl.org/dc/elements/1.1/"/>
    <ds:schemaRef ds:uri="http://purl.org/dc/dcmitype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13300</TotalTime>
  <Words>574</Words>
  <Application>Microsoft Office PowerPoint</Application>
  <PresentationFormat>Widescreen</PresentationFormat>
  <Paragraphs>69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Comic Sans MS</vt:lpstr>
      <vt:lpstr>Wingdings 3</vt:lpstr>
      <vt:lpstr>Wisp</vt:lpstr>
      <vt:lpstr>Welcome to Woodpecker  2023-2024</vt:lpstr>
      <vt:lpstr>Equipment</vt:lpstr>
      <vt:lpstr>What should pupils bring to school daily?</vt:lpstr>
      <vt:lpstr>Spellings and homework</vt:lpstr>
      <vt:lpstr>PE, ICT and Art</vt:lpstr>
      <vt:lpstr>Woodpecker Curriculum</vt:lpstr>
      <vt:lpstr>PowerPoint Presentation</vt:lpstr>
      <vt:lpstr>PowerPoint Presentation</vt:lpstr>
      <vt:lpstr>PowerPoint Presentation</vt:lpstr>
      <vt:lpstr>PowerPoint Presentation</vt:lpstr>
      <vt:lpstr>Termly overviews </vt:lpstr>
      <vt:lpstr>      EFL</vt:lpstr>
      <vt:lpstr>Any questions?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Q3 2021-2022</dc:title>
  <dc:creator>Teacher</dc:creator>
  <cp:keywords/>
  <cp:lastModifiedBy>Lesley Fernyhough</cp:lastModifiedBy>
  <cp:revision>26</cp:revision>
  <dcterms:created xsi:type="dcterms:W3CDTF">2021-09-18T20:35:27Z</dcterms:created>
  <dcterms:modified xsi:type="dcterms:W3CDTF">2023-10-06T11:19:36Z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