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2"/>
  </p:notesMasterIdLst>
  <p:handoutMasterIdLst>
    <p:handoutMasterId r:id="rId23"/>
  </p:handoutMasterIdLst>
  <p:sldIdLst>
    <p:sldId id="305" r:id="rId2"/>
    <p:sldId id="258" r:id="rId3"/>
    <p:sldId id="263" r:id="rId4"/>
    <p:sldId id="264" r:id="rId5"/>
    <p:sldId id="294" r:id="rId6"/>
    <p:sldId id="289" r:id="rId7"/>
    <p:sldId id="295" r:id="rId8"/>
    <p:sldId id="290" r:id="rId9"/>
    <p:sldId id="296" r:id="rId10"/>
    <p:sldId id="307" r:id="rId11"/>
    <p:sldId id="306" r:id="rId12"/>
    <p:sldId id="291" r:id="rId13"/>
    <p:sldId id="297" r:id="rId14"/>
    <p:sldId id="292" r:id="rId15"/>
    <p:sldId id="298" r:id="rId16"/>
    <p:sldId id="308" r:id="rId17"/>
    <p:sldId id="293" r:id="rId18"/>
    <p:sldId id="299" r:id="rId19"/>
    <p:sldId id="288" r:id="rId20"/>
    <p:sldId id="267" r:id="rId21"/>
  </p:sldIdLst>
  <p:sldSz cx="9144000" cy="6858000" type="screen4x3"/>
  <p:notesSz cx="6858000" cy="9144000"/>
  <p:embeddedFontLst>
    <p:embeddedFont>
      <p:font typeface="Tuffy" panose="020B0603060100000000" pitchFamily="34" charset="0"/>
      <p:regular r:id="rId24"/>
      <p:bold r:id="rId25"/>
      <p:italic r:id="rId26"/>
      <p:boldItalic r:id="rId27"/>
    </p:embeddedFont>
    <p:embeddedFont>
      <p:font typeface="Tuffy-TTF" panose="020B0603060100000000" pitchFamily="34" charset="0"/>
      <p:regular r:id="rId28"/>
      <p:bold r:id="rId29"/>
      <p:italic r:id="rId30"/>
      <p:boldItalic r:id="rId31"/>
    </p:embeddedFont>
    <p:embeddedFont>
      <p:font typeface="Twinkl" pitchFamily="2" charset="77"/>
      <p:regular r:id="rId32"/>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D310"/>
    <a:srgbClr val="E6E6E6"/>
    <a:srgbClr val="00A7E6"/>
    <a:srgbClr val="FAB001"/>
    <a:srgbClr val="8D358B"/>
    <a:srgbClr val="2DB6BC"/>
    <a:srgbClr val="F08115"/>
    <a:srgbClr val="FFFBFA"/>
    <a:srgbClr val="019542"/>
    <a:srgbClr val="00A8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F16C1B-7ED7-4950-9601-8CB5DB015171}" v="1" dt="2020-10-12T15:14:39.6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howGuides="1">
      <p:cViewPr varScale="1">
        <p:scale>
          <a:sx n="110" d="100"/>
          <a:sy n="110" d="100"/>
        </p:scale>
        <p:origin x="1432" y="16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sorterViewPr>
    <p:cViewPr>
      <p:scale>
        <a:sx n="100" d="100"/>
        <a:sy n="100" d="100"/>
      </p:scale>
      <p:origin x="0" y="-1838"/>
    </p:cViewPr>
  </p:sorterViewPr>
  <p:notesViewPr>
    <p:cSldViewPr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Pinkney" userId="1ddaab68b962244b" providerId="LiveId" clId="{B6F16C1B-7ED7-4950-9601-8CB5DB015171}"/>
    <pc:docChg chg="modSld">
      <pc:chgData name="Karen Pinkney" userId="1ddaab68b962244b" providerId="LiveId" clId="{B6F16C1B-7ED7-4950-9601-8CB5DB015171}" dt="2020-10-12T15:15:32.230" v="6" actId="166"/>
      <pc:docMkLst>
        <pc:docMk/>
      </pc:docMkLst>
      <pc:sldChg chg="modSp mod">
        <pc:chgData name="Karen Pinkney" userId="1ddaab68b962244b" providerId="LiveId" clId="{B6F16C1B-7ED7-4950-9601-8CB5DB015171}" dt="2020-10-12T15:15:32.230" v="6" actId="166"/>
        <pc:sldMkLst>
          <pc:docMk/>
          <pc:sldMk cId="3317818749" sldId="296"/>
        </pc:sldMkLst>
        <pc:picChg chg="mod">
          <ac:chgData name="Karen Pinkney" userId="1ddaab68b962244b" providerId="LiveId" clId="{B6F16C1B-7ED7-4950-9601-8CB5DB015171}" dt="2020-10-12T15:15:17.636" v="4" actId="12789"/>
          <ac:picMkLst>
            <pc:docMk/>
            <pc:sldMk cId="3317818749" sldId="296"/>
            <ac:picMk id="7" creationId="{87B49FA6-AC8C-4EA7-8DC4-B4C6F121AA6D}"/>
          </ac:picMkLst>
        </pc:picChg>
        <pc:picChg chg="mod ord">
          <ac:chgData name="Karen Pinkney" userId="1ddaab68b962244b" providerId="LiveId" clId="{B6F16C1B-7ED7-4950-9601-8CB5DB015171}" dt="2020-10-12T15:15:32.230" v="6" actId="166"/>
          <ac:picMkLst>
            <pc:docMk/>
            <pc:sldMk cId="3317818749" sldId="296"/>
            <ac:picMk id="9" creationId="{FBF96B03-706E-4161-86B9-FBC3EED81802}"/>
          </ac:picMkLst>
        </pc:picChg>
        <pc:picChg chg="mod">
          <ac:chgData name="Karen Pinkney" userId="1ddaab68b962244b" providerId="LiveId" clId="{B6F16C1B-7ED7-4950-9601-8CB5DB015171}" dt="2020-10-12T15:15:17.636" v="4" actId="12789"/>
          <ac:picMkLst>
            <pc:docMk/>
            <pc:sldMk cId="3317818749" sldId="296"/>
            <ac:picMk id="11" creationId="{D33B23A9-1CE4-4953-9CA2-A8C16A82BF1C}"/>
          </ac:picMkLst>
        </pc:picChg>
      </pc:sldChg>
    </pc:docChg>
  </pc:docChgLst>
  <pc:docChgLst>
    <pc:chgData name="Karen Pinkney" userId="1ddaab68b962244b" providerId="LiveId" clId="{16B38FF5-A688-475A-8B1D-B66B46CA1B86}"/>
    <pc:docChg chg="undo redo custSel modSld">
      <pc:chgData name="Karen Pinkney" userId="1ddaab68b962244b" providerId="LiveId" clId="{16B38FF5-A688-475A-8B1D-B66B46CA1B86}" dt="2020-10-13T08:26:44.644" v="5" actId="20577"/>
      <pc:docMkLst>
        <pc:docMk/>
      </pc:docMkLst>
      <pc:sldChg chg="modSp mod">
        <pc:chgData name="Karen Pinkney" userId="1ddaab68b962244b" providerId="LiveId" clId="{16B38FF5-A688-475A-8B1D-B66B46CA1B86}" dt="2020-10-13T08:26:44.644" v="5" actId="20577"/>
        <pc:sldMkLst>
          <pc:docMk/>
          <pc:sldMk cId="1407606231" sldId="305"/>
        </pc:sldMkLst>
        <pc:spChg chg="mod">
          <ac:chgData name="Karen Pinkney" userId="1ddaab68b962244b" providerId="LiveId" clId="{16B38FF5-A688-475A-8B1D-B66B46CA1B86}" dt="2020-10-13T08:26:44.644" v="5" actId="20577"/>
          <ac:spMkLst>
            <pc:docMk/>
            <pc:sldMk cId="1407606231" sldId="305"/>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Tuffy-TTF" panose="020B0603060100000000"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latin typeface="Tuffy-TTF" panose="020B0603060100000000" pitchFamily="34" charset="0"/>
              </a:rPr>
              <a:t>24/11/2020</a:t>
            </a:fld>
            <a:endParaRPr lang="en-GB" dirty="0">
              <a:latin typeface="Tuffy-TTF" panose="020B0603060100000000"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Tuffy-TTF" panose="020B0603060100000000"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latin typeface="Tuffy-TTF" panose="020B0603060100000000" pitchFamily="34" charset="0"/>
              </a:rPr>
              <a:t>‹#›</a:t>
            </a:fld>
            <a:endParaRPr lang="en-GB" dirty="0">
              <a:latin typeface="Tuffy-TTF" panose="020B0603060100000000" pitchFamily="34" charset="0"/>
            </a:endParaRPr>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uffy-TTF" panose="020B0603060100000000"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uffy-TTF" panose="020B0603060100000000" pitchFamily="34" charset="0"/>
              </a:defRPr>
            </a:lvl1pPr>
          </a:lstStyle>
          <a:p>
            <a:fld id="{3D02C5D1-7818-41B5-ABAD-5E4B38A5388F}" type="datetimeFigureOut">
              <a:rPr lang="en-GB" smtClean="0"/>
              <a:pPr/>
              <a:t>24/11/2020</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uffy-TTF" panose="020B0603060100000000"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uffy-TTF" panose="020B0603060100000000" pitchFamily="34" charset="0"/>
              </a:defRPr>
            </a:lvl1pPr>
          </a:lstStyle>
          <a:p>
            <a:fld id="{FA521341-850D-40E1-BB3D-87946DC9B06D}" type="slidenum">
              <a:rPr lang="en-GB" smtClean="0"/>
              <a:pPr/>
              <a:t>‹#›</a:t>
            </a:fld>
            <a:endParaRPr lang="en-GB" dirty="0"/>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uffy-TTF" panose="020B0603060100000000" pitchFamily="34" charset="0"/>
        <a:ea typeface="+mn-ea"/>
        <a:cs typeface="+mn-cs"/>
      </a:defRPr>
    </a:lvl1pPr>
    <a:lvl2pPr marL="457200" algn="l" defTabSz="914400" rtl="0" eaLnBrk="1" latinLnBrk="0" hangingPunct="1">
      <a:defRPr sz="1200" kern="1200">
        <a:solidFill>
          <a:schemeClr val="tx1"/>
        </a:solidFill>
        <a:latin typeface="Tuffy-TTF" panose="020B0603060100000000" pitchFamily="34" charset="0"/>
        <a:ea typeface="+mn-ea"/>
        <a:cs typeface="+mn-cs"/>
      </a:defRPr>
    </a:lvl2pPr>
    <a:lvl3pPr marL="914400" algn="l" defTabSz="914400" rtl="0" eaLnBrk="1" latinLnBrk="0" hangingPunct="1">
      <a:defRPr sz="1200" kern="1200">
        <a:solidFill>
          <a:schemeClr val="tx1"/>
        </a:solidFill>
        <a:latin typeface="Tuffy-TTF" panose="020B0603060100000000" pitchFamily="34" charset="0"/>
        <a:ea typeface="+mn-ea"/>
        <a:cs typeface="+mn-cs"/>
      </a:defRPr>
    </a:lvl3pPr>
    <a:lvl4pPr marL="1371600" algn="l" defTabSz="914400" rtl="0" eaLnBrk="1" latinLnBrk="0" hangingPunct="1">
      <a:defRPr sz="1200" kern="1200">
        <a:solidFill>
          <a:schemeClr val="tx1"/>
        </a:solidFill>
        <a:latin typeface="Tuffy-TTF" panose="020B0603060100000000" pitchFamily="34" charset="0"/>
        <a:ea typeface="+mn-ea"/>
        <a:cs typeface="+mn-cs"/>
      </a:defRPr>
    </a:lvl4pPr>
    <a:lvl5pPr marL="1828800" algn="l" defTabSz="914400" rtl="0" eaLnBrk="1" latinLnBrk="0" hangingPunct="1">
      <a:defRPr sz="1200" kern="1200">
        <a:solidFill>
          <a:schemeClr val="tx1"/>
        </a:solidFill>
        <a:latin typeface="Tuffy-TTF" panose="020B0603060100000000"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Unit Title Slide">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510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359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blipFill dpi="0" rotWithShape="1">
          <a:blip r:embed="rId9">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71" r:id="rId1"/>
    <p:sldLayoutId id="2147483661" r:id="rId2"/>
    <p:sldLayoutId id="2147483667" r:id="rId3"/>
    <p:sldLayoutId id="2147483662" r:id="rId4"/>
    <p:sldLayoutId id="2147483663" r:id="rId5"/>
    <p:sldLayoutId id="2147483666" r:id="rId6"/>
    <p:sldLayoutId id="2147483669" r:id="rId7"/>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uffy-TTF" panose="020B0603060100000000"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uffy-TTF" panose="020B0603060100000000"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uffy-TTF" panose="020B0603060100000000"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uffy-TTF" panose="020B0603060100000000"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uffy-TTF" panose="020B0603060100000000"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tiff"/><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www.twinkl.co.uk/resources/twinkl-lif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twinkl.co.uk/resources/twinkl-life"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www.pshe-association.org.uk/curriculum-and-resources/resources/programme-study-pshe-education-key-stages-1%E2%80%935"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251423"/>
            <a:ext cx="9144000" cy="61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 name="Straight Connector 2"/>
          <p:cNvCxnSpPr/>
          <p:nvPr/>
        </p:nvCxnSpPr>
        <p:spPr>
          <a:xfrm>
            <a:off x="0" y="6251423"/>
            <a:ext cx="926123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501463" y="6464797"/>
            <a:ext cx="4141075" cy="207749"/>
          </a:xfrm>
          <a:prstGeom prst="rect">
            <a:avLst/>
          </a:prstGeom>
          <a:noFill/>
        </p:spPr>
        <p:txBody>
          <a:bodyPr wrap="square" lIns="0" tIns="0" rIns="0" bIns="0" rtlCol="0" anchor="ctr" anchorCtr="1">
            <a:noAutofit/>
          </a:bodyPr>
          <a:lstStyle/>
          <a:p>
            <a:r>
              <a:rPr lang="en-GB" sz="800" dirty="0">
                <a:solidFill>
                  <a:schemeClr val="bg1"/>
                </a:solidFill>
                <a:latin typeface="Tuffy" panose="020B0603060100000000" pitchFamily="34" charset="0"/>
                <a:ea typeface="Tuffy" panose="020B0603060100000000" pitchFamily="34" charset="0"/>
              </a:rPr>
              <a:t>PSHE and Citizenship | LKS2 | Living in the Wider World | Money Matters | Advertising | Lesson 5</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4823" y="1051093"/>
            <a:ext cx="1614353" cy="934372"/>
          </a:xfrm>
          <a:prstGeom prst="rect">
            <a:avLst/>
          </a:prstGeom>
        </p:spPr>
      </p:pic>
      <p:sp>
        <p:nvSpPr>
          <p:cNvPr id="6" name="Text Placeholder 16"/>
          <p:cNvSpPr txBox="1">
            <a:spLocks/>
          </p:cNvSpPr>
          <p:nvPr/>
        </p:nvSpPr>
        <p:spPr>
          <a:xfrm>
            <a:off x="971600" y="3199950"/>
            <a:ext cx="7200800" cy="543989"/>
          </a:xfrm>
          <a:prstGeom prst="roundRect">
            <a:avLst>
              <a:gd name="adj" fmla="val 2585"/>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solidFill>
                  <a:schemeClr val="bg1"/>
                </a:solidFill>
                <a:latin typeface="Tuffy-TTF" panose="020B0603060100000000" pitchFamily="34" charset="0"/>
                <a:cs typeface="Arial" panose="020B0604020202020204" pitchFamily="34" charset="0"/>
              </a:rPr>
              <a:t>Living in the Wider World | Money Matters</a:t>
            </a:r>
          </a:p>
        </p:txBody>
      </p:sp>
      <p:sp>
        <p:nvSpPr>
          <p:cNvPr id="7" name="Title 17"/>
          <p:cNvSpPr txBox="1">
            <a:spLocks/>
          </p:cNvSpPr>
          <p:nvPr/>
        </p:nvSpPr>
        <p:spPr>
          <a:xfrm>
            <a:off x="755650" y="2359034"/>
            <a:ext cx="7632700" cy="655294"/>
          </a:xfrm>
          <a:prstGeom prst="roundRect">
            <a:avLst>
              <a:gd name="adj" fmla="val 9641"/>
            </a:avLst>
          </a:prstGeom>
        </p:spPr>
        <p:txBody>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r>
              <a:rPr lang="en-GB" sz="5400" dirty="0">
                <a:solidFill>
                  <a:schemeClr val="bg1"/>
                </a:solidFill>
                <a:latin typeface="Tuffy-TTF" panose="020B0603060100000000" pitchFamily="34" charset="0"/>
                <a:cs typeface="Arial" panose="020B0604020202020204" pitchFamily="34" charset="0"/>
              </a:rPr>
              <a:t>PSHE and Citizenship</a:t>
            </a:r>
          </a:p>
        </p:txBody>
      </p:sp>
    </p:spTree>
    <p:extLst>
      <p:ext uri="{BB962C8B-B14F-4D97-AF65-F5344CB8AC3E}">
        <p14:creationId xmlns:p14="http://schemas.microsoft.com/office/powerpoint/2010/main" val="1407606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87B34DE-6979-46B9-8671-FDEF3C6213F6}"/>
              </a:ext>
            </a:extLst>
          </p:cNvPr>
          <p:cNvSpPr/>
          <p:nvPr/>
        </p:nvSpPr>
        <p:spPr>
          <a:xfrm>
            <a:off x="611560" y="2679185"/>
            <a:ext cx="5029707" cy="2506835"/>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BFA1D84-3FFC-4F17-8D27-F2AB556A7D43}"/>
              </a:ext>
            </a:extLst>
          </p:cNvPr>
          <p:cNvSpPr>
            <a:spLocks noGrp="1"/>
          </p:cNvSpPr>
          <p:nvPr>
            <p:ph type="title"/>
          </p:nvPr>
        </p:nvSpPr>
        <p:spPr/>
        <p:txBody>
          <a:bodyPr/>
          <a:lstStyle/>
          <a:p>
            <a:r>
              <a:rPr lang="en-GB" dirty="0"/>
              <a:t>Make Your Own Advert!</a:t>
            </a:r>
          </a:p>
        </p:txBody>
      </p:sp>
      <p:sp>
        <p:nvSpPr>
          <p:cNvPr id="3" name="Rectangle 2">
            <a:extLst>
              <a:ext uri="{FF2B5EF4-FFF2-40B4-BE49-F238E27FC236}">
                <a16:creationId xmlns:a16="http://schemas.microsoft.com/office/drawing/2014/main" id="{2986687B-BA80-479C-93DC-201C8451F587}"/>
              </a:ext>
            </a:extLst>
          </p:cNvPr>
          <p:cNvSpPr/>
          <p:nvPr/>
        </p:nvSpPr>
        <p:spPr>
          <a:xfrm>
            <a:off x="699187" y="1378467"/>
            <a:ext cx="7745625" cy="1200329"/>
          </a:xfrm>
          <a:prstGeom prst="rect">
            <a:avLst/>
          </a:prstGeom>
        </p:spPr>
        <p:txBody>
          <a:bodyPr wrap="square">
            <a:spAutoFit/>
          </a:bodyPr>
          <a:lstStyle/>
          <a:p>
            <a:r>
              <a:rPr lang="en-GB" dirty="0"/>
              <a:t>Most advertisements are from companies that want you to spend your money with them. If you buy their product, they make profits and therefore financial gain. Some advertisements offer services to help people but most companies still stand to make money from their consumers.</a:t>
            </a:r>
          </a:p>
        </p:txBody>
      </p:sp>
      <p:sp>
        <p:nvSpPr>
          <p:cNvPr id="4" name="Rectangle 3">
            <a:extLst>
              <a:ext uri="{FF2B5EF4-FFF2-40B4-BE49-F238E27FC236}">
                <a16:creationId xmlns:a16="http://schemas.microsoft.com/office/drawing/2014/main" id="{781FC2A5-E603-431A-84B5-AC79D3C402E5}"/>
              </a:ext>
            </a:extLst>
          </p:cNvPr>
          <p:cNvSpPr/>
          <p:nvPr/>
        </p:nvSpPr>
        <p:spPr>
          <a:xfrm>
            <a:off x="694421" y="2776860"/>
            <a:ext cx="4021595" cy="2308324"/>
          </a:xfrm>
          <a:prstGeom prst="rect">
            <a:avLst/>
          </a:prstGeom>
        </p:spPr>
        <p:txBody>
          <a:bodyPr wrap="square">
            <a:spAutoFit/>
          </a:bodyPr>
          <a:lstStyle/>
          <a:p>
            <a:r>
              <a:rPr lang="en-GB" dirty="0">
                <a:solidFill>
                  <a:schemeClr val="bg1"/>
                </a:solidFill>
              </a:rPr>
              <a:t>Working in small groups, you are now going to make your own advertisements for television. You will be given a card with information about the product you will advertise. In your advertisement, try to make it clear why you are advertising and what you can offer. </a:t>
            </a:r>
          </a:p>
        </p:txBody>
      </p:sp>
      <p:sp>
        <p:nvSpPr>
          <p:cNvPr id="5" name="Rectangle 4">
            <a:extLst>
              <a:ext uri="{FF2B5EF4-FFF2-40B4-BE49-F238E27FC236}">
                <a16:creationId xmlns:a16="http://schemas.microsoft.com/office/drawing/2014/main" id="{E02D2F4B-A324-4DD9-84F3-FFD6FA3593ED}"/>
              </a:ext>
            </a:extLst>
          </p:cNvPr>
          <p:cNvSpPr/>
          <p:nvPr/>
        </p:nvSpPr>
        <p:spPr>
          <a:xfrm>
            <a:off x="694421" y="5269803"/>
            <a:ext cx="4237619" cy="923330"/>
          </a:xfrm>
          <a:prstGeom prst="rect">
            <a:avLst/>
          </a:prstGeom>
        </p:spPr>
        <p:txBody>
          <a:bodyPr wrap="square">
            <a:spAutoFit/>
          </a:bodyPr>
          <a:lstStyle/>
          <a:p>
            <a:r>
              <a:rPr lang="en-GB" dirty="0"/>
              <a:t>After you have worked on your advert, each group will have the chance to perform them to the rest of the class.</a:t>
            </a:r>
          </a:p>
        </p:txBody>
      </p:sp>
      <p:pic>
        <p:nvPicPr>
          <p:cNvPr id="9" name="Picture 8">
            <a:extLst>
              <a:ext uri="{FF2B5EF4-FFF2-40B4-BE49-F238E27FC236}">
                <a16:creationId xmlns:a16="http://schemas.microsoft.com/office/drawing/2014/main" id="{371B5F74-5C5C-41F6-9A5C-212D086FA7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8" y="2636912"/>
            <a:ext cx="4349575" cy="3528392"/>
          </a:xfrm>
          <a:prstGeom prst="rect">
            <a:avLst/>
          </a:prstGeom>
        </p:spPr>
      </p:pic>
      <p:pic>
        <p:nvPicPr>
          <p:cNvPr id="11" name="Group Work">
            <a:extLst>
              <a:ext uri="{FF2B5EF4-FFF2-40B4-BE49-F238E27FC236}">
                <a16:creationId xmlns:a16="http://schemas.microsoft.com/office/drawing/2014/main" id="{05464AC5-B0FF-4752-8FBF-F5DD7CE9A7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6986" y="544048"/>
            <a:ext cx="864000" cy="864000"/>
          </a:xfrm>
          <a:prstGeom prst="rect">
            <a:avLst/>
          </a:prstGeom>
        </p:spPr>
      </p:pic>
    </p:spTree>
    <p:extLst>
      <p:ext uri="{BB962C8B-B14F-4D97-AF65-F5344CB8AC3E}">
        <p14:creationId xmlns:p14="http://schemas.microsoft.com/office/powerpoint/2010/main" val="81540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11D2AFF-8C19-452B-AE96-4C6CB4710756}"/>
              </a:ext>
            </a:extLst>
          </p:cNvPr>
          <p:cNvSpPr/>
          <p:nvPr/>
        </p:nvSpPr>
        <p:spPr>
          <a:xfrm>
            <a:off x="1274360" y="2564904"/>
            <a:ext cx="6422896" cy="1569992"/>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Make Your Own Advert!</a:t>
            </a:r>
          </a:p>
        </p:txBody>
      </p:sp>
      <p:grpSp>
        <p:nvGrpSpPr>
          <p:cNvPr id="3" name="Group 2"/>
          <p:cNvGrpSpPr/>
          <p:nvPr/>
        </p:nvGrpSpPr>
        <p:grpSpPr>
          <a:xfrm>
            <a:off x="2915816" y="4522833"/>
            <a:ext cx="1569992" cy="1569992"/>
            <a:chOff x="4788025" y="4522833"/>
            <a:chExt cx="1569992" cy="1569992"/>
          </a:xfrm>
        </p:grpSpPr>
        <p:sp>
          <p:nvSpPr>
            <p:cNvPr id="4" name="Oval 3">
              <a:hlinkClick r:id="rId2" action="ppaction://hlinksldjump"/>
            </p:cNvPr>
            <p:cNvSpPr/>
            <p:nvPr/>
          </p:nvSpPr>
          <p:spPr>
            <a:xfrm>
              <a:off x="4788025" y="4522833"/>
              <a:ext cx="1569992" cy="1569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600" b="1" dirty="0">
                <a:solidFill>
                  <a:schemeClr val="bg1"/>
                </a:solidFill>
              </a:endParaRPr>
            </a:p>
          </p:txBody>
        </p:sp>
        <p:sp>
          <p:nvSpPr>
            <p:cNvPr id="5" name="Rectangle 4">
              <a:hlinkClick r:id="rId2" action="ppaction://hlinksldjump"/>
            </p:cNvPr>
            <p:cNvSpPr/>
            <p:nvPr/>
          </p:nvSpPr>
          <p:spPr>
            <a:xfrm>
              <a:off x="4788025" y="5184718"/>
              <a:ext cx="1569992" cy="246221"/>
            </a:xfrm>
            <a:prstGeom prst="rect">
              <a:avLst/>
            </a:prstGeom>
          </p:spPr>
          <p:txBody>
            <a:bodyPr wrap="square" lIns="0" tIns="0" rIns="0" bIns="0">
              <a:spAutoFit/>
            </a:bodyPr>
            <a:lstStyle/>
            <a:p>
              <a:pPr algn="ctr"/>
              <a:r>
                <a:rPr lang="en-GB" sz="1600" b="1" dirty="0">
                  <a:solidFill>
                    <a:schemeClr val="bg1"/>
                  </a:solidFill>
                </a:rPr>
                <a:t>Consolidating</a:t>
              </a:r>
            </a:p>
          </p:txBody>
        </p:sp>
      </p:grpSp>
      <p:grpSp>
        <p:nvGrpSpPr>
          <p:cNvPr id="6" name="Group 5"/>
          <p:cNvGrpSpPr/>
          <p:nvPr/>
        </p:nvGrpSpPr>
        <p:grpSpPr>
          <a:xfrm>
            <a:off x="4701833" y="4512842"/>
            <a:ext cx="1577281" cy="1569992"/>
            <a:chOff x="6574042" y="4512842"/>
            <a:chExt cx="1577281" cy="1569992"/>
          </a:xfrm>
        </p:grpSpPr>
        <p:sp>
          <p:nvSpPr>
            <p:cNvPr id="7" name="Oval 6">
              <a:hlinkClick r:id="rId3" action="ppaction://hlinksldjump"/>
            </p:cNvPr>
            <p:cNvSpPr/>
            <p:nvPr/>
          </p:nvSpPr>
          <p:spPr>
            <a:xfrm>
              <a:off x="6574042" y="4512842"/>
              <a:ext cx="1569992" cy="1569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600" b="1" dirty="0">
                <a:solidFill>
                  <a:schemeClr val="bg1"/>
                </a:solidFill>
              </a:endParaRPr>
            </a:p>
          </p:txBody>
        </p:sp>
        <p:sp>
          <p:nvSpPr>
            <p:cNvPr id="8" name="Rectangle 7">
              <a:hlinkClick r:id="rId3" action="ppaction://hlinksldjump"/>
            </p:cNvPr>
            <p:cNvSpPr/>
            <p:nvPr/>
          </p:nvSpPr>
          <p:spPr>
            <a:xfrm>
              <a:off x="6581331" y="5184718"/>
              <a:ext cx="1569992" cy="246221"/>
            </a:xfrm>
            <a:prstGeom prst="rect">
              <a:avLst/>
            </a:prstGeom>
          </p:spPr>
          <p:txBody>
            <a:bodyPr wrap="square" lIns="0" tIns="0" rIns="0" bIns="0">
              <a:spAutoFit/>
            </a:bodyPr>
            <a:lstStyle/>
            <a:p>
              <a:pPr algn="ctr"/>
              <a:r>
                <a:rPr lang="en-GB" sz="1600" b="1" dirty="0">
                  <a:solidFill>
                    <a:schemeClr val="bg1"/>
                  </a:solidFill>
                </a:rPr>
                <a:t>Reflecting </a:t>
              </a:r>
            </a:p>
          </p:txBody>
        </p:sp>
      </p:grpSp>
      <p:sp>
        <p:nvSpPr>
          <p:cNvPr id="9" name="Rectangle 8">
            <a:extLst>
              <a:ext uri="{FF2B5EF4-FFF2-40B4-BE49-F238E27FC236}">
                <a16:creationId xmlns:a16="http://schemas.microsoft.com/office/drawing/2014/main" id="{439051A5-C974-4C70-B525-F1971B5FCA10}"/>
              </a:ext>
            </a:extLst>
          </p:cNvPr>
          <p:cNvSpPr/>
          <p:nvPr/>
        </p:nvSpPr>
        <p:spPr>
          <a:xfrm>
            <a:off x="1389465" y="1580928"/>
            <a:ext cx="6192688" cy="369332"/>
          </a:xfrm>
          <a:prstGeom prst="rect">
            <a:avLst/>
          </a:prstGeom>
        </p:spPr>
        <p:txBody>
          <a:bodyPr wrap="square">
            <a:spAutoFit/>
          </a:bodyPr>
          <a:lstStyle/>
          <a:p>
            <a:pPr algn="ctr"/>
            <a:r>
              <a:rPr lang="en-GB" dirty="0"/>
              <a:t>Now we will watch the advert performances. </a:t>
            </a:r>
          </a:p>
        </p:txBody>
      </p:sp>
      <p:sp>
        <p:nvSpPr>
          <p:cNvPr id="10" name="Rectangle 9">
            <a:extLst>
              <a:ext uri="{FF2B5EF4-FFF2-40B4-BE49-F238E27FC236}">
                <a16:creationId xmlns:a16="http://schemas.microsoft.com/office/drawing/2014/main" id="{6525082C-1022-4BBA-872B-97F682CF8EF2}"/>
              </a:ext>
            </a:extLst>
          </p:cNvPr>
          <p:cNvSpPr/>
          <p:nvPr/>
        </p:nvSpPr>
        <p:spPr>
          <a:xfrm>
            <a:off x="1025200" y="2097159"/>
            <a:ext cx="6921217" cy="369332"/>
          </a:xfrm>
          <a:prstGeom prst="rect">
            <a:avLst/>
          </a:prstGeom>
        </p:spPr>
        <p:txBody>
          <a:bodyPr wrap="square">
            <a:spAutoFit/>
          </a:bodyPr>
          <a:lstStyle/>
          <a:p>
            <a:pPr algn="ctr"/>
            <a:r>
              <a:rPr lang="en-GB" dirty="0"/>
              <a:t>While you are watching, try to think about these questions:</a:t>
            </a:r>
          </a:p>
        </p:txBody>
      </p:sp>
      <p:sp>
        <p:nvSpPr>
          <p:cNvPr id="11" name="Rectangle 10">
            <a:extLst>
              <a:ext uri="{FF2B5EF4-FFF2-40B4-BE49-F238E27FC236}">
                <a16:creationId xmlns:a16="http://schemas.microsoft.com/office/drawing/2014/main" id="{4DAAB12B-5968-4BAA-BEE5-A69F9AB31C1E}"/>
              </a:ext>
            </a:extLst>
          </p:cNvPr>
          <p:cNvSpPr/>
          <p:nvPr/>
        </p:nvSpPr>
        <p:spPr>
          <a:xfrm>
            <a:off x="1409103" y="2643812"/>
            <a:ext cx="6153411" cy="369332"/>
          </a:xfrm>
          <a:prstGeom prst="rect">
            <a:avLst/>
          </a:prstGeom>
        </p:spPr>
        <p:txBody>
          <a:bodyPr wrap="square">
            <a:spAutoFit/>
          </a:bodyPr>
          <a:lstStyle/>
          <a:p>
            <a:pPr algn="ctr"/>
            <a:r>
              <a:rPr lang="en-GB" dirty="0">
                <a:solidFill>
                  <a:schemeClr val="bg1"/>
                </a:solidFill>
              </a:rPr>
              <a:t>What is this advert trying to make you spend money on?</a:t>
            </a:r>
          </a:p>
        </p:txBody>
      </p:sp>
      <p:sp>
        <p:nvSpPr>
          <p:cNvPr id="12" name="Rectangle 11">
            <a:extLst>
              <a:ext uri="{FF2B5EF4-FFF2-40B4-BE49-F238E27FC236}">
                <a16:creationId xmlns:a16="http://schemas.microsoft.com/office/drawing/2014/main" id="{1A3B2B1F-0CF9-4069-AB47-537FD6820C30}"/>
              </a:ext>
            </a:extLst>
          </p:cNvPr>
          <p:cNvSpPr/>
          <p:nvPr/>
        </p:nvSpPr>
        <p:spPr>
          <a:xfrm>
            <a:off x="1317456" y="3131676"/>
            <a:ext cx="6336704" cy="369332"/>
          </a:xfrm>
          <a:prstGeom prst="rect">
            <a:avLst/>
          </a:prstGeom>
        </p:spPr>
        <p:txBody>
          <a:bodyPr wrap="square">
            <a:spAutoFit/>
          </a:bodyPr>
          <a:lstStyle/>
          <a:p>
            <a:pPr algn="ctr"/>
            <a:r>
              <a:rPr lang="en-GB" dirty="0">
                <a:solidFill>
                  <a:schemeClr val="bg1"/>
                </a:solidFill>
              </a:rPr>
              <a:t>How is it trying to influence your spending?</a:t>
            </a:r>
          </a:p>
        </p:txBody>
      </p:sp>
      <p:sp>
        <p:nvSpPr>
          <p:cNvPr id="13" name="Rectangle 12">
            <a:extLst>
              <a:ext uri="{FF2B5EF4-FFF2-40B4-BE49-F238E27FC236}">
                <a16:creationId xmlns:a16="http://schemas.microsoft.com/office/drawing/2014/main" id="{B227BC84-B4E7-4CC8-B34C-CFFE9C6B8ED5}"/>
              </a:ext>
            </a:extLst>
          </p:cNvPr>
          <p:cNvSpPr/>
          <p:nvPr/>
        </p:nvSpPr>
        <p:spPr>
          <a:xfrm>
            <a:off x="3001266" y="3635732"/>
            <a:ext cx="2969083" cy="369332"/>
          </a:xfrm>
          <a:prstGeom prst="rect">
            <a:avLst/>
          </a:prstGeom>
        </p:spPr>
        <p:txBody>
          <a:bodyPr wrap="none">
            <a:spAutoFit/>
          </a:bodyPr>
          <a:lstStyle/>
          <a:p>
            <a:pPr algn="ctr"/>
            <a:r>
              <a:rPr lang="en-GB" dirty="0">
                <a:solidFill>
                  <a:schemeClr val="bg1"/>
                </a:solidFill>
              </a:rPr>
              <a:t>Why is it trying to do this?</a:t>
            </a:r>
          </a:p>
        </p:txBody>
      </p:sp>
      <p:pic>
        <p:nvPicPr>
          <p:cNvPr id="16" name="Group Work">
            <a:extLst>
              <a:ext uri="{FF2B5EF4-FFF2-40B4-BE49-F238E27FC236}">
                <a16:creationId xmlns:a16="http://schemas.microsoft.com/office/drawing/2014/main" id="{16C387C2-2EE5-4C29-92A4-5147A93FBA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6986" y="544048"/>
            <a:ext cx="864000" cy="864000"/>
          </a:xfrm>
          <a:prstGeom prst="rect">
            <a:avLst/>
          </a:prstGeom>
        </p:spPr>
      </p:pic>
    </p:spTree>
    <p:extLst>
      <p:ext uri="{BB962C8B-B14F-4D97-AF65-F5344CB8AC3E}">
        <p14:creationId xmlns:p14="http://schemas.microsoft.com/office/powerpoint/2010/main" val="3349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par>
                                <p:cTn id="32" presetID="53" presetClass="entr" presetSubtype="16"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Consolidating</a:t>
            </a:r>
          </a:p>
        </p:txBody>
      </p:sp>
    </p:spTree>
    <p:extLst>
      <p:ext uri="{BB962C8B-B14F-4D97-AF65-F5344CB8AC3E}">
        <p14:creationId xmlns:p14="http://schemas.microsoft.com/office/powerpoint/2010/main" val="3978299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923119-804F-4E09-B4CC-D82E7EF2DB9B}"/>
              </a:ext>
            </a:extLst>
          </p:cNvPr>
          <p:cNvSpPr/>
          <p:nvPr/>
        </p:nvSpPr>
        <p:spPr>
          <a:xfrm>
            <a:off x="757941" y="2996952"/>
            <a:ext cx="3872547" cy="432048"/>
          </a:xfrm>
          <a:prstGeom prst="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F45C4C2-8C8F-4D67-BE96-26A220391218}"/>
              </a:ext>
            </a:extLst>
          </p:cNvPr>
          <p:cNvSpPr/>
          <p:nvPr/>
        </p:nvSpPr>
        <p:spPr>
          <a:xfrm>
            <a:off x="757941" y="3429000"/>
            <a:ext cx="3872547" cy="15206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Make Your Own Poster</a:t>
            </a:r>
          </a:p>
        </p:txBody>
      </p:sp>
      <p:sp>
        <p:nvSpPr>
          <p:cNvPr id="3" name="Rectangle 2">
            <a:extLst>
              <a:ext uri="{FF2B5EF4-FFF2-40B4-BE49-F238E27FC236}">
                <a16:creationId xmlns:a16="http://schemas.microsoft.com/office/drawing/2014/main" id="{FB3CE6F5-C9C4-4E27-BF34-946539F9FE48}"/>
              </a:ext>
            </a:extLst>
          </p:cNvPr>
          <p:cNvSpPr/>
          <p:nvPr/>
        </p:nvSpPr>
        <p:spPr>
          <a:xfrm>
            <a:off x="746179" y="1303600"/>
            <a:ext cx="7642112" cy="1477328"/>
          </a:xfrm>
          <a:prstGeom prst="rect">
            <a:avLst/>
          </a:prstGeom>
        </p:spPr>
        <p:txBody>
          <a:bodyPr wrap="square">
            <a:spAutoFit/>
          </a:bodyPr>
          <a:lstStyle/>
          <a:p>
            <a:r>
              <a:rPr lang="en-GB" dirty="0"/>
              <a:t>You have made some fantastic adverts! Now we can make some posters to go with them. Remember to keep these questions in mind:</a:t>
            </a:r>
          </a:p>
          <a:p>
            <a:pPr marL="285750" indent="-285750">
              <a:buFont typeface="Arial" panose="020B0604020202020204" pitchFamily="34" charset="0"/>
              <a:buChar char="•"/>
            </a:pPr>
            <a:r>
              <a:rPr lang="en-GB" dirty="0"/>
              <a:t>What is this advert trying to make you spend money on?</a:t>
            </a:r>
          </a:p>
          <a:p>
            <a:pPr marL="285750" indent="-285750">
              <a:buFont typeface="Arial" panose="020B0604020202020204" pitchFamily="34" charset="0"/>
              <a:buChar char="•"/>
            </a:pPr>
            <a:r>
              <a:rPr lang="en-GB" dirty="0"/>
              <a:t>How is it trying to influence your spending?</a:t>
            </a:r>
          </a:p>
          <a:p>
            <a:pPr marL="285750" indent="-285750">
              <a:buFont typeface="Arial" panose="020B0604020202020204" pitchFamily="34" charset="0"/>
              <a:buChar char="•"/>
            </a:pPr>
            <a:r>
              <a:rPr lang="en-GB" dirty="0"/>
              <a:t>Why is it trying to do this? </a:t>
            </a:r>
          </a:p>
        </p:txBody>
      </p:sp>
      <p:pic>
        <p:nvPicPr>
          <p:cNvPr id="6" name="Picture 5">
            <a:extLst>
              <a:ext uri="{FF2B5EF4-FFF2-40B4-BE49-F238E27FC236}">
                <a16:creationId xmlns:a16="http://schemas.microsoft.com/office/drawing/2014/main" id="{D1B4A062-60EE-4ABC-B457-E22BE7B8175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682370" y="2307071"/>
            <a:ext cx="2778062" cy="3929173"/>
          </a:xfrm>
          <a:prstGeom prst="rect">
            <a:avLst/>
          </a:prstGeom>
          <a:ln>
            <a:solidFill>
              <a:schemeClr val="tx1"/>
            </a:solidFill>
          </a:ln>
        </p:spPr>
      </p:pic>
      <p:sp>
        <p:nvSpPr>
          <p:cNvPr id="7" name="Rectangle 6">
            <a:extLst>
              <a:ext uri="{FF2B5EF4-FFF2-40B4-BE49-F238E27FC236}">
                <a16:creationId xmlns:a16="http://schemas.microsoft.com/office/drawing/2014/main" id="{A021C557-7105-4C5A-B417-04BA330F6203}"/>
              </a:ext>
            </a:extLst>
          </p:cNvPr>
          <p:cNvSpPr/>
          <p:nvPr/>
        </p:nvSpPr>
        <p:spPr>
          <a:xfrm>
            <a:off x="804668" y="3028310"/>
            <a:ext cx="1426994" cy="369332"/>
          </a:xfrm>
          <a:prstGeom prst="rect">
            <a:avLst/>
          </a:prstGeom>
        </p:spPr>
        <p:txBody>
          <a:bodyPr wrap="none">
            <a:spAutoFit/>
          </a:bodyPr>
          <a:lstStyle/>
          <a:p>
            <a:r>
              <a:rPr lang="en-GB" b="1" dirty="0">
                <a:solidFill>
                  <a:schemeClr val="bg1"/>
                </a:solidFill>
              </a:rPr>
              <a:t>Word Bank </a:t>
            </a:r>
            <a:endParaRPr lang="en-GB" dirty="0">
              <a:solidFill>
                <a:schemeClr val="bg1"/>
              </a:solidFill>
            </a:endParaRPr>
          </a:p>
        </p:txBody>
      </p:sp>
      <p:sp>
        <p:nvSpPr>
          <p:cNvPr id="8" name="Rectangle 7">
            <a:extLst>
              <a:ext uri="{FF2B5EF4-FFF2-40B4-BE49-F238E27FC236}">
                <a16:creationId xmlns:a16="http://schemas.microsoft.com/office/drawing/2014/main" id="{51B521DB-9707-4BBC-8D74-2A5CB1DEF33A}"/>
              </a:ext>
            </a:extLst>
          </p:cNvPr>
          <p:cNvSpPr/>
          <p:nvPr/>
        </p:nvSpPr>
        <p:spPr>
          <a:xfrm>
            <a:off x="804668" y="3472322"/>
            <a:ext cx="3681805" cy="1477328"/>
          </a:xfrm>
          <a:prstGeom prst="rect">
            <a:avLst/>
          </a:prstGeom>
        </p:spPr>
        <p:txBody>
          <a:bodyPr wrap="square" numCol="2">
            <a:spAutoFit/>
          </a:bodyPr>
          <a:lstStyle/>
          <a:p>
            <a:pPr marL="285750" indent="-285750">
              <a:buFont typeface="Arial" panose="020B0604020202020204" pitchFamily="34" charset="0"/>
              <a:buChar char="•"/>
            </a:pPr>
            <a:r>
              <a:rPr lang="en-GB" dirty="0"/>
              <a:t>money</a:t>
            </a:r>
          </a:p>
          <a:p>
            <a:pPr marL="285750" indent="-285750">
              <a:buFont typeface="Arial" panose="020B0604020202020204" pitchFamily="34" charset="0"/>
              <a:buChar char="•"/>
            </a:pPr>
            <a:r>
              <a:rPr lang="en-GB" dirty="0"/>
              <a:t>influence</a:t>
            </a:r>
          </a:p>
          <a:p>
            <a:pPr marL="285750" indent="-285750">
              <a:buFont typeface="Arial" panose="020B0604020202020204" pitchFamily="34" charset="0"/>
              <a:buChar char="•"/>
            </a:pPr>
            <a:r>
              <a:rPr lang="en-GB" dirty="0"/>
              <a:t>spending</a:t>
            </a:r>
          </a:p>
          <a:p>
            <a:pPr marL="285750" indent="-285750">
              <a:buFont typeface="Arial" panose="020B0604020202020204" pitchFamily="34" charset="0"/>
              <a:buChar char="•"/>
            </a:pPr>
            <a:r>
              <a:rPr lang="en-GB" dirty="0"/>
              <a:t>advertising</a:t>
            </a:r>
          </a:p>
          <a:p>
            <a:pPr marL="285750" indent="-285750">
              <a:buFont typeface="Arial" panose="020B0604020202020204" pitchFamily="34" charset="0"/>
              <a:buChar char="•"/>
            </a:pPr>
            <a:r>
              <a:rPr lang="en-GB" dirty="0"/>
              <a:t>ethical</a:t>
            </a:r>
          </a:p>
          <a:p>
            <a:pPr marL="285750" indent="-285750">
              <a:buFont typeface="Arial" panose="020B0604020202020204" pitchFamily="34" charset="0"/>
              <a:buChar char="•"/>
            </a:pPr>
            <a:r>
              <a:rPr lang="en-GB" dirty="0"/>
              <a:t>advertisement</a:t>
            </a:r>
          </a:p>
          <a:p>
            <a:pPr marL="285750" indent="-285750">
              <a:buFont typeface="Arial" panose="020B0604020202020204" pitchFamily="34" charset="0"/>
              <a:buChar char="•"/>
            </a:pPr>
            <a:r>
              <a:rPr lang="en-GB" dirty="0"/>
              <a:t>profit</a:t>
            </a:r>
          </a:p>
          <a:p>
            <a:pPr marL="285750" indent="-285750">
              <a:buFont typeface="Arial" panose="020B0604020202020204" pitchFamily="34" charset="0"/>
              <a:buChar char="•"/>
            </a:pPr>
            <a:r>
              <a:rPr lang="en-GB" dirty="0"/>
              <a:t>financial gain</a:t>
            </a:r>
          </a:p>
          <a:p>
            <a:pPr marL="285750" indent="-285750">
              <a:buFont typeface="Arial" panose="020B0604020202020204" pitchFamily="34" charset="0"/>
              <a:buChar char="•"/>
            </a:pPr>
            <a:r>
              <a:rPr lang="en-GB" dirty="0"/>
              <a:t>consumer</a:t>
            </a:r>
            <a:endParaRPr lang="en-GB" dirty="0">
              <a:solidFill>
                <a:srgbClr val="FF0000"/>
              </a:solidFill>
            </a:endParaRPr>
          </a:p>
        </p:txBody>
      </p:sp>
      <p:pic>
        <p:nvPicPr>
          <p:cNvPr id="11" name="Individual Work">
            <a:extLst>
              <a:ext uri="{FF2B5EF4-FFF2-40B4-BE49-F238E27FC236}">
                <a16:creationId xmlns:a16="http://schemas.microsoft.com/office/drawing/2014/main" id="{67999822-FE63-4467-904E-7BE1DE724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549249"/>
            <a:ext cx="864000" cy="864000"/>
          </a:xfrm>
          <a:prstGeom prst="rect">
            <a:avLst/>
          </a:prstGeom>
        </p:spPr>
      </p:pic>
    </p:spTree>
    <p:extLst>
      <p:ext uri="{BB962C8B-B14F-4D97-AF65-F5344CB8AC3E}">
        <p14:creationId xmlns:p14="http://schemas.microsoft.com/office/powerpoint/2010/main" val="93881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3"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Reflecting</a:t>
            </a:r>
          </a:p>
        </p:txBody>
      </p:sp>
    </p:spTree>
    <p:extLst>
      <p:ext uri="{BB962C8B-B14F-4D97-AF65-F5344CB8AC3E}">
        <p14:creationId xmlns:p14="http://schemas.microsoft.com/office/powerpoint/2010/main" val="4043001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E07ABD8-B9B5-43D7-B7AA-302C5B387040}"/>
              </a:ext>
            </a:extLst>
          </p:cNvPr>
          <p:cNvSpPr/>
          <p:nvPr/>
        </p:nvSpPr>
        <p:spPr>
          <a:xfrm>
            <a:off x="663381" y="4653873"/>
            <a:ext cx="7817238" cy="412178"/>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DC0354D3-9C63-4E30-8799-3B4BEA649DD5}"/>
              </a:ext>
            </a:extLst>
          </p:cNvPr>
          <p:cNvSpPr/>
          <p:nvPr/>
        </p:nvSpPr>
        <p:spPr>
          <a:xfrm>
            <a:off x="663381" y="4653873"/>
            <a:ext cx="7817238" cy="412178"/>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866286CF-99C5-4D53-9C31-A3F131F1B4DE}"/>
              </a:ext>
            </a:extLst>
          </p:cNvPr>
          <p:cNvSpPr/>
          <p:nvPr/>
        </p:nvSpPr>
        <p:spPr>
          <a:xfrm>
            <a:off x="663381" y="4653136"/>
            <a:ext cx="7817238" cy="412178"/>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2BE97D4-4254-4FF1-97DF-92F51C019D97}"/>
              </a:ext>
            </a:extLst>
          </p:cNvPr>
          <p:cNvSpPr/>
          <p:nvPr/>
        </p:nvSpPr>
        <p:spPr>
          <a:xfrm>
            <a:off x="663383" y="1340768"/>
            <a:ext cx="3852645" cy="266429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Choosing Your Product</a:t>
            </a:r>
          </a:p>
        </p:txBody>
      </p:sp>
      <p:sp>
        <p:nvSpPr>
          <p:cNvPr id="3" name="Rectangle 2">
            <a:extLst>
              <a:ext uri="{FF2B5EF4-FFF2-40B4-BE49-F238E27FC236}">
                <a16:creationId xmlns:a16="http://schemas.microsoft.com/office/drawing/2014/main" id="{41F2823D-4E35-483B-8FAF-0B7A2AF6C805}"/>
              </a:ext>
            </a:extLst>
          </p:cNvPr>
          <p:cNvSpPr/>
          <p:nvPr/>
        </p:nvSpPr>
        <p:spPr>
          <a:xfrm>
            <a:off x="757649" y="4699906"/>
            <a:ext cx="7642942" cy="338554"/>
          </a:xfrm>
          <a:prstGeom prst="rect">
            <a:avLst/>
          </a:prstGeom>
        </p:spPr>
        <p:txBody>
          <a:bodyPr wrap="square">
            <a:spAutoFit/>
          </a:bodyPr>
          <a:lstStyle/>
          <a:p>
            <a:pPr algn="ctr"/>
            <a:r>
              <a:rPr lang="en-GB" sz="1600" dirty="0">
                <a:solidFill>
                  <a:schemeClr val="bg1"/>
                </a:solidFill>
              </a:rPr>
              <a:t>These two advertisements are for a similar product. </a:t>
            </a:r>
          </a:p>
        </p:txBody>
      </p:sp>
      <p:sp>
        <p:nvSpPr>
          <p:cNvPr id="4" name="Rectangle 3">
            <a:extLst>
              <a:ext uri="{FF2B5EF4-FFF2-40B4-BE49-F238E27FC236}">
                <a16:creationId xmlns:a16="http://schemas.microsoft.com/office/drawing/2014/main" id="{57A7234D-44C2-4C7A-9E77-B744D2857253}"/>
              </a:ext>
            </a:extLst>
          </p:cNvPr>
          <p:cNvSpPr/>
          <p:nvPr/>
        </p:nvSpPr>
        <p:spPr>
          <a:xfrm>
            <a:off x="755576" y="4691524"/>
            <a:ext cx="7642942" cy="338554"/>
          </a:xfrm>
          <a:prstGeom prst="rect">
            <a:avLst/>
          </a:prstGeom>
        </p:spPr>
        <p:txBody>
          <a:bodyPr wrap="square">
            <a:spAutoFit/>
          </a:bodyPr>
          <a:lstStyle/>
          <a:p>
            <a:pPr algn="ctr"/>
            <a:r>
              <a:rPr lang="en-GB" sz="1600" dirty="0">
                <a:solidFill>
                  <a:schemeClr val="bg1"/>
                </a:solidFill>
              </a:rPr>
              <a:t>Which would you choose to spend your money on? Why? </a:t>
            </a:r>
          </a:p>
        </p:txBody>
      </p:sp>
      <p:sp>
        <p:nvSpPr>
          <p:cNvPr id="5" name="Rectangle 4">
            <a:extLst>
              <a:ext uri="{FF2B5EF4-FFF2-40B4-BE49-F238E27FC236}">
                <a16:creationId xmlns:a16="http://schemas.microsoft.com/office/drawing/2014/main" id="{E7063045-DFA4-4B44-8F90-7C0162A4BC6F}"/>
              </a:ext>
            </a:extLst>
          </p:cNvPr>
          <p:cNvSpPr/>
          <p:nvPr/>
        </p:nvSpPr>
        <p:spPr>
          <a:xfrm>
            <a:off x="755575" y="4685301"/>
            <a:ext cx="7642941" cy="338554"/>
          </a:xfrm>
          <a:prstGeom prst="rect">
            <a:avLst/>
          </a:prstGeom>
        </p:spPr>
        <p:txBody>
          <a:bodyPr wrap="square">
            <a:spAutoFit/>
          </a:bodyPr>
          <a:lstStyle/>
          <a:p>
            <a:pPr algn="ctr"/>
            <a:r>
              <a:rPr lang="en-GB" sz="1600" dirty="0">
                <a:solidFill>
                  <a:schemeClr val="bg1"/>
                </a:solidFill>
              </a:rPr>
              <a:t>How does the advertisement influence your spending? </a:t>
            </a:r>
          </a:p>
        </p:txBody>
      </p:sp>
      <p:sp>
        <p:nvSpPr>
          <p:cNvPr id="6" name="Rectangle 5">
            <a:extLst>
              <a:ext uri="{FF2B5EF4-FFF2-40B4-BE49-F238E27FC236}">
                <a16:creationId xmlns:a16="http://schemas.microsoft.com/office/drawing/2014/main" id="{C07EEAFD-4225-442B-B851-B039DD7414A6}"/>
              </a:ext>
            </a:extLst>
          </p:cNvPr>
          <p:cNvSpPr/>
          <p:nvPr/>
        </p:nvSpPr>
        <p:spPr>
          <a:xfrm>
            <a:off x="725661" y="5229200"/>
            <a:ext cx="7672855" cy="584775"/>
          </a:xfrm>
          <a:prstGeom prst="rect">
            <a:avLst/>
          </a:prstGeom>
        </p:spPr>
        <p:txBody>
          <a:bodyPr wrap="square">
            <a:spAutoFit/>
          </a:bodyPr>
          <a:lstStyle/>
          <a:p>
            <a:r>
              <a:rPr lang="en-GB" sz="1600" dirty="0"/>
              <a:t>The adverts we have looked at have used lots of different strategies to influence our spending. </a:t>
            </a:r>
          </a:p>
        </p:txBody>
      </p:sp>
      <p:pic>
        <p:nvPicPr>
          <p:cNvPr id="8" name="Picture 7">
            <a:extLst>
              <a:ext uri="{FF2B5EF4-FFF2-40B4-BE49-F238E27FC236}">
                <a16:creationId xmlns:a16="http://schemas.microsoft.com/office/drawing/2014/main" id="{C2247205-71BE-405F-8AEF-AFE72C0549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606" y="2996952"/>
            <a:ext cx="3504197" cy="1439685"/>
          </a:xfrm>
          <a:prstGeom prst="rect">
            <a:avLst/>
          </a:prstGeom>
        </p:spPr>
      </p:pic>
      <p:sp>
        <p:nvSpPr>
          <p:cNvPr id="9" name="Rectangle 8">
            <a:extLst>
              <a:ext uri="{FF2B5EF4-FFF2-40B4-BE49-F238E27FC236}">
                <a16:creationId xmlns:a16="http://schemas.microsoft.com/office/drawing/2014/main" id="{14113DBE-8C07-4627-B32A-220427970F74}"/>
              </a:ext>
            </a:extLst>
          </p:cNvPr>
          <p:cNvSpPr/>
          <p:nvPr/>
        </p:nvSpPr>
        <p:spPr>
          <a:xfrm>
            <a:off x="755576" y="1403484"/>
            <a:ext cx="1917513" cy="369332"/>
          </a:xfrm>
          <a:prstGeom prst="rect">
            <a:avLst/>
          </a:prstGeom>
        </p:spPr>
        <p:txBody>
          <a:bodyPr wrap="none">
            <a:spAutoFit/>
          </a:bodyPr>
          <a:lstStyle/>
          <a:p>
            <a:r>
              <a:rPr lang="en-GB" b="1" dirty="0" err="1">
                <a:solidFill>
                  <a:schemeClr val="bg1"/>
                </a:solidFill>
              </a:rPr>
              <a:t>Speedz</a:t>
            </a:r>
            <a:r>
              <a:rPr lang="en-GB" b="1" dirty="0">
                <a:solidFill>
                  <a:schemeClr val="bg1"/>
                </a:solidFill>
              </a:rPr>
              <a:t> Trainers </a:t>
            </a:r>
          </a:p>
        </p:txBody>
      </p:sp>
      <p:sp>
        <p:nvSpPr>
          <p:cNvPr id="10" name="Rectangle 9">
            <a:extLst>
              <a:ext uri="{FF2B5EF4-FFF2-40B4-BE49-F238E27FC236}">
                <a16:creationId xmlns:a16="http://schemas.microsoft.com/office/drawing/2014/main" id="{57A6EA56-9AC6-4E7F-8D1A-F88C857A0522}"/>
              </a:ext>
            </a:extLst>
          </p:cNvPr>
          <p:cNvSpPr/>
          <p:nvPr/>
        </p:nvSpPr>
        <p:spPr>
          <a:xfrm>
            <a:off x="755576" y="1715324"/>
            <a:ext cx="3842552" cy="1569660"/>
          </a:xfrm>
          <a:prstGeom prst="rect">
            <a:avLst/>
          </a:prstGeom>
        </p:spPr>
        <p:txBody>
          <a:bodyPr wrap="square">
            <a:spAutoFit/>
          </a:bodyPr>
          <a:lstStyle/>
          <a:p>
            <a:r>
              <a:rPr lang="en-GB" sz="1600" dirty="0">
                <a:solidFill>
                  <a:schemeClr val="bg1"/>
                </a:solidFill>
              </a:rPr>
              <a:t>Super cushioned soles for great comfort.</a:t>
            </a:r>
          </a:p>
          <a:p>
            <a:r>
              <a:rPr lang="en-GB" sz="1600" dirty="0">
                <a:solidFill>
                  <a:schemeClr val="bg1"/>
                </a:solidFill>
              </a:rPr>
              <a:t>Elastic laces for convenience. </a:t>
            </a:r>
          </a:p>
          <a:p>
            <a:r>
              <a:rPr lang="en-GB" sz="1600" dirty="0">
                <a:solidFill>
                  <a:schemeClr val="bg1"/>
                </a:solidFill>
              </a:rPr>
              <a:t>Bouncy rubber toes for super speed.</a:t>
            </a:r>
          </a:p>
          <a:p>
            <a:r>
              <a:rPr lang="en-GB" sz="1600" dirty="0">
                <a:solidFill>
                  <a:schemeClr val="bg1"/>
                </a:solidFill>
              </a:rPr>
              <a:t>Run faster than competitors.</a:t>
            </a:r>
          </a:p>
          <a:p>
            <a:r>
              <a:rPr lang="en-GB" sz="1600" dirty="0">
                <a:solidFill>
                  <a:schemeClr val="bg1"/>
                </a:solidFill>
              </a:rPr>
              <a:t>A brilliant choice for comfort!</a:t>
            </a:r>
          </a:p>
          <a:p>
            <a:r>
              <a:rPr lang="en-GB" sz="1600" b="1" dirty="0">
                <a:solidFill>
                  <a:schemeClr val="bg1"/>
                </a:solidFill>
              </a:rPr>
              <a:t>Only £59.99 </a:t>
            </a:r>
          </a:p>
        </p:txBody>
      </p:sp>
      <p:sp>
        <p:nvSpPr>
          <p:cNvPr id="13" name="Rectangle 12">
            <a:extLst>
              <a:ext uri="{FF2B5EF4-FFF2-40B4-BE49-F238E27FC236}">
                <a16:creationId xmlns:a16="http://schemas.microsoft.com/office/drawing/2014/main" id="{F1EEEEF8-F76E-460D-9DE5-208C040BFB4D}"/>
              </a:ext>
            </a:extLst>
          </p:cNvPr>
          <p:cNvSpPr/>
          <p:nvPr/>
        </p:nvSpPr>
        <p:spPr>
          <a:xfrm>
            <a:off x="4627974" y="1340769"/>
            <a:ext cx="3852645" cy="26642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15A0B17-DE74-47D1-A22F-A469DEC5AA92}"/>
              </a:ext>
            </a:extLst>
          </p:cNvPr>
          <p:cNvSpPr/>
          <p:nvPr/>
        </p:nvSpPr>
        <p:spPr>
          <a:xfrm>
            <a:off x="4710074" y="1547500"/>
            <a:ext cx="3688444" cy="369332"/>
          </a:xfrm>
          <a:prstGeom prst="rect">
            <a:avLst/>
          </a:prstGeom>
        </p:spPr>
        <p:txBody>
          <a:bodyPr wrap="square">
            <a:spAutoFit/>
          </a:bodyPr>
          <a:lstStyle/>
          <a:p>
            <a:pPr algn="ctr"/>
            <a:r>
              <a:rPr lang="en-GB" b="1" dirty="0"/>
              <a:t>Tread Trainers </a:t>
            </a:r>
          </a:p>
        </p:txBody>
      </p:sp>
      <p:sp>
        <p:nvSpPr>
          <p:cNvPr id="15" name="Rectangle 14">
            <a:extLst>
              <a:ext uri="{FF2B5EF4-FFF2-40B4-BE49-F238E27FC236}">
                <a16:creationId xmlns:a16="http://schemas.microsoft.com/office/drawing/2014/main" id="{DE5A16FD-A806-4754-9C87-2A912940CD70}"/>
              </a:ext>
            </a:extLst>
          </p:cNvPr>
          <p:cNvSpPr/>
          <p:nvPr/>
        </p:nvSpPr>
        <p:spPr>
          <a:xfrm>
            <a:off x="4699980" y="1844824"/>
            <a:ext cx="3760452" cy="1159292"/>
          </a:xfrm>
          <a:prstGeom prst="rect">
            <a:avLst/>
          </a:prstGeom>
        </p:spPr>
        <p:txBody>
          <a:bodyPr wrap="square">
            <a:spAutoFit/>
          </a:bodyPr>
          <a:lstStyle/>
          <a:p>
            <a:pPr algn="ctr">
              <a:lnSpc>
                <a:spcPct val="150000"/>
              </a:lnSpc>
            </a:pPr>
            <a:r>
              <a:rPr lang="en-GB" sz="1600" dirty="0"/>
              <a:t>Comfy soles.</a:t>
            </a:r>
          </a:p>
          <a:p>
            <a:pPr algn="ctr">
              <a:lnSpc>
                <a:spcPct val="150000"/>
              </a:lnSpc>
            </a:pPr>
            <a:r>
              <a:rPr lang="en-GB" sz="1600" dirty="0"/>
              <a:t>Laces to keep shoes safely in place.</a:t>
            </a:r>
          </a:p>
          <a:p>
            <a:pPr algn="ctr">
              <a:lnSpc>
                <a:spcPct val="150000"/>
              </a:lnSpc>
            </a:pPr>
            <a:r>
              <a:rPr lang="en-GB" sz="1600" dirty="0"/>
              <a:t>Cushioned toes for speed.</a:t>
            </a:r>
          </a:p>
        </p:txBody>
      </p:sp>
      <p:sp>
        <p:nvSpPr>
          <p:cNvPr id="20" name="Lightning Bolt 19">
            <a:extLst>
              <a:ext uri="{FF2B5EF4-FFF2-40B4-BE49-F238E27FC236}">
                <a16:creationId xmlns:a16="http://schemas.microsoft.com/office/drawing/2014/main" id="{999EB4C3-BBC8-4E99-AF33-1608593B61EE}"/>
              </a:ext>
            </a:extLst>
          </p:cNvPr>
          <p:cNvSpPr/>
          <p:nvPr/>
        </p:nvSpPr>
        <p:spPr>
          <a:xfrm flipH="1">
            <a:off x="3795548" y="2182565"/>
            <a:ext cx="713761" cy="1108956"/>
          </a:xfrm>
          <a:prstGeom prst="lightningBolt">
            <a:avLst/>
          </a:prstGeom>
          <a:solidFill>
            <a:srgbClr val="E2D3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Lightning Bolt 20">
            <a:extLst>
              <a:ext uri="{FF2B5EF4-FFF2-40B4-BE49-F238E27FC236}">
                <a16:creationId xmlns:a16="http://schemas.microsoft.com/office/drawing/2014/main" id="{21717C20-1489-4D58-9B71-45884C4BB3C9}"/>
              </a:ext>
            </a:extLst>
          </p:cNvPr>
          <p:cNvSpPr/>
          <p:nvPr/>
        </p:nvSpPr>
        <p:spPr>
          <a:xfrm>
            <a:off x="725661" y="3234324"/>
            <a:ext cx="389956" cy="554716"/>
          </a:xfrm>
          <a:prstGeom prst="lightningBolt">
            <a:avLst/>
          </a:prstGeom>
          <a:solidFill>
            <a:srgbClr val="E2D3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F2123E10-0956-483C-A33B-335AF0F632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932040" y="2996952"/>
            <a:ext cx="3504197" cy="1439685"/>
          </a:xfrm>
          <a:prstGeom prst="rect">
            <a:avLst/>
          </a:prstGeom>
        </p:spPr>
      </p:pic>
      <p:sp>
        <p:nvSpPr>
          <p:cNvPr id="23" name="TextBox 22">
            <a:extLst>
              <a:ext uri="{FF2B5EF4-FFF2-40B4-BE49-F238E27FC236}">
                <a16:creationId xmlns:a16="http://schemas.microsoft.com/office/drawing/2014/main" id="{D7F8C77D-4C9B-4858-A437-15393C624352}"/>
              </a:ext>
            </a:extLst>
          </p:cNvPr>
          <p:cNvSpPr txBox="1"/>
          <p:nvPr/>
        </p:nvSpPr>
        <p:spPr>
          <a:xfrm>
            <a:off x="725661" y="5796553"/>
            <a:ext cx="861512" cy="338554"/>
          </a:xfrm>
          <a:prstGeom prst="rect">
            <a:avLst/>
          </a:prstGeom>
          <a:noFill/>
        </p:spPr>
        <p:txBody>
          <a:bodyPr wrap="square">
            <a:spAutoFit/>
          </a:bodyPr>
          <a:lstStyle/>
          <a:p>
            <a:r>
              <a:rPr lang="en-GB" sz="1600" dirty="0"/>
              <a:t>price</a:t>
            </a:r>
          </a:p>
        </p:txBody>
      </p:sp>
      <p:sp>
        <p:nvSpPr>
          <p:cNvPr id="12" name="TextBox 11">
            <a:extLst>
              <a:ext uri="{FF2B5EF4-FFF2-40B4-BE49-F238E27FC236}">
                <a16:creationId xmlns:a16="http://schemas.microsoft.com/office/drawing/2014/main" id="{0A9F627E-275C-4E24-AA8B-93DDC07E93DF}"/>
              </a:ext>
            </a:extLst>
          </p:cNvPr>
          <p:cNvSpPr txBox="1"/>
          <p:nvPr/>
        </p:nvSpPr>
        <p:spPr>
          <a:xfrm>
            <a:off x="2071598" y="5796553"/>
            <a:ext cx="1593475" cy="584775"/>
          </a:xfrm>
          <a:prstGeom prst="rect">
            <a:avLst/>
          </a:prstGeom>
          <a:noFill/>
        </p:spPr>
        <p:txBody>
          <a:bodyPr wrap="square">
            <a:spAutoFit/>
          </a:bodyPr>
          <a:lstStyle/>
          <a:p>
            <a:pPr algn="ctr"/>
            <a:r>
              <a:rPr lang="en-GB" sz="1600" dirty="0"/>
              <a:t>environmental </a:t>
            </a:r>
            <a:br>
              <a:rPr lang="en-GB" sz="1600" dirty="0"/>
            </a:br>
            <a:r>
              <a:rPr lang="en-GB" sz="1600" dirty="0"/>
              <a:t>considerations</a:t>
            </a:r>
          </a:p>
        </p:txBody>
      </p:sp>
      <p:sp>
        <p:nvSpPr>
          <p:cNvPr id="16" name="TextBox 15">
            <a:extLst>
              <a:ext uri="{FF2B5EF4-FFF2-40B4-BE49-F238E27FC236}">
                <a16:creationId xmlns:a16="http://schemas.microsoft.com/office/drawing/2014/main" id="{36863D70-AD55-4D72-9142-4D2A54822EB5}"/>
              </a:ext>
            </a:extLst>
          </p:cNvPr>
          <p:cNvSpPr txBox="1"/>
          <p:nvPr/>
        </p:nvSpPr>
        <p:spPr>
          <a:xfrm>
            <a:off x="4404634" y="5796553"/>
            <a:ext cx="1909727" cy="338554"/>
          </a:xfrm>
          <a:prstGeom prst="rect">
            <a:avLst/>
          </a:prstGeom>
          <a:noFill/>
        </p:spPr>
        <p:txBody>
          <a:bodyPr wrap="square">
            <a:spAutoFit/>
          </a:bodyPr>
          <a:lstStyle/>
          <a:p>
            <a:r>
              <a:rPr lang="en-GB" sz="1600" dirty="0"/>
              <a:t>ethical ingredients</a:t>
            </a:r>
          </a:p>
        </p:txBody>
      </p:sp>
      <p:sp>
        <p:nvSpPr>
          <p:cNvPr id="17" name="TextBox 16">
            <a:extLst>
              <a:ext uri="{FF2B5EF4-FFF2-40B4-BE49-F238E27FC236}">
                <a16:creationId xmlns:a16="http://schemas.microsoft.com/office/drawing/2014/main" id="{3F301CFF-62FB-402A-9458-622655731D01}"/>
              </a:ext>
            </a:extLst>
          </p:cNvPr>
          <p:cNvSpPr txBox="1"/>
          <p:nvPr/>
        </p:nvSpPr>
        <p:spPr>
          <a:xfrm>
            <a:off x="7004554" y="5796553"/>
            <a:ext cx="1593475" cy="584775"/>
          </a:xfrm>
          <a:prstGeom prst="rect">
            <a:avLst/>
          </a:prstGeom>
          <a:noFill/>
        </p:spPr>
        <p:txBody>
          <a:bodyPr wrap="square">
            <a:spAutoFit/>
          </a:bodyPr>
          <a:lstStyle/>
          <a:p>
            <a:pPr algn="ctr"/>
            <a:r>
              <a:rPr lang="en-GB" sz="1600" dirty="0"/>
              <a:t>appealing to </a:t>
            </a:r>
            <a:br>
              <a:rPr lang="en-GB" sz="1600" dirty="0"/>
            </a:br>
            <a:r>
              <a:rPr lang="en-GB" sz="1600" dirty="0"/>
              <a:t>health benefits</a:t>
            </a:r>
          </a:p>
        </p:txBody>
      </p:sp>
      <p:pic>
        <p:nvPicPr>
          <p:cNvPr id="11" name="Talking Partners">
            <a:extLst>
              <a:ext uri="{FF2B5EF4-FFF2-40B4-BE49-F238E27FC236}">
                <a16:creationId xmlns:a16="http://schemas.microsoft.com/office/drawing/2014/main" id="{AEE8367F-4F8A-48F9-9F1B-06C4A3790F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049" y="546553"/>
            <a:ext cx="864000" cy="864000"/>
          </a:xfrm>
          <a:prstGeom prst="rect">
            <a:avLst/>
          </a:prstGeom>
        </p:spPr>
      </p:pic>
    </p:spTree>
    <p:extLst>
      <p:ext uri="{BB962C8B-B14F-4D97-AF65-F5344CB8AC3E}">
        <p14:creationId xmlns:p14="http://schemas.microsoft.com/office/powerpoint/2010/main" val="405322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24"/>
                                        </p:tgtEl>
                                      </p:cBhvr>
                                    </p:animEffect>
                                    <p:set>
                                      <p:cBhvr>
                                        <p:cTn id="48" dur="1" fill="hold">
                                          <p:stCondLst>
                                            <p:cond delay="499"/>
                                          </p:stCondLst>
                                        </p:cTn>
                                        <p:tgtEl>
                                          <p:spTgt spid="24"/>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
                                        </p:tgtEl>
                                      </p:cBhvr>
                                    </p:animEffect>
                                    <p:set>
                                      <p:cBhvr>
                                        <p:cTn id="51" dur="1" fill="hold">
                                          <p:stCondLst>
                                            <p:cond delay="499"/>
                                          </p:stCondLst>
                                        </p:cTn>
                                        <p:tgtEl>
                                          <p:spTgt spid="3"/>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26"/>
                                        </p:tgtEl>
                                      </p:cBhvr>
                                    </p:animEffect>
                                    <p:set>
                                      <p:cBhvr>
                                        <p:cTn id="63" dur="1" fill="hold">
                                          <p:stCondLst>
                                            <p:cond delay="499"/>
                                          </p:stCondLst>
                                        </p:cTn>
                                        <p:tgtEl>
                                          <p:spTgt spid="26"/>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4"/>
                                        </p:tgtEl>
                                      </p:cBhvr>
                                    </p:animEffect>
                                    <p:set>
                                      <p:cBhvr>
                                        <p:cTn id="66" dur="1" fill="hold">
                                          <p:stCondLst>
                                            <p:cond delay="499"/>
                                          </p:stCondLst>
                                        </p:cTn>
                                        <p:tgtEl>
                                          <p:spTgt spid="4"/>
                                        </p:tgtEl>
                                        <p:attrNameLst>
                                          <p:attrName>style.visibility</p:attrName>
                                        </p:attrNameLst>
                                      </p:cBhvr>
                                      <p:to>
                                        <p:strVal val="hidden"/>
                                      </p:to>
                                    </p:se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500"/>
                                        <p:tgtEl>
                                          <p:spTgt spid="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fade">
                                      <p:cBhvr>
                                        <p:cTn id="78" dur="500"/>
                                        <p:tgtEl>
                                          <p:spTgt spid="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500"/>
                                        <p:tgtEl>
                                          <p:spTgt spid="23"/>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fade">
                                      <p:cBhvr>
                                        <p:cTn id="88" dur="500"/>
                                        <p:tgtEl>
                                          <p:spTgt spid="12"/>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500"/>
                                        <p:tgtEl>
                                          <p:spTgt spid="1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fade">
                                      <p:cBhvr>
                                        <p:cTn id="9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4" grpId="0" animBg="1"/>
      <p:bldP spid="24" grpId="1" animBg="1"/>
      <p:bldP spid="7" grpId="0" animBg="1"/>
      <p:bldP spid="3" grpId="0"/>
      <p:bldP spid="3" grpId="1"/>
      <p:bldP spid="4" grpId="0"/>
      <p:bldP spid="4" grpId="1"/>
      <p:bldP spid="5" grpId="0"/>
      <p:bldP spid="6" grpId="0"/>
      <p:bldP spid="9" grpId="0"/>
      <p:bldP spid="10" grpId="0"/>
      <p:bldP spid="13" grpId="0" animBg="1"/>
      <p:bldP spid="14" grpId="0"/>
      <p:bldP spid="15" grpId="0"/>
      <p:bldP spid="20" grpId="0" animBg="1"/>
      <p:bldP spid="21" grpId="0" animBg="1"/>
      <p:bldP spid="23" grpId="0"/>
      <p:bldP spid="12"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CAF394-4D21-49B6-A844-BA556E4C8553}"/>
              </a:ext>
            </a:extLst>
          </p:cNvPr>
          <p:cNvSpPr/>
          <p:nvPr/>
        </p:nvSpPr>
        <p:spPr>
          <a:xfrm>
            <a:off x="2011580" y="2132856"/>
            <a:ext cx="4716749" cy="1800200"/>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8A1D659-9583-4640-B249-B019CDFFA0FB}"/>
              </a:ext>
            </a:extLst>
          </p:cNvPr>
          <p:cNvSpPr/>
          <p:nvPr/>
        </p:nvSpPr>
        <p:spPr>
          <a:xfrm>
            <a:off x="2585688" y="2288775"/>
            <a:ext cx="3568532" cy="1477328"/>
          </a:xfrm>
          <a:prstGeom prst="rect">
            <a:avLst/>
          </a:prstGeom>
        </p:spPr>
        <p:txBody>
          <a:bodyPr wrap="square">
            <a:spAutoFit/>
          </a:bodyPr>
          <a:lstStyle/>
          <a:p>
            <a:pPr algn="ctr"/>
            <a:r>
              <a:rPr lang="en-GB" dirty="0">
                <a:solidFill>
                  <a:schemeClr val="bg1"/>
                </a:solidFill>
              </a:rPr>
              <a:t>Talking to your partner, think about what you will look for in adverts in the future when you consider products you want </a:t>
            </a:r>
            <a:br>
              <a:rPr lang="en-GB" dirty="0">
                <a:solidFill>
                  <a:schemeClr val="bg1"/>
                </a:solidFill>
              </a:rPr>
            </a:br>
            <a:r>
              <a:rPr lang="en-GB" dirty="0">
                <a:solidFill>
                  <a:schemeClr val="bg1"/>
                </a:solidFill>
              </a:rPr>
              <a:t>to buy.</a:t>
            </a:r>
          </a:p>
        </p:txBody>
      </p:sp>
      <p:pic>
        <p:nvPicPr>
          <p:cNvPr id="4" name="Picture 3" descr="A picture containing person, child, holding, sitting&#10;&#10;Description automatically generated">
            <a:extLst>
              <a:ext uri="{FF2B5EF4-FFF2-40B4-BE49-F238E27FC236}">
                <a16:creationId xmlns:a16="http://schemas.microsoft.com/office/drawing/2014/main" id="{A8E66B40-69D8-4DD8-9FEB-610C384D88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916832"/>
            <a:ext cx="2985033" cy="5077610"/>
          </a:xfrm>
          <a:prstGeom prst="rect">
            <a:avLst/>
          </a:prstGeom>
        </p:spPr>
      </p:pic>
      <p:pic>
        <p:nvPicPr>
          <p:cNvPr id="7" name="Picture 6" descr="A person wearing a costume&#10;&#10;Description automatically generated">
            <a:extLst>
              <a:ext uri="{FF2B5EF4-FFF2-40B4-BE49-F238E27FC236}">
                <a16:creationId xmlns:a16="http://schemas.microsoft.com/office/drawing/2014/main" id="{C186BBFB-FA3A-49DE-8CFF-458F3DC7E3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7486" y="1484784"/>
            <a:ext cx="3065131" cy="6065912"/>
          </a:xfrm>
          <a:prstGeom prst="rect">
            <a:avLst/>
          </a:prstGeom>
        </p:spPr>
      </p:pic>
      <p:sp>
        <p:nvSpPr>
          <p:cNvPr id="9" name="Title 1">
            <a:extLst>
              <a:ext uri="{FF2B5EF4-FFF2-40B4-BE49-F238E27FC236}">
                <a16:creationId xmlns:a16="http://schemas.microsoft.com/office/drawing/2014/main" id="{D8830F62-2786-EB41-B697-720647EBF894}"/>
              </a:ext>
            </a:extLst>
          </p:cNvPr>
          <p:cNvSpPr>
            <a:spLocks noGrp="1"/>
          </p:cNvSpPr>
          <p:nvPr>
            <p:ph type="title"/>
          </p:nvPr>
        </p:nvSpPr>
        <p:spPr>
          <a:xfrm>
            <a:off x="457198" y="478895"/>
            <a:ext cx="8220075" cy="994306"/>
          </a:xfrm>
        </p:spPr>
        <p:txBody>
          <a:bodyPr/>
          <a:lstStyle/>
          <a:p>
            <a:r>
              <a:rPr lang="en-GB" dirty="0"/>
              <a:t>Choosing Your Product</a:t>
            </a:r>
          </a:p>
        </p:txBody>
      </p:sp>
      <p:pic>
        <p:nvPicPr>
          <p:cNvPr id="10" name="Talking Partners">
            <a:extLst>
              <a:ext uri="{FF2B5EF4-FFF2-40B4-BE49-F238E27FC236}">
                <a16:creationId xmlns:a16="http://schemas.microsoft.com/office/drawing/2014/main" id="{97D06830-3B7B-7848-B2AF-1358C6C3ED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049" y="546553"/>
            <a:ext cx="864000" cy="864000"/>
          </a:xfrm>
          <a:prstGeom prst="rect">
            <a:avLst/>
          </a:prstGeom>
        </p:spPr>
      </p:pic>
    </p:spTree>
    <p:extLst>
      <p:ext uri="{BB962C8B-B14F-4D97-AF65-F5344CB8AC3E}">
        <p14:creationId xmlns:p14="http://schemas.microsoft.com/office/powerpoint/2010/main" val="385446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The Big Questions</a:t>
            </a:r>
          </a:p>
        </p:txBody>
      </p:sp>
    </p:spTree>
    <p:extLst>
      <p:ext uri="{BB962C8B-B14F-4D97-AF65-F5344CB8AC3E}">
        <p14:creationId xmlns:p14="http://schemas.microsoft.com/office/powerpoint/2010/main" val="91465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sp>
        <p:nvSpPr>
          <p:cNvPr id="6" name="Rectangle 5">
            <a:extLst>
              <a:ext uri="{FF2B5EF4-FFF2-40B4-BE49-F238E27FC236}">
                <a16:creationId xmlns:a16="http://schemas.microsoft.com/office/drawing/2014/main" id="{4ACAF394-4D21-49B6-A844-BA556E4C8553}"/>
              </a:ext>
            </a:extLst>
          </p:cNvPr>
          <p:cNvSpPr/>
          <p:nvPr/>
        </p:nvSpPr>
        <p:spPr>
          <a:xfrm>
            <a:off x="2011580" y="2132856"/>
            <a:ext cx="4716749" cy="727437"/>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905798E-8111-451D-A4E9-27027EE9C153}"/>
              </a:ext>
            </a:extLst>
          </p:cNvPr>
          <p:cNvSpPr/>
          <p:nvPr/>
        </p:nvSpPr>
        <p:spPr>
          <a:xfrm>
            <a:off x="2011580" y="2924944"/>
            <a:ext cx="4716749" cy="456849"/>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8A1D659-9583-4640-B249-B019CDFFA0FB}"/>
              </a:ext>
            </a:extLst>
          </p:cNvPr>
          <p:cNvSpPr/>
          <p:nvPr/>
        </p:nvSpPr>
        <p:spPr>
          <a:xfrm>
            <a:off x="2513314" y="2173408"/>
            <a:ext cx="3568532" cy="646331"/>
          </a:xfrm>
          <a:prstGeom prst="rect">
            <a:avLst/>
          </a:prstGeom>
        </p:spPr>
        <p:txBody>
          <a:bodyPr wrap="square">
            <a:spAutoFit/>
          </a:bodyPr>
          <a:lstStyle/>
          <a:p>
            <a:pPr algn="ctr"/>
            <a:r>
              <a:rPr lang="en-GB" dirty="0">
                <a:solidFill>
                  <a:schemeClr val="bg1"/>
                </a:solidFill>
              </a:rPr>
              <a:t>Why do adverts try to influence the way we spend money?</a:t>
            </a:r>
          </a:p>
        </p:txBody>
      </p:sp>
      <p:sp>
        <p:nvSpPr>
          <p:cNvPr id="9" name="Rectangle 8">
            <a:extLst>
              <a:ext uri="{FF2B5EF4-FFF2-40B4-BE49-F238E27FC236}">
                <a16:creationId xmlns:a16="http://schemas.microsoft.com/office/drawing/2014/main" id="{35176466-C1B9-4090-97C6-980A017951E6}"/>
              </a:ext>
            </a:extLst>
          </p:cNvPr>
          <p:cNvSpPr/>
          <p:nvPr/>
        </p:nvSpPr>
        <p:spPr>
          <a:xfrm>
            <a:off x="3230621" y="2968703"/>
            <a:ext cx="2133918" cy="369332"/>
          </a:xfrm>
          <a:prstGeom prst="rect">
            <a:avLst/>
          </a:prstGeom>
        </p:spPr>
        <p:txBody>
          <a:bodyPr wrap="none">
            <a:spAutoFit/>
          </a:bodyPr>
          <a:lstStyle/>
          <a:p>
            <a:pPr algn="ctr"/>
            <a:r>
              <a:rPr lang="en-GB" dirty="0">
                <a:solidFill>
                  <a:schemeClr val="bg1"/>
                </a:solidFill>
              </a:rPr>
              <a:t>How do they do it?</a:t>
            </a:r>
          </a:p>
        </p:txBody>
      </p:sp>
      <p:pic>
        <p:nvPicPr>
          <p:cNvPr id="10" name="Picture 9">
            <a:extLst>
              <a:ext uri="{FF2B5EF4-FFF2-40B4-BE49-F238E27FC236}">
                <a16:creationId xmlns:a16="http://schemas.microsoft.com/office/drawing/2014/main" id="{E5D0BF63-EBA4-4A04-90DE-B52B750D03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539" y="1844824"/>
            <a:ext cx="3239909" cy="4535779"/>
          </a:xfrm>
          <a:prstGeom prst="rect">
            <a:avLst/>
          </a:prstGeom>
        </p:spPr>
      </p:pic>
      <p:pic>
        <p:nvPicPr>
          <p:cNvPr id="11" name="Picture 10">
            <a:extLst>
              <a:ext uri="{FF2B5EF4-FFF2-40B4-BE49-F238E27FC236}">
                <a16:creationId xmlns:a16="http://schemas.microsoft.com/office/drawing/2014/main" id="{CAF5CD02-E6FE-4294-AD79-D70A712696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73291" y="1844824"/>
            <a:ext cx="3326445" cy="4535779"/>
          </a:xfrm>
          <a:prstGeom prst="rect">
            <a:avLst/>
          </a:prstGeom>
        </p:spPr>
      </p:pic>
    </p:spTree>
    <p:extLst>
      <p:ext uri="{BB962C8B-B14F-4D97-AF65-F5344CB8AC3E}">
        <p14:creationId xmlns:p14="http://schemas.microsoft.com/office/powerpoint/2010/main" val="48220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outVertical)">
                                      <p:cBhvr>
                                        <p:cTn id="25" dur="500"/>
                                        <p:tgtEl>
                                          <p:spTgt spid="7"/>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Success Criteria</a:t>
            </a:r>
          </a:p>
        </p:txBody>
      </p:sp>
      <p:sp>
        <p:nvSpPr>
          <p:cNvPr id="10" name="Content Placeholder 15">
            <a:extLst>
              <a:ext uri="{FF2B5EF4-FFF2-40B4-BE49-F238E27FC236}">
                <a16:creationId xmlns:a16="http://schemas.microsoft.com/office/drawing/2014/main" id="{51B2E20A-E2C3-418E-A3B1-8F18356D06A6}"/>
              </a:ext>
            </a:extLst>
          </p:cNvPr>
          <p:cNvSpPr>
            <a:spLocks noGrp="1"/>
          </p:cNvSpPr>
          <p:nvPr>
            <p:ph idx="1"/>
          </p:nvPr>
        </p:nvSpPr>
        <p:spPr>
          <a:xfrm>
            <a:off x="628650" y="1127760"/>
            <a:ext cx="7886700" cy="1409700"/>
          </a:xfrm>
        </p:spPr>
        <p:txBody>
          <a:bodyPr>
            <a:normAutofit/>
          </a:bodyPr>
          <a:lstStyle/>
          <a:p>
            <a:r>
              <a:rPr lang="en-GB" dirty="0"/>
              <a:t>I can explain how adverts try to influence our spending and why they do this.</a:t>
            </a:r>
          </a:p>
        </p:txBody>
      </p:sp>
      <p:sp>
        <p:nvSpPr>
          <p:cNvPr id="13" name="Content Placeholder 15">
            <a:extLst>
              <a:ext uri="{FF2B5EF4-FFF2-40B4-BE49-F238E27FC236}">
                <a16:creationId xmlns:a16="http://schemas.microsoft.com/office/drawing/2014/main" id="{CD495E9D-5AC7-4092-801F-680E97C030FD}"/>
              </a:ext>
            </a:extLst>
          </p:cNvPr>
          <p:cNvSpPr txBox="1">
            <a:spLocks/>
          </p:cNvSpPr>
          <p:nvPr/>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2" charset="0"/>
              </a:rPr>
              <a:t>I can talk about how adverts try to influence our spending.</a:t>
            </a:r>
          </a:p>
          <a:p>
            <a:r>
              <a:rPr lang="en-GB" dirty="0">
                <a:latin typeface="Twinkl" pitchFamily="2" charset="0"/>
              </a:rPr>
              <a:t>I can give some reasons as to why they do this.</a:t>
            </a:r>
          </a:p>
        </p:txBody>
      </p:sp>
    </p:spTree>
    <p:extLst>
      <p:ext uri="{BB962C8B-B14F-4D97-AF65-F5344CB8AC3E}">
        <p14:creationId xmlns:p14="http://schemas.microsoft.com/office/powerpoint/2010/main" val="565924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84406B26-951C-4C30-BDE1-F5A3B687904E}"/>
              </a:ext>
            </a:extLst>
          </p:cNvPr>
          <p:cNvSpPr/>
          <p:nvPr/>
        </p:nvSpPr>
        <p:spPr>
          <a:xfrm>
            <a:off x="4139952" y="5445224"/>
            <a:ext cx="864096"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E25322AB-07AB-4C15-A260-8E0B35D5C577}"/>
              </a:ext>
            </a:extLst>
          </p:cNvPr>
          <p:cNvSpPr/>
          <p:nvPr/>
        </p:nvSpPr>
        <p:spPr>
          <a:xfrm>
            <a:off x="4139952" y="3068960"/>
            <a:ext cx="864096"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Aim</a:t>
            </a:r>
          </a:p>
        </p:txBody>
      </p:sp>
      <p:sp>
        <p:nvSpPr>
          <p:cNvPr id="16" name="Content Placeholder 15"/>
          <p:cNvSpPr>
            <a:spLocks noGrp="1"/>
          </p:cNvSpPr>
          <p:nvPr>
            <p:ph idx="1"/>
          </p:nvPr>
        </p:nvSpPr>
        <p:spPr/>
        <p:txBody>
          <a:bodyPr>
            <a:normAutofit/>
          </a:bodyPr>
          <a:lstStyle/>
          <a:p>
            <a:r>
              <a:rPr lang="en-GB" dirty="0"/>
              <a:t>I can explain how adverts try to influence our spending and why they do this.</a:t>
            </a:r>
          </a:p>
        </p:txBody>
      </p:sp>
      <p:sp>
        <p:nvSpPr>
          <p:cNvPr id="20" name="Content Placeholder 15"/>
          <p:cNvSpPr txBox="1">
            <a:spLocks/>
          </p:cNvSpPr>
          <p:nvPr/>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2" charset="0"/>
              </a:rPr>
              <a:t>I can talk about how adverts try to influence our spending.</a:t>
            </a:r>
          </a:p>
          <a:p>
            <a:r>
              <a:rPr lang="en-GB" dirty="0">
                <a:latin typeface="Twinkl" pitchFamily="2" charset="0"/>
              </a:rPr>
              <a:t>I can give some reasons as to why they do this.</a:t>
            </a:r>
          </a:p>
        </p:txBody>
      </p:sp>
      <p:sp>
        <p:nvSpPr>
          <p:cNvPr id="8" name="TextBox 21"/>
          <p:cNvSpPr txBox="1">
            <a:spLocks noChangeArrowheads="1"/>
          </p:cNvSpPr>
          <p:nvPr/>
        </p:nvSpPr>
        <p:spPr bwMode="auto">
          <a:xfrm>
            <a:off x="628648" y="6245477"/>
            <a:ext cx="8012113" cy="99760"/>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GB" sz="800" baseline="30000" dirty="0">
                <a:latin typeface="Tuffy-TTF" panose="020B0603060100000000" pitchFamily="34" charset="0"/>
                <a:cs typeface="Arial" panose="020B0604020202020204" pitchFamily="34" charset="0"/>
              </a:rPr>
              <a:t>This resource is fully in line with the Learning Outcomes and Core Themes outlined in the PSHE Association </a:t>
            </a:r>
            <a:r>
              <a:rPr lang="en-GB" sz="800" b="1" u="sng" baseline="30000" dirty="0">
                <a:latin typeface="Tuffy-TTF" panose="020B0603060100000000" pitchFamily="34" charset="0"/>
                <a:cs typeface="Arial" panose="020B0604020202020204" pitchFamily="34" charset="0"/>
              </a:rPr>
              <a:t>Programme of Study</a:t>
            </a:r>
            <a:r>
              <a:rPr lang="en-GB" sz="800" baseline="30000" dirty="0">
                <a:latin typeface="Tuffy-TTF" panose="020B0603060100000000" pitchFamily="34" charset="0"/>
                <a:cs typeface="Arial" panose="020B0604020202020204" pitchFamily="34" charset="0"/>
              </a:rPr>
              <a:t>.</a:t>
            </a:r>
          </a:p>
        </p:txBody>
      </p:sp>
      <p:sp>
        <p:nvSpPr>
          <p:cNvPr id="3" name="Rectangle 2">
            <a:hlinkClick r:id="rId2"/>
            <a:extLst>
              <a:ext uri="{FF2B5EF4-FFF2-40B4-BE49-F238E27FC236}">
                <a16:creationId xmlns:a16="http://schemas.microsoft.com/office/drawing/2014/main" id="{D39A4501-FBF8-4534-BAE5-1A0CF8D3E36A}"/>
              </a:ext>
            </a:extLst>
          </p:cNvPr>
          <p:cNvSpPr/>
          <p:nvPr/>
        </p:nvSpPr>
        <p:spPr>
          <a:xfrm>
            <a:off x="5868144" y="6233932"/>
            <a:ext cx="648072" cy="7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4728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The Big Questions</a:t>
            </a:r>
          </a:p>
        </p:txBody>
      </p:sp>
    </p:spTree>
    <p:extLst>
      <p:ext uri="{BB962C8B-B14F-4D97-AF65-F5344CB8AC3E}">
        <p14:creationId xmlns:p14="http://schemas.microsoft.com/office/powerpoint/2010/main" val="1286237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CCFBB69-0939-4AD2-968D-4F586D7233B6}"/>
              </a:ext>
            </a:extLst>
          </p:cNvPr>
          <p:cNvSpPr/>
          <p:nvPr/>
        </p:nvSpPr>
        <p:spPr>
          <a:xfrm>
            <a:off x="2011580" y="2132856"/>
            <a:ext cx="4716749" cy="727437"/>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9D8A796-3E6C-44B8-B2BB-A188E7D36832}"/>
              </a:ext>
            </a:extLst>
          </p:cNvPr>
          <p:cNvSpPr/>
          <p:nvPr/>
        </p:nvSpPr>
        <p:spPr>
          <a:xfrm>
            <a:off x="2011580" y="2924944"/>
            <a:ext cx="4716749" cy="456849"/>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sp>
        <p:nvSpPr>
          <p:cNvPr id="4" name="Rectangle 3">
            <a:extLst>
              <a:ext uri="{FF2B5EF4-FFF2-40B4-BE49-F238E27FC236}">
                <a16:creationId xmlns:a16="http://schemas.microsoft.com/office/drawing/2014/main" id="{E6CE75C7-782F-43D3-92F5-4B54DF24295B}"/>
              </a:ext>
            </a:extLst>
          </p:cNvPr>
          <p:cNvSpPr/>
          <p:nvPr/>
        </p:nvSpPr>
        <p:spPr>
          <a:xfrm>
            <a:off x="2513314" y="2173408"/>
            <a:ext cx="3568532" cy="646331"/>
          </a:xfrm>
          <a:prstGeom prst="rect">
            <a:avLst/>
          </a:prstGeom>
        </p:spPr>
        <p:txBody>
          <a:bodyPr wrap="square">
            <a:spAutoFit/>
          </a:bodyPr>
          <a:lstStyle/>
          <a:p>
            <a:pPr algn="ctr"/>
            <a:r>
              <a:rPr lang="en-GB" dirty="0">
                <a:solidFill>
                  <a:schemeClr val="bg1"/>
                </a:solidFill>
              </a:rPr>
              <a:t>Why do adverts try to influence the way we spend money?</a:t>
            </a:r>
          </a:p>
        </p:txBody>
      </p:sp>
      <p:sp>
        <p:nvSpPr>
          <p:cNvPr id="5" name="Rectangle 4">
            <a:extLst>
              <a:ext uri="{FF2B5EF4-FFF2-40B4-BE49-F238E27FC236}">
                <a16:creationId xmlns:a16="http://schemas.microsoft.com/office/drawing/2014/main" id="{1C12AB53-92A5-4F09-A833-F1D7105A8A02}"/>
              </a:ext>
            </a:extLst>
          </p:cNvPr>
          <p:cNvSpPr/>
          <p:nvPr/>
        </p:nvSpPr>
        <p:spPr>
          <a:xfrm>
            <a:off x="3230621" y="2968703"/>
            <a:ext cx="2133918" cy="369332"/>
          </a:xfrm>
          <a:prstGeom prst="rect">
            <a:avLst/>
          </a:prstGeom>
        </p:spPr>
        <p:txBody>
          <a:bodyPr wrap="none">
            <a:spAutoFit/>
          </a:bodyPr>
          <a:lstStyle/>
          <a:p>
            <a:pPr algn="ctr"/>
            <a:r>
              <a:rPr lang="en-GB" dirty="0">
                <a:solidFill>
                  <a:schemeClr val="bg1"/>
                </a:solidFill>
              </a:rPr>
              <a:t>How do they do it?</a:t>
            </a:r>
          </a:p>
        </p:txBody>
      </p:sp>
      <p:pic>
        <p:nvPicPr>
          <p:cNvPr id="7" name="Picture 6">
            <a:extLst>
              <a:ext uri="{FF2B5EF4-FFF2-40B4-BE49-F238E27FC236}">
                <a16:creationId xmlns:a16="http://schemas.microsoft.com/office/drawing/2014/main" id="{5EEF0A2E-77F9-44E6-8C85-34CB93C239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539" y="1844824"/>
            <a:ext cx="3239909" cy="4535779"/>
          </a:xfrm>
          <a:prstGeom prst="rect">
            <a:avLst/>
          </a:prstGeom>
        </p:spPr>
      </p:pic>
      <p:pic>
        <p:nvPicPr>
          <p:cNvPr id="9" name="Picture 8">
            <a:extLst>
              <a:ext uri="{FF2B5EF4-FFF2-40B4-BE49-F238E27FC236}">
                <a16:creationId xmlns:a16="http://schemas.microsoft.com/office/drawing/2014/main" id="{27B01648-0795-4FC5-912E-7E3DD7939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73291" y="1844824"/>
            <a:ext cx="3326445" cy="4535779"/>
          </a:xfrm>
          <a:prstGeom prst="rect">
            <a:avLst/>
          </a:prstGeom>
        </p:spPr>
      </p:pic>
    </p:spTree>
    <p:extLst>
      <p:ext uri="{BB962C8B-B14F-4D97-AF65-F5344CB8AC3E}">
        <p14:creationId xmlns:p14="http://schemas.microsoft.com/office/powerpoint/2010/main" val="249696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outVertical)">
                                      <p:cBhvr>
                                        <p:cTn id="16" dur="500"/>
                                        <p:tgtEl>
                                          <p:spTgt spid="1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outVertical)">
                                      <p:cBhvr>
                                        <p:cTn id="25" dur="500"/>
                                        <p:tgtEl>
                                          <p:spTgt spid="1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Reconnecting</a:t>
            </a:r>
          </a:p>
        </p:txBody>
      </p:sp>
    </p:spTree>
    <p:extLst>
      <p:ext uri="{BB962C8B-B14F-4D97-AF65-F5344CB8AC3E}">
        <p14:creationId xmlns:p14="http://schemas.microsoft.com/office/powerpoint/2010/main" val="388437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80EE18C-29C6-41A2-90D2-2F6B198B1483}"/>
              </a:ext>
            </a:extLst>
          </p:cNvPr>
          <p:cNvSpPr/>
          <p:nvPr/>
        </p:nvSpPr>
        <p:spPr>
          <a:xfrm>
            <a:off x="663383" y="2336829"/>
            <a:ext cx="5852833" cy="2163467"/>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38F6826D-1BAE-47F2-8133-C77B583677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29916">
            <a:off x="2601740" y="2435895"/>
            <a:ext cx="6156176" cy="2529241"/>
          </a:xfrm>
          <a:prstGeom prst="rect">
            <a:avLst/>
          </a:prstGeom>
        </p:spPr>
      </p:pic>
      <p:sp>
        <p:nvSpPr>
          <p:cNvPr id="10" name="Arrow: Pentagon 9">
            <a:extLst>
              <a:ext uri="{FF2B5EF4-FFF2-40B4-BE49-F238E27FC236}">
                <a16:creationId xmlns:a16="http://schemas.microsoft.com/office/drawing/2014/main" id="{113A1900-6136-4B29-91AB-33676D19EEF9}"/>
              </a:ext>
            </a:extLst>
          </p:cNvPr>
          <p:cNvSpPr/>
          <p:nvPr/>
        </p:nvSpPr>
        <p:spPr>
          <a:xfrm>
            <a:off x="395536" y="5157192"/>
            <a:ext cx="4032448" cy="695684"/>
          </a:xfrm>
          <a:prstGeom prst="homePlate">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What is this advert trying to do?</a:t>
            </a:r>
          </a:p>
        </p:txBody>
      </p:sp>
      <p:sp>
        <p:nvSpPr>
          <p:cNvPr id="2" name="Title 1"/>
          <p:cNvSpPr>
            <a:spLocks noGrp="1"/>
          </p:cNvSpPr>
          <p:nvPr>
            <p:ph type="title"/>
          </p:nvPr>
        </p:nvSpPr>
        <p:spPr/>
        <p:txBody>
          <a:bodyPr/>
          <a:lstStyle/>
          <a:p>
            <a:r>
              <a:rPr lang="en-GB" dirty="0"/>
              <a:t>Why Advertise?</a:t>
            </a:r>
          </a:p>
        </p:txBody>
      </p:sp>
      <p:sp>
        <p:nvSpPr>
          <p:cNvPr id="3" name="Rectangle 2">
            <a:extLst>
              <a:ext uri="{FF2B5EF4-FFF2-40B4-BE49-F238E27FC236}">
                <a16:creationId xmlns:a16="http://schemas.microsoft.com/office/drawing/2014/main" id="{8532442F-8149-45B6-9057-F76589146A21}"/>
              </a:ext>
            </a:extLst>
          </p:cNvPr>
          <p:cNvSpPr/>
          <p:nvPr/>
        </p:nvSpPr>
        <p:spPr>
          <a:xfrm>
            <a:off x="663383" y="1404065"/>
            <a:ext cx="7807703" cy="584775"/>
          </a:xfrm>
          <a:prstGeom prst="rect">
            <a:avLst/>
          </a:prstGeom>
        </p:spPr>
        <p:txBody>
          <a:bodyPr wrap="square">
            <a:spAutoFit/>
          </a:bodyPr>
          <a:lstStyle/>
          <a:p>
            <a:r>
              <a:rPr lang="en-GB" sz="1600" dirty="0"/>
              <a:t>We have been thinking about where money comes from and what we can spend it on. Now let’s consider how companies try to influence our spending.</a:t>
            </a:r>
          </a:p>
        </p:txBody>
      </p:sp>
      <p:sp>
        <p:nvSpPr>
          <p:cNvPr id="7" name="Rectangle 6">
            <a:extLst>
              <a:ext uri="{FF2B5EF4-FFF2-40B4-BE49-F238E27FC236}">
                <a16:creationId xmlns:a16="http://schemas.microsoft.com/office/drawing/2014/main" id="{21C12322-8686-43C5-8D06-AE9A4C067FCC}"/>
              </a:ext>
            </a:extLst>
          </p:cNvPr>
          <p:cNvSpPr/>
          <p:nvPr/>
        </p:nvSpPr>
        <p:spPr>
          <a:xfrm>
            <a:off x="2848035" y="5970766"/>
            <a:ext cx="3193503" cy="338554"/>
          </a:xfrm>
          <a:prstGeom prst="rect">
            <a:avLst/>
          </a:prstGeom>
        </p:spPr>
        <p:txBody>
          <a:bodyPr wrap="none">
            <a:spAutoFit/>
          </a:bodyPr>
          <a:lstStyle/>
          <a:p>
            <a:r>
              <a:rPr lang="en-GB" sz="1600" b="1" dirty="0"/>
              <a:t>What is good about this advert?</a:t>
            </a:r>
            <a:endParaRPr lang="en-GB" sz="1600" dirty="0"/>
          </a:p>
        </p:txBody>
      </p:sp>
      <p:sp>
        <p:nvSpPr>
          <p:cNvPr id="11" name="Arrow: Pentagon 10">
            <a:extLst>
              <a:ext uri="{FF2B5EF4-FFF2-40B4-BE49-F238E27FC236}">
                <a16:creationId xmlns:a16="http://schemas.microsoft.com/office/drawing/2014/main" id="{889DBCD3-52DA-4685-BA12-1C6E569C929B}"/>
              </a:ext>
            </a:extLst>
          </p:cNvPr>
          <p:cNvSpPr/>
          <p:nvPr/>
        </p:nvSpPr>
        <p:spPr>
          <a:xfrm>
            <a:off x="395536" y="5157192"/>
            <a:ext cx="4032448" cy="695684"/>
          </a:xfrm>
          <a:prstGeom prst="homePlate">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How does it try to influence you?</a:t>
            </a:r>
          </a:p>
        </p:txBody>
      </p:sp>
      <p:sp>
        <p:nvSpPr>
          <p:cNvPr id="12" name="Arrow: Pentagon 11">
            <a:extLst>
              <a:ext uri="{FF2B5EF4-FFF2-40B4-BE49-F238E27FC236}">
                <a16:creationId xmlns:a16="http://schemas.microsoft.com/office/drawing/2014/main" id="{DBE99319-11C6-4E30-A632-24608F94E228}"/>
              </a:ext>
            </a:extLst>
          </p:cNvPr>
          <p:cNvSpPr/>
          <p:nvPr/>
        </p:nvSpPr>
        <p:spPr>
          <a:xfrm>
            <a:off x="412338" y="5165633"/>
            <a:ext cx="4032448" cy="695684"/>
          </a:xfrm>
          <a:prstGeom prst="homePlate">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Why is it doing this?</a:t>
            </a:r>
          </a:p>
        </p:txBody>
      </p:sp>
      <p:sp>
        <p:nvSpPr>
          <p:cNvPr id="16" name="Rectangle 15">
            <a:extLst>
              <a:ext uri="{FF2B5EF4-FFF2-40B4-BE49-F238E27FC236}">
                <a16:creationId xmlns:a16="http://schemas.microsoft.com/office/drawing/2014/main" id="{66BD95EB-F05D-4630-89AA-31F5BA12BD65}"/>
              </a:ext>
            </a:extLst>
          </p:cNvPr>
          <p:cNvSpPr/>
          <p:nvPr/>
        </p:nvSpPr>
        <p:spPr>
          <a:xfrm>
            <a:off x="755576" y="2420888"/>
            <a:ext cx="1917513" cy="369332"/>
          </a:xfrm>
          <a:prstGeom prst="rect">
            <a:avLst/>
          </a:prstGeom>
        </p:spPr>
        <p:txBody>
          <a:bodyPr wrap="none">
            <a:spAutoFit/>
          </a:bodyPr>
          <a:lstStyle/>
          <a:p>
            <a:r>
              <a:rPr lang="en-GB" b="1" dirty="0" err="1">
                <a:solidFill>
                  <a:schemeClr val="bg1"/>
                </a:solidFill>
              </a:rPr>
              <a:t>Speedz</a:t>
            </a:r>
            <a:r>
              <a:rPr lang="en-GB" b="1" dirty="0">
                <a:solidFill>
                  <a:schemeClr val="bg1"/>
                </a:solidFill>
              </a:rPr>
              <a:t> Trainers </a:t>
            </a:r>
          </a:p>
        </p:txBody>
      </p:sp>
      <p:sp>
        <p:nvSpPr>
          <p:cNvPr id="17" name="Rectangle 16">
            <a:extLst>
              <a:ext uri="{FF2B5EF4-FFF2-40B4-BE49-F238E27FC236}">
                <a16:creationId xmlns:a16="http://schemas.microsoft.com/office/drawing/2014/main" id="{EC55EF52-E8A1-4DC8-ACA4-3CDD9629755B}"/>
              </a:ext>
            </a:extLst>
          </p:cNvPr>
          <p:cNvSpPr/>
          <p:nvPr/>
        </p:nvSpPr>
        <p:spPr>
          <a:xfrm>
            <a:off x="755576" y="2798661"/>
            <a:ext cx="4392488" cy="1569660"/>
          </a:xfrm>
          <a:prstGeom prst="rect">
            <a:avLst/>
          </a:prstGeom>
        </p:spPr>
        <p:txBody>
          <a:bodyPr wrap="square">
            <a:spAutoFit/>
          </a:bodyPr>
          <a:lstStyle/>
          <a:p>
            <a:r>
              <a:rPr lang="en-GB" sz="1600" dirty="0">
                <a:solidFill>
                  <a:schemeClr val="bg1"/>
                </a:solidFill>
              </a:rPr>
              <a:t>Super cushioned soles for great comfort.</a:t>
            </a:r>
          </a:p>
          <a:p>
            <a:r>
              <a:rPr lang="en-GB" sz="1600" dirty="0">
                <a:solidFill>
                  <a:schemeClr val="bg1"/>
                </a:solidFill>
              </a:rPr>
              <a:t>Elastic laces for convenience. </a:t>
            </a:r>
          </a:p>
          <a:p>
            <a:r>
              <a:rPr lang="en-GB" sz="1600" dirty="0">
                <a:solidFill>
                  <a:schemeClr val="bg1"/>
                </a:solidFill>
              </a:rPr>
              <a:t>Bouncy rubber toes for super speed.</a:t>
            </a:r>
          </a:p>
          <a:p>
            <a:r>
              <a:rPr lang="en-GB" sz="1600" dirty="0">
                <a:solidFill>
                  <a:schemeClr val="bg1"/>
                </a:solidFill>
              </a:rPr>
              <a:t>Run faster than competitors.</a:t>
            </a:r>
          </a:p>
          <a:p>
            <a:r>
              <a:rPr lang="en-GB" sz="1600" dirty="0">
                <a:solidFill>
                  <a:schemeClr val="bg1"/>
                </a:solidFill>
              </a:rPr>
              <a:t>A brilliant choice for comfort!</a:t>
            </a:r>
          </a:p>
          <a:p>
            <a:r>
              <a:rPr lang="en-GB" sz="1600" b="1" dirty="0">
                <a:solidFill>
                  <a:schemeClr val="bg1"/>
                </a:solidFill>
              </a:rPr>
              <a:t>Only £59.99 </a:t>
            </a:r>
          </a:p>
        </p:txBody>
      </p:sp>
      <p:pic>
        <p:nvPicPr>
          <p:cNvPr id="19" name="Whole Class">
            <a:extLst>
              <a:ext uri="{FF2B5EF4-FFF2-40B4-BE49-F238E27FC236}">
                <a16:creationId xmlns:a16="http://schemas.microsoft.com/office/drawing/2014/main" id="{C20D10A2-B6F7-4B2A-A83F-F7228B8C0D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2800" y="543600"/>
            <a:ext cx="1238498" cy="864000"/>
          </a:xfrm>
          <a:prstGeom prst="rect">
            <a:avLst/>
          </a:prstGeom>
        </p:spPr>
      </p:pic>
    </p:spTree>
    <p:extLst>
      <p:ext uri="{BB962C8B-B14F-4D97-AF65-F5344CB8AC3E}">
        <p14:creationId xmlns:p14="http://schemas.microsoft.com/office/powerpoint/2010/main" val="371993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par>
                                <p:cTn id="32" presetID="22" presetClass="entr" presetSubtype="8"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par>
                                <p:cTn id="40" presetID="22" presetClass="entr" presetSubtype="8"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 grpId="0" animBg="1"/>
      <p:bldP spid="10" grpId="1" animBg="1"/>
      <p:bldP spid="3" grpId="0"/>
      <p:bldP spid="7" grpId="0"/>
      <p:bldP spid="11" grpId="0" animBg="1"/>
      <p:bldP spid="11" grpId="1" animBg="1"/>
      <p:bldP spid="12"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Exploring</a:t>
            </a:r>
          </a:p>
        </p:txBody>
      </p:sp>
    </p:spTree>
    <p:extLst>
      <p:ext uri="{BB962C8B-B14F-4D97-AF65-F5344CB8AC3E}">
        <p14:creationId xmlns:p14="http://schemas.microsoft.com/office/powerpoint/2010/main" val="716910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669577C-7290-4A5D-BD9F-A41672E40A5B}"/>
              </a:ext>
            </a:extLst>
          </p:cNvPr>
          <p:cNvSpPr/>
          <p:nvPr/>
        </p:nvSpPr>
        <p:spPr>
          <a:xfrm>
            <a:off x="2831026" y="5819410"/>
            <a:ext cx="3472415" cy="494877"/>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We Want Your Money</a:t>
            </a:r>
          </a:p>
        </p:txBody>
      </p:sp>
      <p:sp>
        <p:nvSpPr>
          <p:cNvPr id="3" name="Rectangle 2">
            <a:extLst>
              <a:ext uri="{FF2B5EF4-FFF2-40B4-BE49-F238E27FC236}">
                <a16:creationId xmlns:a16="http://schemas.microsoft.com/office/drawing/2014/main" id="{9B425E46-97E2-4B35-9A15-FDFA8746B1A7}"/>
              </a:ext>
            </a:extLst>
          </p:cNvPr>
          <p:cNvSpPr/>
          <p:nvPr/>
        </p:nvSpPr>
        <p:spPr>
          <a:xfrm>
            <a:off x="802434" y="1353542"/>
            <a:ext cx="7529601" cy="923330"/>
          </a:xfrm>
          <a:prstGeom prst="rect">
            <a:avLst/>
          </a:prstGeom>
        </p:spPr>
        <p:txBody>
          <a:bodyPr wrap="square">
            <a:spAutoFit/>
          </a:bodyPr>
          <a:lstStyle/>
          <a:p>
            <a:r>
              <a:rPr lang="en-GB" dirty="0"/>
              <a:t>Look at the advertisements displayed around the room. Walk around the room to have a closer look at each of them. Talk to your partner about which one interests you. </a:t>
            </a:r>
          </a:p>
        </p:txBody>
      </p:sp>
      <p:sp>
        <p:nvSpPr>
          <p:cNvPr id="4" name="Rectangle 3">
            <a:extLst>
              <a:ext uri="{FF2B5EF4-FFF2-40B4-BE49-F238E27FC236}">
                <a16:creationId xmlns:a16="http://schemas.microsoft.com/office/drawing/2014/main" id="{61E35BBC-E0B9-4F47-AB6D-C4AC252A8C0C}"/>
              </a:ext>
            </a:extLst>
          </p:cNvPr>
          <p:cNvSpPr/>
          <p:nvPr/>
        </p:nvSpPr>
        <p:spPr>
          <a:xfrm>
            <a:off x="802433" y="4581743"/>
            <a:ext cx="7539131" cy="369332"/>
          </a:xfrm>
          <a:prstGeom prst="rect">
            <a:avLst/>
          </a:prstGeom>
        </p:spPr>
        <p:txBody>
          <a:bodyPr wrap="square">
            <a:spAutoFit/>
          </a:bodyPr>
          <a:lstStyle/>
          <a:p>
            <a:pPr algn="ctr"/>
            <a:r>
              <a:rPr lang="en-GB" dirty="0"/>
              <a:t>Why did you choose that advertisement?</a:t>
            </a:r>
          </a:p>
        </p:txBody>
      </p:sp>
      <p:sp>
        <p:nvSpPr>
          <p:cNvPr id="5" name="Rectangle 4">
            <a:extLst>
              <a:ext uri="{FF2B5EF4-FFF2-40B4-BE49-F238E27FC236}">
                <a16:creationId xmlns:a16="http://schemas.microsoft.com/office/drawing/2014/main" id="{0BB2418E-7503-401C-A5AC-7A727882CCED}"/>
              </a:ext>
            </a:extLst>
          </p:cNvPr>
          <p:cNvSpPr/>
          <p:nvPr/>
        </p:nvSpPr>
        <p:spPr>
          <a:xfrm>
            <a:off x="2988863" y="5882182"/>
            <a:ext cx="3156741" cy="369332"/>
          </a:xfrm>
          <a:prstGeom prst="rect">
            <a:avLst/>
          </a:prstGeom>
        </p:spPr>
        <p:txBody>
          <a:bodyPr wrap="square">
            <a:spAutoFit/>
          </a:bodyPr>
          <a:lstStyle/>
          <a:p>
            <a:pPr algn="ctr"/>
            <a:r>
              <a:rPr lang="en-GB" b="1" dirty="0">
                <a:solidFill>
                  <a:schemeClr val="bg1"/>
                </a:solidFill>
              </a:rPr>
              <a:t>What makes a good advert?</a:t>
            </a:r>
            <a:endParaRPr lang="en-GB" dirty="0">
              <a:solidFill>
                <a:schemeClr val="bg1"/>
              </a:solidFill>
            </a:endParaRPr>
          </a:p>
        </p:txBody>
      </p:sp>
      <p:pic>
        <p:nvPicPr>
          <p:cNvPr id="7" name="Picture 6">
            <a:extLst>
              <a:ext uri="{FF2B5EF4-FFF2-40B4-BE49-F238E27FC236}">
                <a16:creationId xmlns:a16="http://schemas.microsoft.com/office/drawing/2014/main" id="{87B49FA6-AC8C-4EA7-8DC4-B4C6F121AA6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1964" y="2339223"/>
            <a:ext cx="3167031" cy="2239200"/>
          </a:xfrm>
          <a:prstGeom prst="rect">
            <a:avLst/>
          </a:prstGeom>
          <a:ln>
            <a:solidFill>
              <a:schemeClr val="tx1"/>
            </a:solidFill>
          </a:ln>
        </p:spPr>
      </p:pic>
      <p:pic>
        <p:nvPicPr>
          <p:cNvPr id="11" name="Picture 10">
            <a:extLst>
              <a:ext uri="{FF2B5EF4-FFF2-40B4-BE49-F238E27FC236}">
                <a16:creationId xmlns:a16="http://schemas.microsoft.com/office/drawing/2014/main" id="{D33B23A9-1CE4-4953-9CA2-A8C16A82BF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9131" y="2337919"/>
            <a:ext cx="3152904" cy="2241809"/>
          </a:xfrm>
          <a:prstGeom prst="rect">
            <a:avLst/>
          </a:prstGeom>
          <a:ln>
            <a:solidFill>
              <a:schemeClr val="tx1"/>
            </a:solidFill>
          </a:ln>
        </p:spPr>
      </p:pic>
      <p:sp>
        <p:nvSpPr>
          <p:cNvPr id="12" name="Rectangle 11">
            <a:extLst>
              <a:ext uri="{FF2B5EF4-FFF2-40B4-BE49-F238E27FC236}">
                <a16:creationId xmlns:a16="http://schemas.microsoft.com/office/drawing/2014/main" id="{FB165315-C85B-447F-BE77-F9041D7927CD}"/>
              </a:ext>
            </a:extLst>
          </p:cNvPr>
          <p:cNvSpPr/>
          <p:nvPr/>
        </p:nvSpPr>
        <p:spPr>
          <a:xfrm>
            <a:off x="811965" y="4941469"/>
            <a:ext cx="7520070" cy="369332"/>
          </a:xfrm>
          <a:prstGeom prst="rect">
            <a:avLst/>
          </a:prstGeom>
        </p:spPr>
        <p:txBody>
          <a:bodyPr wrap="square">
            <a:spAutoFit/>
          </a:bodyPr>
          <a:lstStyle/>
          <a:p>
            <a:pPr algn="ctr"/>
            <a:r>
              <a:rPr lang="en-GB" dirty="0"/>
              <a:t>Is the product something you would like to spend your money on?</a:t>
            </a:r>
          </a:p>
        </p:txBody>
      </p:sp>
      <p:sp>
        <p:nvSpPr>
          <p:cNvPr id="13" name="Rectangle 12">
            <a:extLst>
              <a:ext uri="{FF2B5EF4-FFF2-40B4-BE49-F238E27FC236}">
                <a16:creationId xmlns:a16="http://schemas.microsoft.com/office/drawing/2014/main" id="{E3DA0366-FF10-446B-87B9-8EF51F16CABE}"/>
              </a:ext>
            </a:extLst>
          </p:cNvPr>
          <p:cNvSpPr/>
          <p:nvPr/>
        </p:nvSpPr>
        <p:spPr>
          <a:xfrm>
            <a:off x="811964" y="5314216"/>
            <a:ext cx="7520070" cy="369332"/>
          </a:xfrm>
          <a:prstGeom prst="rect">
            <a:avLst/>
          </a:prstGeom>
        </p:spPr>
        <p:txBody>
          <a:bodyPr wrap="square">
            <a:spAutoFit/>
          </a:bodyPr>
          <a:lstStyle/>
          <a:p>
            <a:pPr algn="ctr"/>
            <a:r>
              <a:rPr lang="en-GB" dirty="0"/>
              <a:t>What makes it an appealing advertisement?</a:t>
            </a:r>
          </a:p>
        </p:txBody>
      </p:sp>
      <p:pic>
        <p:nvPicPr>
          <p:cNvPr id="15" name="Talking Partners">
            <a:extLst>
              <a:ext uri="{FF2B5EF4-FFF2-40B4-BE49-F238E27FC236}">
                <a16:creationId xmlns:a16="http://schemas.microsoft.com/office/drawing/2014/main" id="{7206190B-6C01-4F3B-9DBF-A2604E3FC7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352" y="538469"/>
            <a:ext cx="864000" cy="864000"/>
          </a:xfrm>
          <a:prstGeom prst="rect">
            <a:avLst/>
          </a:prstGeom>
        </p:spPr>
      </p:pic>
      <p:pic>
        <p:nvPicPr>
          <p:cNvPr id="9" name="Picture 8">
            <a:extLst>
              <a:ext uri="{FF2B5EF4-FFF2-40B4-BE49-F238E27FC236}">
                <a16:creationId xmlns:a16="http://schemas.microsoft.com/office/drawing/2014/main" id="{FBF96B03-706E-4161-86B9-FBC3EED8180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995077" y="2338564"/>
            <a:ext cx="3167972" cy="2240519"/>
          </a:xfrm>
          <a:prstGeom prst="rect">
            <a:avLst/>
          </a:prstGeom>
          <a:ln>
            <a:solidFill>
              <a:schemeClr val="tx1"/>
            </a:solidFill>
          </a:ln>
        </p:spPr>
      </p:pic>
    </p:spTree>
    <p:extLst>
      <p:ext uri="{BB962C8B-B14F-4D97-AF65-F5344CB8AC3E}">
        <p14:creationId xmlns:p14="http://schemas.microsoft.com/office/powerpoint/2010/main" val="331781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4" grpId="0"/>
      <p:bldP spid="5" grpId="0"/>
      <p:bldP spid="12" grpId="0"/>
      <p:bldP spid="13" grpId="0"/>
    </p:bldLst>
  </p:timing>
</p:sld>
</file>

<file path=ppt/theme/theme1.xml><?xml version="1.0" encoding="utf-8"?>
<a:theme xmlns:a="http://schemas.openxmlformats.org/drawingml/2006/main" name="Office Theme">
  <a:themeElements>
    <a:clrScheme name="Custom 2">
      <a:dk1>
        <a:srgbClr val="1C1C1C"/>
      </a:dk1>
      <a:lt1>
        <a:sysClr val="window" lastClr="FFFFFF"/>
      </a:lt1>
      <a:dk2>
        <a:srgbClr val="4A4A4A"/>
      </a:dk2>
      <a:lt2>
        <a:srgbClr val="F4F2F2"/>
      </a:lt2>
      <a:accent1>
        <a:srgbClr val="00A7E7"/>
      </a:accent1>
      <a:accent2>
        <a:srgbClr val="F0821A"/>
      </a:accent2>
      <a:accent3>
        <a:srgbClr val="8C368C"/>
      </a:accent3>
      <a:accent4>
        <a:srgbClr val="009640"/>
      </a:accent4>
      <a:accent5>
        <a:srgbClr val="31B7BC"/>
      </a:accent5>
      <a:accent6>
        <a:srgbClr val="F9B000"/>
      </a:accent6>
      <a:hlink>
        <a:srgbClr val="00B0F0"/>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esson Presentation Template V3" id="{13A325FB-8903-44F8-B69F-3A8953959691}" vid="{DD43BEFA-AFEC-4BC2-902B-1424709734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Lesson Presentation Template</Template>
  <TotalTime>218</TotalTime>
  <Words>749</Words>
  <Application>Microsoft Macintosh PowerPoint</Application>
  <PresentationFormat>On-screen Show (4:3)</PresentationFormat>
  <Paragraphs>94</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Tuffy</vt:lpstr>
      <vt:lpstr>Twinkl</vt:lpstr>
      <vt:lpstr>Tuffy-TTF</vt:lpstr>
      <vt:lpstr>Office Theme</vt:lpstr>
      <vt:lpstr>PowerPoint Presentation</vt:lpstr>
      <vt:lpstr>PowerPoint Presentation</vt:lpstr>
      <vt:lpstr>PowerPoint Presentation</vt:lpstr>
      <vt:lpstr>The Big Questions</vt:lpstr>
      <vt:lpstr>PowerPoint Presentation</vt:lpstr>
      <vt:lpstr>Reconnecting</vt:lpstr>
      <vt:lpstr>Why Advertise?</vt:lpstr>
      <vt:lpstr>Exploring</vt:lpstr>
      <vt:lpstr>We Want Your Money</vt:lpstr>
      <vt:lpstr>Make Your Own Advert!</vt:lpstr>
      <vt:lpstr>Make Your Own Advert!</vt:lpstr>
      <vt:lpstr>Consolidating</vt:lpstr>
      <vt:lpstr>Make Your Own Poster</vt:lpstr>
      <vt:lpstr>Reflecting</vt:lpstr>
      <vt:lpstr>Choosing Your Product</vt:lpstr>
      <vt:lpstr>Choosing Your Product</vt:lpstr>
      <vt:lpstr>The Big Questions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Webb</dc:creator>
  <cp:lastModifiedBy>T Office</cp:lastModifiedBy>
  <cp:revision>19</cp:revision>
  <dcterms:created xsi:type="dcterms:W3CDTF">2018-09-18T08:55:38Z</dcterms:created>
  <dcterms:modified xsi:type="dcterms:W3CDTF">2020-11-24T09:32:10Z</dcterms:modified>
</cp:coreProperties>
</file>