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58" r:id="rId7"/>
    <p:sldId id="262" r:id="rId8"/>
    <p:sldId id="259" r:id="rId9"/>
    <p:sldId id="260" r:id="rId10"/>
    <p:sldId id="261" r:id="rId11"/>
    <p:sldId id="263" r:id="rId12"/>
    <p:sldId id="264" r:id="rId13"/>
    <p:sldId id="270" r:id="rId14"/>
    <p:sldId id="265" r:id="rId15"/>
    <p:sldId id="26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58"/>
            <p14:sldId id="262"/>
            <p14:sldId id="259"/>
            <p14:sldId id="260"/>
            <p14:sldId id="261"/>
            <p14:sldId id="263"/>
            <p14:sldId id="264"/>
            <p14:sldId id="270"/>
            <p14:sldId id="265"/>
            <p14:sldId id="266"/>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280" autoAdjust="0"/>
  </p:normalViewPr>
  <p:slideViewPr>
    <p:cSldViewPr snapToGrid="0">
      <p:cViewPr varScale="1">
        <p:scale>
          <a:sx n="87" d="100"/>
          <a:sy n="87" d="100"/>
        </p:scale>
        <p:origin x="5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11/21/2024</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596" y="2022370"/>
            <a:ext cx="10515600" cy="2387600"/>
          </a:xfrm>
        </p:spPr>
        <p:txBody>
          <a:bodyPr/>
          <a:lstStyle/>
          <a:p>
            <a:pPr algn="ctr"/>
            <a:r>
              <a:rPr lang="en-US" dirty="0" smtClean="0">
                <a:latin typeface="Comic Sans MS" panose="030F0702030302020204" pitchFamily="66" charset="0"/>
              </a:rPr>
              <a:t>Welcome to Owl Class </a:t>
            </a:r>
            <a:r>
              <a:rPr lang="en-US" dirty="0" smtClean="0">
                <a:latin typeface="Comic Sans MS" panose="030F0702030302020204" pitchFamily="66" charset="0"/>
              </a:rPr>
              <a:t>2024-2025</a:t>
            </a:r>
            <a:endParaRPr lang="en-US"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3356727" y="4566421"/>
            <a:ext cx="5607338" cy="1835244"/>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Owl Class weekly timetable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24141" y="1401984"/>
            <a:ext cx="7853112" cy="5456016"/>
          </a:xfrm>
          <a:prstGeom prst="rect">
            <a:avLst/>
          </a:prstGeom>
        </p:spPr>
      </p:pic>
    </p:spTree>
    <p:extLst>
      <p:ext uri="{BB962C8B-B14F-4D97-AF65-F5344CB8AC3E}">
        <p14:creationId xmlns:p14="http://schemas.microsoft.com/office/powerpoint/2010/main" val="308432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Termly overviews </a:t>
            </a:r>
            <a:endParaRPr lang="en-GB" dirty="0">
              <a:latin typeface="Comic Sans MS" panose="030F0702030302020204" pitchFamily="66" charset="0"/>
            </a:endParaRPr>
          </a:p>
        </p:txBody>
      </p:sp>
      <p:sp>
        <p:nvSpPr>
          <p:cNvPr id="5" name="TextBox 4"/>
          <p:cNvSpPr txBox="1"/>
          <p:nvPr/>
        </p:nvSpPr>
        <p:spPr>
          <a:xfrm>
            <a:off x="8023538" y="1664756"/>
            <a:ext cx="3825025" cy="3785652"/>
          </a:xfrm>
          <a:prstGeom prst="rect">
            <a:avLst/>
          </a:prstGeom>
          <a:noFill/>
        </p:spPr>
        <p:txBody>
          <a:bodyPr wrap="square" rtlCol="0">
            <a:spAutoFit/>
          </a:bodyPr>
          <a:lstStyle/>
          <a:p>
            <a:r>
              <a:rPr lang="en-GB" sz="2400" dirty="0" smtClean="0">
                <a:latin typeface="Comic Sans MS" panose="030F0702030302020204" pitchFamily="66" charset="0"/>
              </a:rPr>
              <a:t>At the beginning of each term you will be sent an overview showing what topics are being taught in each subject for that term.</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337506" y="1496290"/>
            <a:ext cx="3844095" cy="5259981"/>
          </a:xfrm>
          <a:prstGeom prst="rect">
            <a:avLst/>
          </a:prstGeom>
        </p:spPr>
      </p:pic>
    </p:spTree>
    <p:extLst>
      <p:ext uri="{BB962C8B-B14F-4D97-AF65-F5344CB8AC3E}">
        <p14:creationId xmlns:p14="http://schemas.microsoft.com/office/powerpoint/2010/main" val="207790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Any questions?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rtlCol="0">
            <a:spAutoFit/>
          </a:bodyPr>
          <a:lstStyle/>
          <a:p>
            <a:r>
              <a:rPr lang="en-GB" sz="4800" dirty="0" smtClean="0">
                <a:latin typeface="Comic Sans MS" panose="030F0702030302020204" pitchFamily="66" charset="0"/>
              </a:rPr>
              <a:t>Thank you for taking the time to join us this afternoon! As always your support is much appreciated.</a:t>
            </a:r>
            <a:endParaRPr lang="en-GB" sz="4800" dirty="0">
              <a:latin typeface="Comic Sans MS" panose="030F0702030302020204" pitchFamily="66" charset="0"/>
            </a:endParaRP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Introductions…</a:t>
            </a:r>
            <a:endParaRPr lang="en-GB" dirty="0">
              <a:latin typeface="Comic Sans MS" panose="030F0702030302020204" pitchFamily="66" charset="0"/>
            </a:endParaRPr>
          </a:p>
        </p:txBody>
      </p:sp>
      <p:sp>
        <p:nvSpPr>
          <p:cNvPr id="4" name="TextBox 3"/>
          <p:cNvSpPr txBox="1"/>
          <p:nvPr/>
        </p:nvSpPr>
        <p:spPr>
          <a:xfrm>
            <a:off x="-157705" y="6027003"/>
            <a:ext cx="2611225" cy="830997"/>
          </a:xfrm>
          <a:prstGeom prst="rect">
            <a:avLst/>
          </a:prstGeom>
          <a:noFill/>
        </p:spPr>
        <p:txBody>
          <a:bodyPr wrap="square" rtlCol="0">
            <a:spAutoFit/>
          </a:bodyPr>
          <a:lstStyle/>
          <a:p>
            <a:pPr algn="ctr"/>
            <a:r>
              <a:rPr lang="en-GB" sz="2400" dirty="0" smtClean="0">
                <a:latin typeface="Comic Sans MS" panose="030F0702030302020204" pitchFamily="66" charset="0"/>
              </a:rPr>
              <a:t>Mr Garrod  Teacher</a:t>
            </a:r>
          </a:p>
        </p:txBody>
      </p:sp>
      <p:sp>
        <p:nvSpPr>
          <p:cNvPr id="7" name="TextBox 6"/>
          <p:cNvSpPr txBox="1"/>
          <p:nvPr/>
        </p:nvSpPr>
        <p:spPr>
          <a:xfrm>
            <a:off x="3060101" y="4103763"/>
            <a:ext cx="2777138" cy="830997"/>
          </a:xfrm>
          <a:prstGeom prst="rect">
            <a:avLst/>
          </a:prstGeom>
          <a:noFill/>
        </p:spPr>
        <p:txBody>
          <a:bodyPr wrap="square" rtlCol="0">
            <a:spAutoFit/>
          </a:bodyPr>
          <a:lstStyle/>
          <a:p>
            <a:pPr algn="ctr"/>
            <a:r>
              <a:rPr lang="en-GB" sz="2400" dirty="0" smtClean="0">
                <a:latin typeface="Comic Sans MS" panose="030F0702030302020204" pitchFamily="66" charset="0"/>
              </a:rPr>
              <a:t>Miss </a:t>
            </a:r>
            <a:r>
              <a:rPr lang="en-GB" sz="2400" dirty="0" err="1" smtClean="0">
                <a:latin typeface="Comic Sans MS" panose="030F0702030302020204" pitchFamily="66" charset="0"/>
              </a:rPr>
              <a:t>Mclarney</a:t>
            </a:r>
            <a:r>
              <a:rPr lang="en-GB" sz="2400" dirty="0" smtClean="0">
                <a:latin typeface="Comic Sans MS" panose="030F0702030302020204" pitchFamily="66" charset="0"/>
              </a:rPr>
              <a:t>  TA</a:t>
            </a:r>
            <a:endParaRPr lang="en-GB"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22549" y="1344899"/>
            <a:ext cx="2050718" cy="4682104"/>
          </a:xfrm>
          <a:prstGeom prst="rect">
            <a:avLst/>
          </a:prstGeom>
        </p:spPr>
      </p:pic>
      <p:pic>
        <p:nvPicPr>
          <p:cNvPr id="1026" name="Picture 2"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564" y="1479725"/>
            <a:ext cx="1918213" cy="2511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559823" y="1545008"/>
            <a:ext cx="1594363" cy="2097847"/>
          </a:xfrm>
          <a:prstGeom prst="rect">
            <a:avLst/>
          </a:prstGeom>
        </p:spPr>
      </p:pic>
      <p:sp>
        <p:nvSpPr>
          <p:cNvPr id="12" name="TextBox 11"/>
          <p:cNvSpPr txBox="1"/>
          <p:nvPr/>
        </p:nvSpPr>
        <p:spPr>
          <a:xfrm>
            <a:off x="6559823" y="3827282"/>
            <a:ext cx="1688631" cy="830997"/>
          </a:xfrm>
          <a:prstGeom prst="rect">
            <a:avLst/>
          </a:prstGeom>
          <a:noFill/>
        </p:spPr>
        <p:txBody>
          <a:bodyPr wrap="square" rtlCol="0">
            <a:spAutoFit/>
          </a:bodyPr>
          <a:lstStyle/>
          <a:p>
            <a:pPr algn="ctr"/>
            <a:r>
              <a:rPr lang="en-GB" sz="2400" dirty="0" smtClean="0">
                <a:latin typeface="Comic Sans MS" panose="030F0702030302020204" pitchFamily="66" charset="0"/>
              </a:rPr>
              <a:t>Jamie</a:t>
            </a:r>
          </a:p>
          <a:p>
            <a:pPr algn="ctr"/>
            <a:r>
              <a:rPr lang="en-GB" sz="2400" dirty="0" smtClean="0">
                <a:latin typeface="Comic Sans MS" panose="030F0702030302020204" pitchFamily="66" charset="0"/>
              </a:rPr>
              <a:t>1:1 TA</a:t>
            </a:r>
            <a:endParaRPr lang="en-GB" sz="2400" dirty="0">
              <a:latin typeface="Comic Sans MS" panose="030F0702030302020204" pitchFamily="66" charset="0"/>
            </a:endParaRPr>
          </a:p>
        </p:txBody>
      </p:sp>
      <p:pic>
        <p:nvPicPr>
          <p:cNvPr id="13" name="Picture 12"/>
          <p:cNvPicPr>
            <a:picLocks noChangeAspect="1"/>
          </p:cNvPicPr>
          <p:nvPr/>
        </p:nvPicPr>
        <p:blipFill>
          <a:blip r:embed="rId5"/>
          <a:stretch>
            <a:fillRect/>
          </a:stretch>
        </p:blipFill>
        <p:spPr>
          <a:xfrm>
            <a:off x="8982610" y="1545008"/>
            <a:ext cx="1540790" cy="2097847"/>
          </a:xfrm>
          <a:prstGeom prst="rect">
            <a:avLst/>
          </a:prstGeom>
        </p:spPr>
      </p:pic>
      <p:sp>
        <p:nvSpPr>
          <p:cNvPr id="15" name="TextBox 14"/>
          <p:cNvSpPr txBox="1"/>
          <p:nvPr/>
        </p:nvSpPr>
        <p:spPr>
          <a:xfrm>
            <a:off x="8834769" y="3688264"/>
            <a:ext cx="1921215" cy="1200329"/>
          </a:xfrm>
          <a:prstGeom prst="rect">
            <a:avLst/>
          </a:prstGeom>
          <a:noFill/>
        </p:spPr>
        <p:txBody>
          <a:bodyPr wrap="square" rtlCol="0">
            <a:spAutoFit/>
          </a:bodyPr>
          <a:lstStyle/>
          <a:p>
            <a:pPr algn="ctr"/>
            <a:r>
              <a:rPr lang="en-GB" sz="2400" dirty="0" smtClean="0">
                <a:latin typeface="Comic Sans MS" panose="030F0702030302020204" pitchFamily="66" charset="0"/>
              </a:rPr>
              <a:t>Mr Cartwright</a:t>
            </a:r>
          </a:p>
          <a:p>
            <a:pPr algn="ctr"/>
            <a:r>
              <a:rPr lang="en-GB" sz="2400" dirty="0" smtClean="0">
                <a:latin typeface="Comic Sans MS" panose="030F0702030302020204" pitchFamily="66" charset="0"/>
              </a:rPr>
              <a:t>1:1 TA</a:t>
            </a:r>
            <a:endParaRPr lang="en-GB" sz="2400" dirty="0">
              <a:latin typeface="Comic Sans MS" panose="030F0702030302020204" pitchFamily="66" charset="0"/>
            </a:endParaRPr>
          </a:p>
        </p:txBody>
      </p:sp>
      <p:pic>
        <p:nvPicPr>
          <p:cNvPr id="14" name="Picture 13"/>
          <p:cNvPicPr>
            <a:picLocks noChangeAspect="1"/>
          </p:cNvPicPr>
          <p:nvPr/>
        </p:nvPicPr>
        <p:blipFill>
          <a:blip r:embed="rId6"/>
          <a:stretch>
            <a:fillRect/>
          </a:stretch>
        </p:blipFill>
        <p:spPr>
          <a:xfrm>
            <a:off x="7848978" y="4661937"/>
            <a:ext cx="1415253" cy="1365066"/>
          </a:xfrm>
          <a:prstGeom prst="rect">
            <a:avLst/>
          </a:prstGeom>
        </p:spPr>
      </p:pic>
      <p:sp>
        <p:nvSpPr>
          <p:cNvPr id="17" name="TextBox 16"/>
          <p:cNvSpPr txBox="1"/>
          <p:nvPr/>
        </p:nvSpPr>
        <p:spPr>
          <a:xfrm>
            <a:off x="7595996" y="6027003"/>
            <a:ext cx="1921215" cy="830997"/>
          </a:xfrm>
          <a:prstGeom prst="rect">
            <a:avLst/>
          </a:prstGeom>
          <a:noFill/>
        </p:spPr>
        <p:txBody>
          <a:bodyPr wrap="square" rtlCol="0">
            <a:spAutoFit/>
          </a:bodyPr>
          <a:lstStyle/>
          <a:p>
            <a:pPr algn="ctr"/>
            <a:r>
              <a:rPr lang="en-GB" sz="2400" dirty="0" smtClean="0">
                <a:latin typeface="Comic Sans MS" panose="030F0702030302020204" pitchFamily="66" charset="0"/>
              </a:rPr>
              <a:t>Kirsty</a:t>
            </a:r>
          </a:p>
          <a:p>
            <a:pPr algn="ctr"/>
            <a:r>
              <a:rPr lang="en-GB" sz="2400" dirty="0" smtClean="0">
                <a:latin typeface="Comic Sans MS" panose="030F0702030302020204" pitchFamily="66" charset="0"/>
              </a:rPr>
              <a:t>1:1 TA</a:t>
            </a:r>
            <a:endParaRPr lang="en-GB" sz="2400" dirty="0">
              <a:latin typeface="Comic Sans MS" panose="030F0702030302020204" pitchFamily="66" charset="0"/>
            </a:endParaRPr>
          </a:p>
        </p:txBody>
      </p:sp>
    </p:spTree>
    <p:extLst>
      <p:ext uri="{BB962C8B-B14F-4D97-AF65-F5344CB8AC3E}">
        <p14:creationId xmlns:p14="http://schemas.microsoft.com/office/powerpoint/2010/main" val="305254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1" y="706546"/>
            <a:ext cx="10045521" cy="2215991"/>
          </a:xfrm>
          <a:prstGeom prst="rect">
            <a:avLst/>
          </a:prstGeom>
          <a:noFill/>
        </p:spPr>
        <p:txBody>
          <a:bodyPr wrap="square" rtlCol="0">
            <a:spAutoFit/>
          </a:bodyPr>
          <a:lstStyle/>
          <a:p>
            <a:r>
              <a:rPr lang="en-GB" sz="4000" dirty="0" smtClean="0">
                <a:latin typeface="Comic Sans MS" panose="030F0702030302020204" pitchFamily="66" charset="0"/>
              </a:rPr>
              <a:t>Owl Class is a Key Stage 4 class made up of pupils from both years 10 and 11.</a:t>
            </a:r>
          </a:p>
          <a:p>
            <a:endParaRPr lang="en-GB" sz="4000" dirty="0">
              <a:latin typeface="Comic Sans MS" panose="030F0702030302020204" pitchFamily="66" charset="0"/>
            </a:endParaRPr>
          </a:p>
          <a:p>
            <a:endParaRPr lang="en-GB" dirty="0"/>
          </a:p>
        </p:txBody>
      </p:sp>
      <p:pic>
        <p:nvPicPr>
          <p:cNvPr id="2" name="Picture 1"/>
          <p:cNvPicPr>
            <a:picLocks noChangeAspect="1"/>
          </p:cNvPicPr>
          <p:nvPr/>
        </p:nvPicPr>
        <p:blipFill>
          <a:blip r:embed="rId2"/>
          <a:stretch>
            <a:fillRect/>
          </a:stretch>
        </p:blipFill>
        <p:spPr>
          <a:xfrm>
            <a:off x="77195" y="2295645"/>
            <a:ext cx="1818517" cy="2821457"/>
          </a:xfrm>
          <a:prstGeom prst="rect">
            <a:avLst/>
          </a:prstGeom>
        </p:spPr>
      </p:pic>
      <p:pic>
        <p:nvPicPr>
          <p:cNvPr id="3" name="Picture 2"/>
          <p:cNvPicPr>
            <a:picLocks noChangeAspect="1"/>
          </p:cNvPicPr>
          <p:nvPr/>
        </p:nvPicPr>
        <p:blipFill>
          <a:blip r:embed="rId3"/>
          <a:stretch>
            <a:fillRect/>
          </a:stretch>
        </p:blipFill>
        <p:spPr>
          <a:xfrm>
            <a:off x="1986539" y="2325564"/>
            <a:ext cx="1918144" cy="2821457"/>
          </a:xfrm>
          <a:prstGeom prst="rect">
            <a:avLst/>
          </a:prstGeom>
        </p:spPr>
      </p:pic>
      <p:pic>
        <p:nvPicPr>
          <p:cNvPr id="5" name="Picture 4"/>
          <p:cNvPicPr>
            <a:picLocks noChangeAspect="1"/>
          </p:cNvPicPr>
          <p:nvPr/>
        </p:nvPicPr>
        <p:blipFill>
          <a:blip r:embed="rId4"/>
          <a:stretch>
            <a:fillRect/>
          </a:stretch>
        </p:blipFill>
        <p:spPr>
          <a:xfrm>
            <a:off x="3995510" y="2325564"/>
            <a:ext cx="2049965" cy="2821457"/>
          </a:xfrm>
          <a:prstGeom prst="rect">
            <a:avLst/>
          </a:prstGeom>
        </p:spPr>
      </p:pic>
      <p:pic>
        <p:nvPicPr>
          <p:cNvPr id="6" name="Picture 5"/>
          <p:cNvPicPr>
            <a:picLocks noChangeAspect="1"/>
          </p:cNvPicPr>
          <p:nvPr/>
        </p:nvPicPr>
        <p:blipFill>
          <a:blip r:embed="rId5"/>
          <a:stretch>
            <a:fillRect/>
          </a:stretch>
        </p:blipFill>
        <p:spPr>
          <a:xfrm>
            <a:off x="6136302" y="2325564"/>
            <a:ext cx="1957010" cy="2821457"/>
          </a:xfrm>
          <a:prstGeom prst="rect">
            <a:avLst/>
          </a:prstGeom>
        </p:spPr>
      </p:pic>
      <p:pic>
        <p:nvPicPr>
          <p:cNvPr id="7" name="Picture 6"/>
          <p:cNvPicPr>
            <a:picLocks noChangeAspect="1"/>
          </p:cNvPicPr>
          <p:nvPr/>
        </p:nvPicPr>
        <p:blipFill>
          <a:blip r:embed="rId6"/>
          <a:stretch>
            <a:fillRect/>
          </a:stretch>
        </p:blipFill>
        <p:spPr>
          <a:xfrm>
            <a:off x="8184139" y="2325564"/>
            <a:ext cx="2082210" cy="2821457"/>
          </a:xfrm>
          <a:prstGeom prst="rect">
            <a:avLst/>
          </a:prstGeom>
        </p:spPr>
      </p:pic>
      <p:pic>
        <p:nvPicPr>
          <p:cNvPr id="8" name="Picture 7"/>
          <p:cNvPicPr>
            <a:picLocks noChangeAspect="1"/>
          </p:cNvPicPr>
          <p:nvPr/>
        </p:nvPicPr>
        <p:blipFill>
          <a:blip r:embed="rId7"/>
          <a:stretch>
            <a:fillRect/>
          </a:stretch>
        </p:blipFill>
        <p:spPr>
          <a:xfrm>
            <a:off x="10314574" y="2476392"/>
            <a:ext cx="1877426" cy="2510387"/>
          </a:xfrm>
          <a:prstGeom prst="rect">
            <a:avLst/>
          </a:prstGeom>
        </p:spPr>
      </p:pic>
    </p:spTree>
    <p:extLst>
      <p:ext uri="{BB962C8B-B14F-4D97-AF65-F5344CB8AC3E}">
        <p14:creationId xmlns:p14="http://schemas.microsoft.com/office/powerpoint/2010/main" val="170464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On arrival…</a:t>
            </a:r>
            <a:endParaRPr lang="en-GB" dirty="0">
              <a:latin typeface="Comic Sans MS" panose="030F0702030302020204" pitchFamily="66" charset="0"/>
            </a:endParaRPr>
          </a:p>
        </p:txBody>
      </p:sp>
      <p:pic>
        <p:nvPicPr>
          <p:cNvPr id="1026" name="Picture 2" descr="81 Cartoon Of The Fancy Tea Cups And Saucers Illustrations &amp;amp; Clip Ar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5917">
            <a:off x="84827" y="1588754"/>
            <a:ext cx="2385709" cy="2385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733141" y="3928526"/>
            <a:ext cx="1895475" cy="2581275"/>
          </a:xfrm>
          <a:prstGeom prst="rect">
            <a:avLst/>
          </a:prstGeom>
        </p:spPr>
      </p:pic>
      <p:sp>
        <p:nvSpPr>
          <p:cNvPr id="5" name="TextBox 4"/>
          <p:cNvSpPr txBox="1"/>
          <p:nvPr/>
        </p:nvSpPr>
        <p:spPr>
          <a:xfrm>
            <a:off x="2173078" y="1595021"/>
            <a:ext cx="7328079" cy="5262979"/>
          </a:xfrm>
          <a:prstGeom prst="rect">
            <a:avLst/>
          </a:prstGeom>
          <a:noFill/>
        </p:spPr>
        <p:txBody>
          <a:bodyPr wrap="square" rtlCol="0">
            <a:spAutoFit/>
          </a:bodyPr>
          <a:lstStyle/>
          <a:p>
            <a:r>
              <a:rPr lang="en-GB" sz="2800" dirty="0" smtClean="0">
                <a:latin typeface="Comic Sans MS" panose="030F0702030302020204" pitchFamily="66" charset="0"/>
              </a:rPr>
              <a:t>Toast and cold drinks are available on arrival. Cold drinks include water or sugar free squash. We also have a healthy afternoon snack.</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Pupils can bring a cup/water bottle to leave in school however we do have spares.</a:t>
            </a:r>
          </a:p>
          <a:p>
            <a:endParaRPr lang="en-GB" sz="2800" dirty="0">
              <a:latin typeface="Comic Sans MS" panose="030F0702030302020204" pitchFamily="66" charset="0"/>
            </a:endParaRPr>
          </a:p>
          <a:p>
            <a:r>
              <a:rPr lang="en-GB" sz="2800" dirty="0" smtClean="0">
                <a:latin typeface="Comic Sans MS" panose="030F0702030302020204" pitchFamily="66" charset="0"/>
              </a:rPr>
              <a:t>A contribution of £1 per week towards this cost (included in snack money) is received with thanks as school do not fund this.</a:t>
            </a:r>
            <a:endParaRPr lang="en-GB" sz="2800" dirty="0">
              <a:latin typeface="Comic Sans MS" panose="030F0702030302020204" pitchFamily="66" charset="0"/>
            </a:endParaRPr>
          </a:p>
        </p:txBody>
      </p:sp>
    </p:spTree>
    <p:extLst>
      <p:ext uri="{BB962C8B-B14F-4D97-AF65-F5344CB8AC3E}">
        <p14:creationId xmlns:p14="http://schemas.microsoft.com/office/powerpoint/2010/main" val="1193395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Equipment</a:t>
            </a:r>
            <a:endParaRPr lang="en-GB" dirty="0">
              <a:latin typeface="Comic Sans MS" panose="030F0702030302020204" pitchFamily="66"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359414" y="1678674"/>
            <a:ext cx="1377661" cy="1079434"/>
          </a:xfrm>
          <a:prstGeom prst="rect">
            <a:avLst/>
          </a:prstGeom>
        </p:spPr>
      </p:pic>
      <p:sp>
        <p:nvSpPr>
          <p:cNvPr id="5" name="TextBox 4"/>
          <p:cNvSpPr txBox="1"/>
          <p:nvPr/>
        </p:nvSpPr>
        <p:spPr>
          <a:xfrm>
            <a:off x="604434" y="1924334"/>
            <a:ext cx="10573082" cy="4524315"/>
          </a:xfrm>
          <a:prstGeom prst="rect">
            <a:avLst/>
          </a:prstGeom>
          <a:noFill/>
        </p:spPr>
        <p:txBody>
          <a:bodyPr wrap="square" rtlCol="0">
            <a:spAutoFit/>
          </a:bodyPr>
          <a:lstStyle/>
          <a:p>
            <a:r>
              <a:rPr lang="en-GB" sz="3600" dirty="0" smtClean="0">
                <a:latin typeface="Comic Sans MS" panose="030F0702030302020204" pitchFamily="66" charset="0"/>
              </a:rPr>
              <a:t>All equipment is provided by school. Pupils each have their own pencil pot which contains everything that they could possibly need in class.</a:t>
            </a:r>
          </a:p>
          <a:p>
            <a:endParaRPr lang="en-GB" sz="3600" dirty="0">
              <a:latin typeface="Comic Sans MS" panose="030F0702030302020204" pitchFamily="66" charset="0"/>
            </a:endParaRPr>
          </a:p>
          <a:p>
            <a:r>
              <a:rPr lang="en-GB" sz="3600" dirty="0" smtClean="0">
                <a:latin typeface="Comic Sans MS" panose="030F0702030302020204" pitchFamily="66" charset="0"/>
              </a:rPr>
              <a:t>Due to Covid-19 we would prefer that pupils do not bring in personal stationary items from home.</a:t>
            </a:r>
            <a:endParaRPr lang="en-GB" sz="3600" dirty="0">
              <a:latin typeface="Comic Sans MS" panose="030F0702030302020204" pitchFamily="66" charset="0"/>
            </a:endParaRPr>
          </a:p>
        </p:txBody>
      </p:sp>
    </p:spTree>
    <p:extLst>
      <p:ext uri="{BB962C8B-B14F-4D97-AF65-F5344CB8AC3E}">
        <p14:creationId xmlns:p14="http://schemas.microsoft.com/office/powerpoint/2010/main" val="215325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What should pupils bring to school daily?</a:t>
            </a:r>
            <a:endParaRPr lang="en-GB" dirty="0">
              <a:latin typeface="Comic Sans MS" panose="030F0702030302020204" pitchFamily="66"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2251880"/>
            <a:ext cx="1061242" cy="1095953"/>
          </a:xfrm>
          <a:prstGeom prst="rect">
            <a:avLst/>
          </a:prstGeom>
        </p:spPr>
      </p:pic>
      <p:sp>
        <p:nvSpPr>
          <p:cNvPr id="5" name="TextBox 4"/>
          <p:cNvSpPr txBox="1"/>
          <p:nvPr/>
        </p:nvSpPr>
        <p:spPr>
          <a:xfrm>
            <a:off x="2593075" y="1943110"/>
            <a:ext cx="8488907" cy="1323439"/>
          </a:xfrm>
          <a:prstGeom prst="rect">
            <a:avLst/>
          </a:prstGeom>
          <a:noFill/>
        </p:spPr>
        <p:txBody>
          <a:bodyPr wrap="square" rtlCol="0">
            <a:spAutoFit/>
          </a:bodyPr>
          <a:lstStyle/>
          <a:p>
            <a:endParaRPr lang="en-GB" sz="2000" dirty="0">
              <a:latin typeface="Comic Sans MS" panose="030F0702030302020204" pitchFamily="66" charset="0"/>
            </a:endParaRPr>
          </a:p>
          <a:p>
            <a:r>
              <a:rPr lang="en-GB" sz="2000" dirty="0" smtClean="0">
                <a:latin typeface="Comic Sans MS" panose="030F0702030302020204" pitchFamily="66" charset="0"/>
              </a:rPr>
              <a:t>The children have a school/home communication book. Please feel free to write any notes to class staff in here. Staff will also use planners to pass on any messages home, please check these daily.</a:t>
            </a:r>
            <a:endParaRPr lang="en-GB" sz="2000" dirty="0">
              <a:latin typeface="Comic Sans MS" panose="030F0702030302020204" pitchFamily="66"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4176216"/>
            <a:ext cx="1071392" cy="906784"/>
          </a:xfrm>
          <a:prstGeom prst="rect">
            <a:avLst/>
          </a:prstGeom>
        </p:spPr>
      </p:pic>
      <p:sp>
        <p:nvSpPr>
          <p:cNvPr id="8" name="TextBox 7"/>
          <p:cNvSpPr txBox="1"/>
          <p:nvPr/>
        </p:nvSpPr>
        <p:spPr>
          <a:xfrm>
            <a:off x="2688609" y="3890944"/>
            <a:ext cx="8665192" cy="1477328"/>
          </a:xfrm>
          <a:prstGeom prst="rect">
            <a:avLst/>
          </a:prstGeom>
          <a:noFill/>
        </p:spPr>
        <p:txBody>
          <a:bodyPr wrap="square" rtlCol="0">
            <a:spAutoFit/>
          </a:bodyPr>
          <a:lstStyle/>
          <a:p>
            <a:r>
              <a:rPr lang="en-GB" dirty="0" smtClean="0">
                <a:latin typeface="Comic Sans MS" panose="030F0702030302020204" pitchFamily="66" charset="0"/>
              </a:rPr>
              <a:t>Reading books and records are given in line with pupils phonics assessments. We aim to read with your child on a 1:1 basis 2x each week. Please record in the reading record when you have read with your child at home.</a:t>
            </a:r>
          </a:p>
          <a:p>
            <a:endParaRPr lang="en-GB" dirty="0">
              <a:latin typeface="Comic Sans MS" panose="030F0702030302020204" pitchFamily="66" charset="0"/>
            </a:endParaRPr>
          </a:p>
          <a:p>
            <a:r>
              <a:rPr lang="en-GB" dirty="0" smtClean="0">
                <a:latin typeface="Comic Sans MS" panose="030F0702030302020204" pitchFamily="66" charset="0"/>
              </a:rPr>
              <a:t>Books will be changed as required. </a:t>
            </a:r>
            <a:endParaRPr lang="en-GB" dirty="0">
              <a:latin typeface="Comic Sans MS" panose="030F0702030302020204" pitchFamily="66"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918719"/>
            <a:ext cx="959115" cy="791005"/>
          </a:xfrm>
          <a:prstGeom prst="rect">
            <a:avLst/>
          </a:prstGeom>
        </p:spPr>
      </p:pic>
      <p:sp>
        <p:nvSpPr>
          <p:cNvPr id="10" name="TextBox 9"/>
          <p:cNvSpPr txBox="1"/>
          <p:nvPr/>
        </p:nvSpPr>
        <p:spPr>
          <a:xfrm>
            <a:off x="2593075" y="6129555"/>
            <a:ext cx="5076967" cy="369332"/>
          </a:xfrm>
          <a:prstGeom prst="rect">
            <a:avLst/>
          </a:prstGeom>
          <a:noFill/>
        </p:spPr>
        <p:txBody>
          <a:bodyPr wrap="square" rtlCol="0">
            <a:spAutoFit/>
          </a:bodyPr>
          <a:lstStyle/>
          <a:p>
            <a:r>
              <a:rPr lang="en-GB" dirty="0" smtClean="0">
                <a:latin typeface="Comic Sans MS" panose="030F0702030302020204" pitchFamily="66" charset="0"/>
              </a:rPr>
              <a:t>Water bottles.</a:t>
            </a:r>
            <a:endParaRPr lang="en-GB" dirty="0">
              <a:latin typeface="Comic Sans MS" panose="030F0702030302020204" pitchFamily="66" charset="0"/>
            </a:endParaRPr>
          </a:p>
        </p:txBody>
      </p:sp>
    </p:spTree>
    <p:extLst>
      <p:ext uri="{BB962C8B-B14F-4D97-AF65-F5344CB8AC3E}">
        <p14:creationId xmlns:p14="http://schemas.microsoft.com/office/powerpoint/2010/main" val="1775588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Spellings and homework</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94536" y="1774936"/>
            <a:ext cx="7610475" cy="4467225"/>
          </a:xfrm>
          <a:prstGeom prst="rect">
            <a:avLst/>
          </a:prstGeom>
        </p:spPr>
      </p:pic>
      <p:sp>
        <p:nvSpPr>
          <p:cNvPr id="5" name="TextBox 4"/>
          <p:cNvSpPr txBox="1"/>
          <p:nvPr/>
        </p:nvSpPr>
        <p:spPr>
          <a:xfrm>
            <a:off x="8113689" y="1596981"/>
            <a:ext cx="3683358" cy="4801314"/>
          </a:xfrm>
          <a:prstGeom prst="rect">
            <a:avLst/>
          </a:prstGeom>
          <a:noFill/>
        </p:spPr>
        <p:txBody>
          <a:bodyPr wrap="square" rtlCol="0">
            <a:spAutoFit/>
          </a:bodyPr>
          <a:lstStyle/>
          <a:p>
            <a:r>
              <a:rPr lang="en-GB" dirty="0" smtClean="0">
                <a:latin typeface="Comic Sans MS" panose="030F0702030302020204" pitchFamily="66" charset="0"/>
              </a:rPr>
              <a:t>Weekly spellings will be sent home on a Monday</a:t>
            </a:r>
            <a:r>
              <a:rPr lang="en-GB" dirty="0">
                <a:latin typeface="Comic Sans MS" panose="030F0702030302020204" pitchFamily="66" charset="0"/>
              </a:rPr>
              <a:t>.</a:t>
            </a:r>
            <a:endParaRPr lang="en-GB" dirty="0" smtClean="0">
              <a:latin typeface="Comic Sans MS" panose="030F0702030302020204" pitchFamily="66" charset="0"/>
            </a:endParaRPr>
          </a:p>
          <a:p>
            <a:r>
              <a:rPr lang="en-GB" dirty="0" smtClean="0">
                <a:latin typeface="Comic Sans MS" panose="030F0702030302020204" pitchFamily="66" charset="0"/>
              </a:rPr>
              <a:t>Pupils will have the opportunity to practise these in class each morning but should also practise at home using look, cover, write and check. Staff can also provide other ways of practising these to be used at home.</a:t>
            </a:r>
          </a:p>
          <a:p>
            <a:endParaRPr lang="en-GB" dirty="0">
              <a:latin typeface="Comic Sans MS" panose="030F0702030302020204" pitchFamily="66" charset="0"/>
            </a:endParaRPr>
          </a:p>
          <a:p>
            <a:r>
              <a:rPr lang="en-GB" dirty="0" smtClean="0">
                <a:latin typeface="Comic Sans MS" panose="030F0702030302020204" pitchFamily="66" charset="0"/>
              </a:rPr>
              <a:t>We love to find out what you have been doing at home over the weekend. A worksheet will be sent home on a Friday for this to be returned on Monday for the pupil’s Weekend News session.</a:t>
            </a:r>
            <a:endParaRPr lang="en-GB" dirty="0">
              <a:latin typeface="Comic Sans MS" panose="030F0702030302020204" pitchFamily="66" charset="0"/>
            </a:endParaRPr>
          </a:p>
        </p:txBody>
      </p:sp>
    </p:spTree>
    <p:extLst>
      <p:ext uri="{BB962C8B-B14F-4D97-AF65-F5344CB8AC3E}">
        <p14:creationId xmlns:p14="http://schemas.microsoft.com/office/powerpoint/2010/main" val="348413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Other teaching staff in Owl class</a:t>
            </a:r>
            <a:endParaRPr lang="en-GB" dirty="0">
              <a:latin typeface="Comic Sans MS" panose="030F0702030302020204" pitchFamily="66" charset="0"/>
            </a:endParaRPr>
          </a:p>
        </p:txBody>
      </p:sp>
      <p:sp>
        <p:nvSpPr>
          <p:cNvPr id="10" name="TextBox 9"/>
          <p:cNvSpPr txBox="1"/>
          <p:nvPr/>
        </p:nvSpPr>
        <p:spPr>
          <a:xfrm>
            <a:off x="2277330" y="5129210"/>
            <a:ext cx="8337252" cy="1384995"/>
          </a:xfrm>
          <a:prstGeom prst="rect">
            <a:avLst/>
          </a:prstGeom>
          <a:noFill/>
        </p:spPr>
        <p:txBody>
          <a:bodyPr wrap="square" rtlCol="0">
            <a:spAutoFit/>
          </a:bodyPr>
          <a:lstStyle/>
          <a:p>
            <a:r>
              <a:rPr lang="en-GB" sz="2800" dirty="0" smtClean="0">
                <a:latin typeface="Comic Sans MS" panose="030F0702030302020204" pitchFamily="66" charset="0"/>
              </a:rPr>
              <a:t>Pupils should come to school in their PE every Thursday. Reminder that PE kit is dark tracksuit bottoms and a white t-shirt.</a:t>
            </a:r>
            <a:endParaRPr lang="en-GB" sz="2800" dirty="0">
              <a:latin typeface="Comic Sans MS" panose="030F0702030302020204" pitchFamily="66" charset="0"/>
            </a:endParaRPr>
          </a:p>
        </p:txBody>
      </p:sp>
      <p:pic>
        <p:nvPicPr>
          <p:cNvPr id="2050" name="Picture 2" descr="P.E Kit &amp;amp; P.E. Days – Pumpherston and Uphall Station CP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30" y="5030302"/>
            <a:ext cx="1827771" cy="1582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31230" y="1566574"/>
            <a:ext cx="4029075" cy="1266825"/>
          </a:xfrm>
          <a:prstGeom prst="rect">
            <a:avLst/>
          </a:prstGeom>
        </p:spPr>
      </p:pic>
      <p:sp>
        <p:nvSpPr>
          <p:cNvPr id="11" name="TextBox 10"/>
          <p:cNvSpPr txBox="1"/>
          <p:nvPr/>
        </p:nvSpPr>
        <p:spPr>
          <a:xfrm>
            <a:off x="696908" y="3140895"/>
            <a:ext cx="2924185" cy="646331"/>
          </a:xfrm>
          <a:prstGeom prst="rect">
            <a:avLst/>
          </a:prstGeom>
          <a:noFill/>
        </p:spPr>
        <p:txBody>
          <a:bodyPr wrap="square" rtlCol="0">
            <a:spAutoFit/>
          </a:bodyPr>
          <a:lstStyle/>
          <a:p>
            <a:pPr algn="ctr"/>
            <a:r>
              <a:rPr lang="en-GB" dirty="0" smtClean="0">
                <a:latin typeface="Comic Sans MS" panose="030F0702030302020204" pitchFamily="66" charset="0"/>
              </a:rPr>
              <a:t>Art – Thursday</a:t>
            </a:r>
          </a:p>
          <a:p>
            <a:pPr algn="ctr"/>
            <a:r>
              <a:rPr lang="en-GB" dirty="0" smtClean="0">
                <a:latin typeface="Comic Sans MS" panose="030F0702030302020204" pitchFamily="66" charset="0"/>
              </a:rPr>
              <a:t>Mrs </a:t>
            </a:r>
            <a:r>
              <a:rPr lang="en-GB" dirty="0" err="1" smtClean="0">
                <a:latin typeface="Comic Sans MS" panose="030F0702030302020204" pitchFamily="66" charset="0"/>
              </a:rPr>
              <a:t>Fernyhough</a:t>
            </a:r>
            <a:endParaRPr lang="en-GB" dirty="0">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7550405" y="1446827"/>
            <a:ext cx="3803396" cy="1461404"/>
          </a:xfrm>
          <a:prstGeom prst="rect">
            <a:avLst/>
          </a:prstGeom>
        </p:spPr>
      </p:pic>
      <p:sp>
        <p:nvSpPr>
          <p:cNvPr id="12" name="TextBox 11"/>
          <p:cNvSpPr txBox="1"/>
          <p:nvPr/>
        </p:nvSpPr>
        <p:spPr>
          <a:xfrm>
            <a:off x="7869040" y="3181513"/>
            <a:ext cx="2924185" cy="646331"/>
          </a:xfrm>
          <a:prstGeom prst="rect">
            <a:avLst/>
          </a:prstGeom>
          <a:noFill/>
        </p:spPr>
        <p:txBody>
          <a:bodyPr wrap="square" rtlCol="0">
            <a:spAutoFit/>
          </a:bodyPr>
          <a:lstStyle/>
          <a:p>
            <a:pPr algn="ctr"/>
            <a:r>
              <a:rPr lang="en-GB" dirty="0" smtClean="0">
                <a:latin typeface="Comic Sans MS" panose="030F0702030302020204" pitchFamily="66" charset="0"/>
              </a:rPr>
              <a:t>Social – Friday</a:t>
            </a:r>
          </a:p>
          <a:p>
            <a:pPr algn="ctr"/>
            <a:r>
              <a:rPr lang="en-GB" dirty="0" smtClean="0">
                <a:latin typeface="Comic Sans MS" panose="030F0702030302020204" pitchFamily="66" charset="0"/>
              </a:rPr>
              <a:t>Miss Johnston</a:t>
            </a:r>
            <a:endParaRPr lang="en-GB" dirty="0">
              <a:latin typeface="Comic Sans MS" panose="030F0702030302020204" pitchFamily="66" charset="0"/>
            </a:endParaRPr>
          </a:p>
        </p:txBody>
      </p:sp>
    </p:spTree>
    <p:extLst>
      <p:ext uri="{BB962C8B-B14F-4D97-AF65-F5344CB8AC3E}">
        <p14:creationId xmlns:p14="http://schemas.microsoft.com/office/powerpoint/2010/main" val="3121627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Owl Curriculum</a:t>
            </a:r>
            <a:endParaRPr lang="en-GB" dirty="0">
              <a:latin typeface="Comic Sans MS" panose="030F0702030302020204" pitchFamily="66" charset="0"/>
            </a:endParaRPr>
          </a:p>
        </p:txBody>
      </p:sp>
      <p:sp>
        <p:nvSpPr>
          <p:cNvPr id="6" name="TextBox 5"/>
          <p:cNvSpPr txBox="1"/>
          <p:nvPr/>
        </p:nvSpPr>
        <p:spPr>
          <a:xfrm>
            <a:off x="8135465" y="1571171"/>
            <a:ext cx="3836576" cy="4708981"/>
          </a:xfrm>
          <a:prstGeom prst="rect">
            <a:avLst/>
          </a:prstGeom>
          <a:noFill/>
        </p:spPr>
        <p:txBody>
          <a:bodyPr wrap="square" rtlCol="0">
            <a:spAutoFit/>
          </a:bodyPr>
          <a:lstStyle/>
          <a:p>
            <a:r>
              <a:rPr lang="en-GB" sz="2000" dirty="0" smtClean="0">
                <a:latin typeface="Comic Sans MS" panose="030F0702030302020204" pitchFamily="66" charset="0"/>
              </a:rPr>
              <a:t>The Owl curriculum includes all statutory subjects at Key Stage 4. This includes English, Maths, Science, Computing, Physical Education and PSHE.</a:t>
            </a:r>
          </a:p>
          <a:p>
            <a:endParaRPr lang="en-GB" sz="2000" dirty="0">
              <a:latin typeface="Comic Sans MS" panose="030F0702030302020204" pitchFamily="66" charset="0"/>
            </a:endParaRPr>
          </a:p>
          <a:p>
            <a:r>
              <a:rPr lang="en-GB" sz="2000" dirty="0" smtClean="0">
                <a:latin typeface="Comic Sans MS" panose="030F0702030302020204" pitchFamily="66" charset="0"/>
              </a:rPr>
              <a:t>In addition to this pupils are taught ASDAN. </a:t>
            </a:r>
          </a:p>
          <a:p>
            <a:endParaRPr lang="en-GB" sz="2000" dirty="0">
              <a:latin typeface="Comic Sans MS" panose="030F0702030302020204" pitchFamily="66" charset="0"/>
            </a:endParaRPr>
          </a:p>
          <a:p>
            <a:r>
              <a:rPr lang="en-GB" sz="2000" dirty="0" smtClean="0">
                <a:latin typeface="Comic Sans MS" panose="030F0702030302020204" pitchFamily="66" charset="0"/>
              </a:rPr>
              <a:t>ASDAN includes short courses which aim to develop personal, independent living and employability skills for young people with additional needs.</a:t>
            </a:r>
            <a:endParaRPr lang="en-GB" sz="2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0" y="1322571"/>
            <a:ext cx="3953302" cy="3899879"/>
          </a:xfrm>
          <a:prstGeom prst="rect">
            <a:avLst/>
          </a:prstGeom>
        </p:spPr>
      </p:pic>
      <p:pic>
        <p:nvPicPr>
          <p:cNvPr id="5" name="Picture 4"/>
          <p:cNvPicPr>
            <a:picLocks noChangeAspect="1"/>
          </p:cNvPicPr>
          <p:nvPr/>
        </p:nvPicPr>
        <p:blipFill>
          <a:blip r:embed="rId3"/>
          <a:stretch>
            <a:fillRect/>
          </a:stretch>
        </p:blipFill>
        <p:spPr>
          <a:xfrm>
            <a:off x="4005636" y="1322571"/>
            <a:ext cx="3946962" cy="3674131"/>
          </a:xfrm>
          <a:prstGeom prst="rect">
            <a:avLst/>
          </a:prstGeom>
        </p:spPr>
      </p:pic>
      <p:pic>
        <p:nvPicPr>
          <p:cNvPr id="7" name="Picture 6"/>
          <p:cNvPicPr>
            <a:picLocks noChangeAspect="1"/>
          </p:cNvPicPr>
          <p:nvPr/>
        </p:nvPicPr>
        <p:blipFill>
          <a:blip r:embed="rId4"/>
          <a:stretch>
            <a:fillRect/>
          </a:stretch>
        </p:blipFill>
        <p:spPr>
          <a:xfrm>
            <a:off x="1474536" y="5586102"/>
            <a:ext cx="5302523" cy="704886"/>
          </a:xfrm>
          <a:prstGeom prst="rect">
            <a:avLst/>
          </a:prstGeom>
        </p:spPr>
      </p:pic>
    </p:spTree>
    <p:extLst>
      <p:ext uri="{BB962C8B-B14F-4D97-AF65-F5344CB8AC3E}">
        <p14:creationId xmlns:p14="http://schemas.microsoft.com/office/powerpoint/2010/main" val="901345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0C04F-E7AC-41AB-9C6D-1B1BB88BFF7F}">
  <ds:schemaRefs>
    <ds:schemaRef ds:uri="http://www.w3.org/XML/1998/namespace"/>
    <ds:schemaRef ds:uri="http://purl.org/dc/terms/"/>
    <ds:schemaRef ds:uri="http://purl.org/dc/elements/1.1/"/>
    <ds:schemaRef ds:uri="4873beb7-5857-4685-be1f-d57550cc96cc"/>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2046</TotalTime>
  <Words>507</Words>
  <Application>Microsoft Office PowerPoint</Application>
  <PresentationFormat>Widescreen</PresentationFormat>
  <Paragraphs>53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Comic Sans MS</vt:lpstr>
      <vt:lpstr>Segoe UI</vt:lpstr>
      <vt:lpstr>Segoe UI Light</vt:lpstr>
      <vt:lpstr>WelcomeDoc</vt:lpstr>
      <vt:lpstr>Welcome to Owl Class 2024-2025</vt:lpstr>
      <vt:lpstr>Introductions…</vt:lpstr>
      <vt:lpstr>PowerPoint Presentation</vt:lpstr>
      <vt:lpstr>On arrival…</vt:lpstr>
      <vt:lpstr>Equipment</vt:lpstr>
      <vt:lpstr>What should pupils bring to school daily?</vt:lpstr>
      <vt:lpstr>Spellings and homework</vt:lpstr>
      <vt:lpstr>Other teaching staff in Owl class</vt:lpstr>
      <vt:lpstr>Owl Curriculum</vt:lpstr>
      <vt:lpstr>Owl Class weekly timetable</vt:lpstr>
      <vt:lpstr>Termly overviews </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Manon Dolben</cp:lastModifiedBy>
  <cp:revision>31</cp:revision>
  <dcterms:created xsi:type="dcterms:W3CDTF">2021-09-18T20:35:27Z</dcterms:created>
  <dcterms:modified xsi:type="dcterms:W3CDTF">2024-11-21T10:39:42Z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