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62" r:id="rId7"/>
    <p:sldId id="260" r:id="rId8"/>
    <p:sldId id="270" r:id="rId9"/>
    <p:sldId id="265" r:id="rId10"/>
    <p:sldId id="273" r:id="rId11"/>
    <p:sldId id="272" r:id="rId12"/>
    <p:sldId id="271" r:id="rId13"/>
    <p:sldId id="268" r:id="rId14"/>
    <p:sldId id="274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  <p14:sldId id="262"/>
            <p14:sldId id="260"/>
            <p14:sldId id="270"/>
            <p14:sldId id="265"/>
            <p14:sldId id="273"/>
            <p14:sldId id="272"/>
            <p14:sldId id="271"/>
            <p14:sldId id="268"/>
            <p14:sldId id="274"/>
          </p14:sldIdLst>
        </p14:section>
        <p14:section name="Design, Impress, Work Together" id="{B9B51309-D148-4332-87C2-07BE32FBCA3B}">
          <p14:sldIdLst/>
        </p14:section>
        <p14:section name="Learn More" id="{2CC34DB2-6590-42C0-AD4B-A04C6060184E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80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96" y="3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854" y="400047"/>
            <a:ext cx="10515600" cy="2387600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Welcome to Dragonfly 2024-25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https://thumbs.dreamstime.com/z/cartoon-dragonfly-clip-art-vector-illustration-cute-big-eyes-smile-84822180.jpg?ct=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904" y="3142717"/>
            <a:ext cx="3590515" cy="289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C</a:t>
            </a:r>
            <a:r>
              <a:rPr lang="en-GB" dirty="0" smtClean="0">
                <a:latin typeface="Comic Sans MS" panose="030F0702030302020204" pitchFamily="66" charset="0"/>
              </a:rPr>
              <a:t>lassroom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5313" y="1803043"/>
            <a:ext cx="92341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Our Dragonfly classroom is brand new. The outside area is a work in progress, </a:t>
            </a:r>
            <a:r>
              <a:rPr lang="en-US" sz="2400" dirty="0" smtClean="0">
                <a:latin typeface="Comic Sans MS" panose="030F0702030302020204" pitchFamily="66" charset="0"/>
              </a:rPr>
              <a:t>which will hopefully be developed </a:t>
            </a:r>
            <a:r>
              <a:rPr lang="en-US" sz="2400" dirty="0" smtClean="0">
                <a:latin typeface="Comic Sans MS" panose="030F0702030302020204" pitchFamily="66" charset="0"/>
              </a:rPr>
              <a:t>during October half term.  Before then we will be sharing the outside area with the Ladybird class.</a:t>
            </a:r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 smtClean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thumbs.dreamstime.com/z/cartoon-dragonfly-clip-art-vector-illustration-cute-big-eyes-smile-84822180.jpg?ct=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493" y="3765715"/>
            <a:ext cx="3590515" cy="289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14,300+ Cartoon Ladybug Stock Photos, Pictures &amp; Royalty-Free Images -  iStock | Lady b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525" y="3241831"/>
            <a:ext cx="5829300" cy="313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03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Questions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artoon Question Marks Images – Browse 42,269 Stock Photos, Vectors, and  Video | Adobe Stoc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66" y="1683889"/>
            <a:ext cx="10126694" cy="419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60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6372" y="1854557"/>
            <a:ext cx="98008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Comic Sans MS" panose="030F0702030302020204" pitchFamily="66" charset="0"/>
              </a:rPr>
              <a:t>Thank you for taking the time to join us this afternoon!  Your support is much appreciated.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The Smiley Face (Yes, That One) Is Getting An Animated Show | IndieW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997" y="4420377"/>
            <a:ext cx="3051264" cy="213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3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Introductions…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2282" y="5447763"/>
            <a:ext cx="373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Mrs Smith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8497" y="5447763"/>
            <a:ext cx="3385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Mrs </a:t>
            </a:r>
            <a:r>
              <a:rPr lang="en-GB" sz="4000" dirty="0" err="1" smtClean="0">
                <a:latin typeface="Comic Sans MS" panose="030F0702030302020204" pitchFamily="66" charset="0"/>
              </a:rPr>
              <a:t>Beesley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33947" y="5447763"/>
            <a:ext cx="3385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Miss McHugh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7263" y="2309999"/>
            <a:ext cx="3586015" cy="26895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62089" y="2190456"/>
            <a:ext cx="3722637" cy="27919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30094" y="2318811"/>
            <a:ext cx="3692090" cy="276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54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On arrival…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354" y="1595021"/>
            <a:ext cx="73280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Children are greeted by a member of staff at their bus or taxi if arriving by school transport and brought to class.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If a parent/</a:t>
            </a:r>
            <a:r>
              <a:rPr lang="en-US" sz="2800" dirty="0" err="1" smtClean="0">
                <a:latin typeface="Comic Sans MS" panose="030F0702030302020204" pitchFamily="66" charset="0"/>
              </a:rPr>
              <a:t>carer</a:t>
            </a:r>
            <a:r>
              <a:rPr lang="en-US" sz="2800" dirty="0" smtClean="0">
                <a:latin typeface="Comic Sans MS" panose="030F0702030302020204" pitchFamily="66" charset="0"/>
              </a:rPr>
              <a:t> are dropping off, then a staff member </a:t>
            </a:r>
            <a:r>
              <a:rPr lang="en-US" sz="2800" dirty="0" smtClean="0">
                <a:latin typeface="Comic Sans MS" panose="030F0702030302020204" pitchFamily="66" charset="0"/>
              </a:rPr>
              <a:t>will </a:t>
            </a:r>
            <a:r>
              <a:rPr lang="en-US" sz="2800" dirty="0" smtClean="0">
                <a:latin typeface="Comic Sans MS" panose="030F0702030302020204" pitchFamily="66" charset="0"/>
              </a:rPr>
              <a:t>also </a:t>
            </a:r>
            <a:r>
              <a:rPr lang="en-US" sz="2800" dirty="0" smtClean="0">
                <a:latin typeface="Comic Sans MS" panose="030F0702030302020204" pitchFamily="66" charset="0"/>
              </a:rPr>
              <a:t>take them to class.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Children are going to be </a:t>
            </a:r>
            <a:r>
              <a:rPr lang="en-US" sz="2800" dirty="0" smtClean="0">
                <a:latin typeface="Comic Sans MS" panose="030F0702030302020204" pitchFamily="66" charset="0"/>
              </a:rPr>
              <a:t>encouraged </a:t>
            </a:r>
            <a:r>
              <a:rPr lang="en-US" sz="2800" dirty="0" smtClean="0">
                <a:latin typeface="Comic Sans MS" panose="030F0702030302020204" pitchFamily="66" charset="0"/>
              </a:rPr>
              <a:t>to hang their coats up before exploring the activities set out in the room.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AutoShape 2" descr="School Bus Cartoon Images – Browse 29 ..."/>
          <p:cNvSpPr>
            <a:spLocks noChangeAspect="1" noChangeArrowheads="1"/>
          </p:cNvSpPr>
          <p:nvPr/>
        </p:nvSpPr>
        <p:spPr bwMode="auto">
          <a:xfrm flipV="1">
            <a:off x="155574" y="160338"/>
            <a:ext cx="7852799" cy="78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4" name="Picture 4" descr="How to Draw a School Bus Featur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75" y="1948815"/>
            <a:ext cx="4080567" cy="343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39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What should pupils bring to school daily?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9047">
            <a:off x="1264338" y="1608540"/>
            <a:ext cx="1061242" cy="10959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3075" y="1724645"/>
            <a:ext cx="8488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Pupils have been given a home/school communication book.</a:t>
            </a: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Please feel free to write any notes to class staff in here. Staff will use this to send messages home about how your child's day has gone.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013">
            <a:off x="1198312" y="3081368"/>
            <a:ext cx="1071392" cy="9067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4932" y="3188824"/>
            <a:ext cx="8665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 reading book to share together for pleasure will be sent home once a week</a:t>
            </a:r>
            <a:r>
              <a:rPr lang="en-GB" dirty="0" smtClean="0">
                <a:latin typeface="Comic Sans MS" panose="030F0702030302020204" pitchFamily="66" charset="0"/>
              </a:rPr>
              <a:t>.  You can use the reading record to communicate how this has gone.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456" y="4810829"/>
            <a:ext cx="959115" cy="7910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4202" y="4891781"/>
            <a:ext cx="584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Water bottles to be brought in.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5604163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2100" b="1" dirty="0" smtClean="0">
                <a:latin typeface="Comic Sans MS" panose="030F0702030302020204" pitchFamily="66" charset="0"/>
              </a:rPr>
              <a:t>Children will have access to water and juice.</a:t>
            </a:r>
          </a:p>
          <a:p>
            <a:r>
              <a:rPr lang="en-GB" sz="2100" b="1" dirty="0" smtClean="0">
                <a:latin typeface="Comic Sans MS" panose="030F0702030302020204" pitchFamily="66" charset="0"/>
              </a:rPr>
              <a:t>A </a:t>
            </a:r>
            <a:r>
              <a:rPr lang="en-GB" sz="2100" b="1" dirty="0">
                <a:latin typeface="Comic Sans MS" panose="030F0702030302020204" pitchFamily="66" charset="0"/>
              </a:rPr>
              <a:t>contribution of £1:50 can be made for toast at the office, </a:t>
            </a:r>
            <a:r>
              <a:rPr lang="en-GB" sz="2100" b="1" dirty="0" smtClean="0">
                <a:latin typeface="Comic Sans MS" panose="030F0702030302020204" pitchFamily="66" charset="0"/>
              </a:rPr>
              <a:t>on </a:t>
            </a:r>
            <a:r>
              <a:rPr lang="en-GB" sz="2100" b="1" dirty="0">
                <a:latin typeface="Comic Sans MS" panose="030F0702030302020204" pitchFamily="66" charset="0"/>
              </a:rPr>
              <a:t>a weekly </a:t>
            </a:r>
            <a:r>
              <a:rPr lang="en-GB" sz="2100" b="1" dirty="0" smtClean="0">
                <a:latin typeface="Comic Sans MS" panose="030F0702030302020204" pitchFamily="66" charset="0"/>
              </a:rPr>
              <a:t>basis.</a:t>
            </a:r>
          </a:p>
          <a:p>
            <a:r>
              <a:rPr lang="en-US" sz="2100" b="1" dirty="0" smtClean="0">
                <a:latin typeface="Comic Sans MS" panose="030F0702030302020204" pitchFamily="66" charset="0"/>
              </a:rPr>
              <a:t>All children have access to a piece of fruit daily as part of the fruit for schools system.</a:t>
            </a:r>
          </a:p>
          <a:p>
            <a:r>
              <a:rPr lang="en-US" sz="2100" b="1" dirty="0" smtClean="0">
                <a:latin typeface="Comic Sans MS" panose="030F0702030302020204" pitchFamily="66" charset="0"/>
              </a:rPr>
              <a:t>All children are entitled to free school meals.  However, you can also provide them with a packed lunch or safe foods that they can have for lunch/snack.</a:t>
            </a:r>
          </a:p>
          <a:p>
            <a:endParaRPr lang="en-GB" dirty="0"/>
          </a:p>
        </p:txBody>
      </p:sp>
      <p:sp>
        <p:nvSpPr>
          <p:cNvPr id="5" name="AutoShape 2" descr="Cute Toaster With Bread Cartoon Vector ..."/>
          <p:cNvSpPr>
            <a:spLocks noChangeAspect="1" noChangeArrowheads="1"/>
          </p:cNvSpPr>
          <p:nvPr/>
        </p:nvSpPr>
        <p:spPr bwMode="auto">
          <a:xfrm>
            <a:off x="6223247" y="1825625"/>
            <a:ext cx="3684232" cy="41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Toaster Toasts Pop Art Retro Vector Stock Vector (Royalty Free) 1020972811 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112" y="2236032"/>
            <a:ext cx="3719559" cy="341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Termly overviews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3538" y="1664756"/>
            <a:ext cx="382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607" y="152625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At the beginning of each term an overview of what we are covering will appear on the school website.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This half terms topic is All about me and </a:t>
            </a:r>
            <a:r>
              <a:rPr lang="en-US" dirty="0" err="1" smtClean="0">
                <a:latin typeface="Comic Sans MS" panose="030F0702030302020204" pitchFamily="66" charset="0"/>
              </a:rPr>
              <a:t>colours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04434" y="304397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All children have access to the sensory and the music room.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4434" y="40076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In the summer term the children will visit </a:t>
            </a:r>
            <a:r>
              <a:rPr lang="en-US" dirty="0" err="1">
                <a:latin typeface="Comic Sans MS" panose="030F0702030302020204" pitchFamily="66" charset="0"/>
              </a:rPr>
              <a:t>W</a:t>
            </a:r>
            <a:r>
              <a:rPr lang="en-US" dirty="0" err="1" smtClean="0">
                <a:latin typeface="Comic Sans MS" panose="030F0702030302020204" pitchFamily="66" charset="0"/>
              </a:rPr>
              <a:t>oolston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S</a:t>
            </a:r>
            <a:r>
              <a:rPr lang="en-US" dirty="0" smtClean="0">
                <a:latin typeface="Comic Sans MS" panose="030F0702030302020204" pitchFamily="66" charset="0"/>
              </a:rPr>
              <a:t>ensory Centre and take part in Forrest school.</a:t>
            </a:r>
            <a:endParaRPr lang="en-GB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31242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211922"/>
                </a:solidFill>
                <a:effectLst/>
                <a:latin typeface="var(--font-family-default-latin)"/>
              </a:rPr>
              <a:t>Save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sng" strike="noStrike" cap="none" normalizeH="0" baseline="0" smtClean="0">
                <a:ln>
                  <a:noFill/>
                </a:ln>
                <a:solidFill>
                  <a:srgbClr val="211922"/>
                </a:solidFill>
                <a:effectLst/>
                <a:latin typeface="var(--font-family-default-latin)"/>
              </a:rPr>
              <a:t>fromabcstoacts.com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211922"/>
                </a:solidFill>
                <a:effectLst/>
                <a:latin typeface="-apple-system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211922"/>
                </a:solidFill>
                <a:effectLst/>
                <a:latin typeface="-apple-system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3" name="Picture 5" descr="All About Me&quot; Images – Browse 87 Stock Photos, Vectors, and Video | Adobe 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346" y="2125742"/>
            <a:ext cx="3396138" cy="298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9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Brush 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hoping to take part in the brush bus scheme, whereby children are </a:t>
            </a:r>
            <a:r>
              <a:rPr lang="en-US" dirty="0" smtClean="0"/>
              <a:t>encouraged </a:t>
            </a:r>
            <a:r>
              <a:rPr lang="en-US" dirty="0" smtClean="0"/>
              <a:t>to clean their teeth in school.</a:t>
            </a:r>
          </a:p>
          <a:p>
            <a:r>
              <a:rPr lang="en-US" dirty="0" smtClean="0"/>
              <a:t>This will take place daily, after lunch break.</a:t>
            </a:r>
            <a:r>
              <a:rPr lang="en-GB" dirty="0" smtClean="0"/>
              <a:t> Here is an information leaflet and the consent form if you would like them to take part.</a:t>
            </a:r>
          </a:p>
          <a:p>
            <a:endParaRPr lang="en-US" dirty="0" smtClean="0"/>
          </a:p>
        </p:txBody>
      </p:sp>
      <p:pic>
        <p:nvPicPr>
          <p:cNvPr id="4" name="Picture 2" descr="Manchester Community Dental - Brush B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830" y="1825624"/>
            <a:ext cx="4094306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4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PE is on a Thursday ran by Warrington Wolves.  No need for a kit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The children will need several spare pairs of clothing in their school </a:t>
            </a:r>
            <a:r>
              <a:rPr lang="en-US" dirty="0" smtClean="0">
                <a:latin typeface="Comic Sans MS" panose="030F0702030302020204" pitchFamily="66" charset="0"/>
              </a:rPr>
              <a:t>bags </a:t>
            </a:r>
            <a:r>
              <a:rPr lang="en-US" dirty="0">
                <a:latin typeface="Comic Sans MS" panose="030F0702030302020204" pitchFamily="66" charset="0"/>
              </a:rPr>
              <a:t>incase of accidents and </a:t>
            </a:r>
            <a:r>
              <a:rPr lang="en-US" dirty="0" smtClean="0">
                <a:latin typeface="Comic Sans MS" panose="030F0702030302020204" pitchFamily="66" charset="0"/>
              </a:rPr>
              <a:t>messy </a:t>
            </a:r>
            <a:r>
              <a:rPr lang="en-US" dirty="0">
                <a:latin typeface="Comic Sans MS" panose="030F0702030302020204" pitchFamily="66" charset="0"/>
              </a:rPr>
              <a:t>play.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Nappies to be </a:t>
            </a:r>
            <a:r>
              <a:rPr lang="en-US" dirty="0" smtClean="0">
                <a:latin typeface="Comic Sans MS" panose="030F0702030302020204" pitchFamily="66" charset="0"/>
              </a:rPr>
              <a:t>provided </a:t>
            </a:r>
            <a:r>
              <a:rPr lang="en-US" dirty="0" smtClean="0">
                <a:latin typeface="Comic Sans MS" panose="030F0702030302020204" pitchFamily="66" charset="0"/>
              </a:rPr>
              <a:t>by yourself . As we are short on storage ideally 3 /4 per day, in their bag.  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6150" name="Picture 6" descr="Sainsbury's Little Ones Dry Fit Size 5+ 36 Napp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444" y="1537206"/>
            <a:ext cx="3476920" cy="347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Free Vectors | girl change cloth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923" y="3693445"/>
            <a:ext cx="3766492" cy="282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Comic Sans MS" panose="030F0702030302020204" pitchFamily="66" charset="0"/>
              </a:rPr>
              <a:t>The </a:t>
            </a:r>
            <a:r>
              <a:rPr lang="en-US" sz="2200" b="1" dirty="0" smtClean="0">
                <a:latin typeface="Comic Sans MS" panose="030F0702030302020204" pitchFamily="66" charset="0"/>
              </a:rPr>
              <a:t>school have fantastic </a:t>
            </a:r>
            <a:r>
              <a:rPr lang="en-US" sz="2200" b="1" dirty="0" smtClean="0">
                <a:latin typeface="Comic Sans MS" panose="030F0702030302020204" pitchFamily="66" charset="0"/>
              </a:rPr>
              <a:t>teams where by support is given with Speech and Language and Occupational Therapy (Shine). </a:t>
            </a:r>
            <a:r>
              <a:rPr lang="en-US" sz="2200" b="1" dirty="0" smtClean="0">
                <a:latin typeface="Comic Sans MS" panose="030F0702030302020204" pitchFamily="66" charset="0"/>
              </a:rPr>
              <a:t>These services can be provided </a:t>
            </a:r>
            <a:r>
              <a:rPr lang="en-US" sz="2200" b="1" dirty="0" smtClean="0">
                <a:latin typeface="Comic Sans MS" panose="030F0702030302020204" pitchFamily="66" charset="0"/>
              </a:rPr>
              <a:t>within the setting.</a:t>
            </a:r>
          </a:p>
          <a:p>
            <a:r>
              <a:rPr lang="en-US" sz="2200" b="1" dirty="0" smtClean="0">
                <a:latin typeface="Comic Sans MS" panose="030F0702030302020204" pitchFamily="66" charset="0"/>
              </a:rPr>
              <a:t>The safeguarding team are always available to support families, point you in the right direction </a:t>
            </a:r>
            <a:r>
              <a:rPr lang="en-US" sz="2200" b="1" dirty="0" smtClean="0">
                <a:latin typeface="Comic Sans MS" panose="030F0702030302020204" pitchFamily="66" charset="0"/>
              </a:rPr>
              <a:t>and provide</a:t>
            </a:r>
            <a:r>
              <a:rPr lang="en-US" sz="2200" b="1" dirty="0" smtClean="0">
                <a:latin typeface="Comic Sans MS" panose="030F0702030302020204" pitchFamily="66" charset="0"/>
              </a:rPr>
              <a:t> a variety of </a:t>
            </a:r>
            <a:r>
              <a:rPr lang="en-US" sz="2200" b="1" dirty="0" smtClean="0">
                <a:latin typeface="Comic Sans MS" panose="030F0702030302020204" pitchFamily="66" charset="0"/>
              </a:rPr>
              <a:t>support.</a:t>
            </a:r>
          </a:p>
          <a:p>
            <a:r>
              <a:rPr lang="en-US" sz="2200" b="1" dirty="0" smtClean="0">
                <a:latin typeface="Comic Sans MS" panose="030F0702030302020204" pitchFamily="66" charset="0"/>
              </a:rPr>
              <a:t>No problem is too BIG.  If you are concerned or worried or have </a:t>
            </a:r>
            <a:r>
              <a:rPr lang="en-US" sz="2200" b="1" dirty="0" smtClean="0">
                <a:latin typeface="Comic Sans MS" panose="030F0702030302020204" pitchFamily="66" charset="0"/>
              </a:rPr>
              <a:t>any queries </a:t>
            </a:r>
            <a:r>
              <a:rPr lang="en-US" sz="2200" b="1" dirty="0" smtClean="0">
                <a:latin typeface="Comic Sans MS" panose="030F0702030302020204" pitchFamily="66" charset="0"/>
              </a:rPr>
              <a:t>please reach out to the school.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70C04F-E7AC-41AB-9C6D-1B1BB88BFF7F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4873beb7-5857-4685-be1f-d57550cc96c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312</TotalTime>
  <Words>556</Words>
  <Application>Microsoft Office PowerPoint</Application>
  <PresentationFormat>Widescreen</PresentationFormat>
  <Paragraphs>48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-apple-system</vt:lpstr>
      <vt:lpstr>Arial</vt:lpstr>
      <vt:lpstr>Calibri</vt:lpstr>
      <vt:lpstr>Comic Sans MS</vt:lpstr>
      <vt:lpstr>Segoe UI</vt:lpstr>
      <vt:lpstr>Segoe UI Light</vt:lpstr>
      <vt:lpstr>var(--font-family-default-latin)</vt:lpstr>
      <vt:lpstr>WelcomeDoc</vt:lpstr>
      <vt:lpstr>Welcome to Dragonfly 2024-25</vt:lpstr>
      <vt:lpstr>Introductions…</vt:lpstr>
      <vt:lpstr>On arrival…</vt:lpstr>
      <vt:lpstr>What should pupils bring to school daily?</vt:lpstr>
      <vt:lpstr>Snack</vt:lpstr>
      <vt:lpstr>Termly overviews </vt:lpstr>
      <vt:lpstr>Brush bus</vt:lpstr>
      <vt:lpstr>Additional Information</vt:lpstr>
      <vt:lpstr>Support</vt:lpstr>
      <vt:lpstr> Classroom</vt:lpstr>
      <vt:lpstr>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Q3 2021-2022</dc:title>
  <dc:creator>Teacher</dc:creator>
  <cp:keywords/>
  <cp:lastModifiedBy>Lorna Smith</cp:lastModifiedBy>
  <cp:revision>35</cp:revision>
  <dcterms:created xsi:type="dcterms:W3CDTF">2021-09-18T20:35:27Z</dcterms:created>
  <dcterms:modified xsi:type="dcterms:W3CDTF">2024-09-11T15:32:59Z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