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70" r:id="rId7"/>
    <p:sldId id="281" r:id="rId8"/>
    <p:sldId id="279" r:id="rId9"/>
    <p:sldId id="262" r:id="rId10"/>
    <p:sldId id="260" r:id="rId11"/>
    <p:sldId id="280" r:id="rId12"/>
    <p:sldId id="271" r:id="rId13"/>
    <p:sldId id="272" r:id="rId14"/>
    <p:sldId id="274" r:id="rId15"/>
    <p:sldId id="275" r:id="rId16"/>
    <p:sldId id="276" r:id="rId17"/>
    <p:sldId id="27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70"/>
            <p14:sldId id="281"/>
            <p14:sldId id="279"/>
            <p14:sldId id="262"/>
            <p14:sldId id="260"/>
            <p14:sldId id="280"/>
            <p14:sldId id="271"/>
            <p14:sldId id="272"/>
            <p14:sldId id="274"/>
            <p14:sldId id="275"/>
            <p14:sldId id="276"/>
            <p14:sldId id="277"/>
            <p14:sldId id="266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927D8-5444-AD34-D4D9-C8D528690CD5}" v="64" dt="2024-09-16T10:03:45.994"/>
    <p1510:client id="{F47FD682-375D-4D3B-EBB0-1DF0354F31A3}" v="29" dt="2024-09-16T11:47:02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moticon_Face_Smiley_G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d5beeb695d276dddJmltdHM9MTcyNTkyNjQwMCZpZ3VpZD0wOWQ2ODczMC1kMzMzLTYwNTctM2NmZi05MzVkZDJhNDYxOWMmaW5zaWQ9NTc4NA&amp;ptn=3&amp;ver=2&amp;hsh=3&amp;fclid=09d68730-d333-6057-3cff-935dd2a4619c&amp;psq=what+is+the+engagement+model%3f&amp;u=a1aHR0cHM6Ly93d3cudHdpbmtsLmNvLnVrL3BhcmVudGluZy13aWtpL2VuZ2FnZW1lbnQtbW9kZWw&amp;ntb=1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moticon_Face_Smiley_G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96" y="2022370"/>
            <a:ext cx="10515600" cy="2387600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Welcome to Grasshopper Class</a:t>
            </a:r>
          </a:p>
        </p:txBody>
      </p:sp>
      <p:pic>
        <p:nvPicPr>
          <p:cNvPr id="3" name="Graphic 2" descr="Grasshopper outline">
            <a:extLst>
              <a:ext uri="{FF2B5EF4-FFF2-40B4-BE49-F238E27FC236}">
                <a16:creationId xmlns:a16="http://schemas.microsoft.com/office/drawing/2014/main" id="{35401F76-E864-B0C6-CAE3-2D138FACE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800" y="4219713"/>
            <a:ext cx="2615095" cy="26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00" t="34400" r="14575" b="19733"/>
          <a:stretch/>
        </p:blipFill>
        <p:spPr>
          <a:xfrm>
            <a:off x="1750705" y="1837944"/>
            <a:ext cx="8953211" cy="42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utism Eye - Introduction &amp; Application to the SCERTS Model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1" y="1544048"/>
            <a:ext cx="4965192" cy="35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2723" y="1544048"/>
            <a:ext cx="56293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>
                <a:latin typeface="Comic Sans MS"/>
              </a:rPr>
              <a:t>Social Communication</a:t>
            </a:r>
            <a:endParaRPr lang="en-GB" sz="2400">
              <a:latin typeface="Comic Sans MS"/>
              <a:cs typeface="Segoe UI"/>
            </a:endParaRPr>
          </a:p>
          <a:p>
            <a:pPr algn="ctr"/>
            <a:r>
              <a:rPr lang="en-GB" sz="2400" dirty="0">
                <a:latin typeface="Comic Sans MS"/>
              </a:rPr>
              <a:t>Emotional Regulation</a:t>
            </a:r>
            <a:endParaRPr lang="en-GB" sz="2400">
              <a:latin typeface="Comic Sans MS"/>
              <a:cs typeface="Segoe UI"/>
            </a:endParaRPr>
          </a:p>
          <a:p>
            <a:pPr algn="ctr"/>
            <a:r>
              <a:rPr lang="en-GB" sz="2400" dirty="0">
                <a:latin typeface="Comic Sans MS"/>
              </a:rPr>
              <a:t>Transactional Supports </a:t>
            </a:r>
            <a:endParaRPr lang="en-GB" sz="2400" dirty="0">
              <a:latin typeface="Comic Sans MS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7771" y="3430618"/>
            <a:ext cx="4556759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omic Sans MS"/>
              </a:rPr>
              <a:t>Curriculum</a:t>
            </a:r>
            <a:endParaRPr lang="en-GB" sz="3200">
              <a:latin typeface="Comic Sans MS"/>
              <a:cs typeface="Segoe UI"/>
            </a:endParaRPr>
          </a:p>
          <a:p>
            <a:r>
              <a:rPr lang="en-GB" sz="3200" dirty="0">
                <a:latin typeface="Comic Sans MS"/>
              </a:rPr>
              <a:t>Targets </a:t>
            </a:r>
            <a:endParaRPr lang="en-GB" sz="3200">
              <a:latin typeface="Comic Sans MS"/>
              <a:cs typeface="Segoe UI"/>
            </a:endParaRPr>
          </a:p>
          <a:p>
            <a:r>
              <a:rPr lang="en-GB" sz="3200" dirty="0">
                <a:latin typeface="Comic Sans MS"/>
              </a:rPr>
              <a:t>SCERTS clinics</a:t>
            </a:r>
            <a:endParaRPr lang="en-GB" sz="3200">
              <a:latin typeface="Comic Sans MS"/>
              <a:cs typeface="Segoe UI"/>
            </a:endParaRPr>
          </a:p>
          <a:p>
            <a:r>
              <a:rPr lang="en-GB" sz="3200" dirty="0">
                <a:latin typeface="Comic Sans MS"/>
              </a:rPr>
              <a:t>EFL </a:t>
            </a:r>
            <a:endParaRPr lang="en-GB" sz="2400" dirty="0">
              <a:latin typeface="Comic Sans MS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8549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31" y="-175054"/>
            <a:ext cx="10749367" cy="1208868"/>
          </a:xfrm>
        </p:spPr>
        <p:txBody>
          <a:bodyPr/>
          <a:lstStyle/>
          <a:p>
            <a:r>
              <a:rPr lang="en-GB" dirty="0"/>
              <a:t>SCERTS Parents groups </a:t>
            </a:r>
          </a:p>
        </p:txBody>
      </p:sp>
      <p:pic>
        <p:nvPicPr>
          <p:cNvPr id="4" name="Picture 2" descr="Autism Eye - Introduction &amp; Application to the SCERTS Model |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68" y="2711243"/>
            <a:ext cx="32861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4125" y="1977987"/>
            <a:ext cx="459943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Working together with your children in the school environment and out in the community.</a:t>
            </a:r>
          </a:p>
          <a:p>
            <a:endParaRPr lang="en-GB" sz="2000" dirty="0">
              <a:latin typeface="Comic Sans MS"/>
            </a:endParaRPr>
          </a:p>
          <a:p>
            <a:r>
              <a:rPr lang="en-GB" sz="2000" dirty="0">
                <a:latin typeface="Comic Sans MS"/>
              </a:rPr>
              <a:t>Working with school to develop consistent approaches and strategies. </a:t>
            </a:r>
          </a:p>
          <a:p>
            <a:endParaRPr lang="en-GB" sz="2000" dirty="0">
              <a:latin typeface="Comic Sans MS"/>
            </a:endParaRPr>
          </a:p>
          <a:p>
            <a:r>
              <a:rPr lang="en-GB" sz="2000" dirty="0">
                <a:latin typeface="Comic Sans MS"/>
              </a:rPr>
              <a:t>Common themes and challenges. </a:t>
            </a:r>
          </a:p>
          <a:p>
            <a:endParaRPr lang="en-GB" sz="2000" dirty="0">
              <a:latin typeface="Comic Sans MS"/>
            </a:endParaRPr>
          </a:p>
          <a:p>
            <a:pPr marL="285750" indent="-285750">
              <a:buFontTx/>
              <a:buChar char="-"/>
            </a:pPr>
            <a:r>
              <a:rPr lang="en-GB" sz="2000" dirty="0">
                <a:latin typeface="Comic Sans MS"/>
              </a:rPr>
              <a:t>Talks with our OT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latin typeface="Comic Sans MS"/>
              </a:rPr>
              <a:t>Emotional regulation advice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latin typeface="Comic Sans MS"/>
              </a:rPr>
              <a:t>Heading to the local supermarket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latin typeface="Comic Sans MS"/>
              </a:rPr>
              <a:t>Eating out in a restaurant </a:t>
            </a:r>
          </a:p>
        </p:txBody>
      </p:sp>
    </p:spTree>
    <p:extLst>
      <p:ext uri="{BB962C8B-B14F-4D97-AF65-F5344CB8AC3E}">
        <p14:creationId xmlns:p14="http://schemas.microsoft.com/office/powerpoint/2010/main" val="405715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NAS Advanced School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01" y="2814947"/>
            <a:ext cx="7253685" cy="2045130"/>
          </a:xfrm>
        </p:spPr>
      </p:pic>
    </p:spTree>
    <p:extLst>
      <p:ext uri="{BB962C8B-B14F-4D97-AF65-F5344CB8AC3E}">
        <p14:creationId xmlns:p14="http://schemas.microsoft.com/office/powerpoint/2010/main" val="17041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EFL &amp;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65" y="2052166"/>
            <a:ext cx="10984561" cy="446460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/>
              </a:rPr>
              <a:t>Please check EFL to see your child’s work and progress in school. You are more than welcome to pictures from home- we love sharing with the children the photos you upload :)</a:t>
            </a:r>
            <a:endParaRPr lang="en-GB" sz="2000" dirty="0">
              <a:solidFill>
                <a:schemeClr val="tx1"/>
              </a:solidFill>
              <a:latin typeface="Comic Sans MS"/>
              <a:cs typeface="Segoe UI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/>
              </a:rPr>
              <a:t>There is an autism section on the website in which we keep up to date. </a:t>
            </a:r>
            <a:endParaRPr lang="en-GB" sz="2000" dirty="0">
              <a:solidFill>
                <a:schemeClr val="tx1"/>
              </a:solidFill>
              <a:latin typeface="Comic Sans MS"/>
              <a:cs typeface="Segoe UI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/>
                <a:cs typeface="Segoe UI"/>
              </a:rPr>
              <a:t>Class information</a:t>
            </a:r>
            <a:endParaRPr lang="en-GB" sz="20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/>
              </a:rPr>
              <a:t>Communication via home school book or class email.</a:t>
            </a:r>
            <a:endParaRPr lang="en-GB" sz="2000" dirty="0">
              <a:solidFill>
                <a:schemeClr val="tx1"/>
              </a:solidFill>
              <a:latin typeface="Comic Sans MS"/>
              <a:cs typeface="Segoe UI"/>
            </a:endParaRPr>
          </a:p>
          <a:p>
            <a:pPr algn="ctr"/>
            <a:r>
              <a:rPr lang="en-GB" sz="2000" b="1" i="1" dirty="0">
                <a:solidFill>
                  <a:schemeClr val="tx1"/>
                </a:solidFill>
                <a:latin typeface="Comic Sans MS"/>
                <a:cs typeface="Segoe UI"/>
              </a:rPr>
              <a:t>Class email: grasshopperclass@greenlaneschool.co.uk</a:t>
            </a:r>
          </a:p>
        </p:txBody>
      </p:sp>
    </p:spTree>
    <p:extLst>
      <p:ext uri="{BB962C8B-B14F-4D97-AF65-F5344CB8AC3E}">
        <p14:creationId xmlns:p14="http://schemas.microsoft.com/office/powerpoint/2010/main" val="2790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8">
            <a:off x="4483945" y="1906075"/>
            <a:ext cx="2990344" cy="4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Introductions…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4416" y="3450088"/>
            <a:ext cx="2210874" cy="7284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Miss Webster</a:t>
            </a:r>
          </a:p>
          <a:p>
            <a:r>
              <a:rPr lang="en-GB" sz="2000" dirty="0">
                <a:latin typeface="Comic Sans MS"/>
              </a:rPr>
              <a:t>Class Teacher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59" y="6158276"/>
            <a:ext cx="261246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Mrs Golden</a:t>
            </a:r>
          </a:p>
          <a:p>
            <a:r>
              <a:rPr lang="en-GB" sz="2000" dirty="0">
                <a:latin typeface="Comic Sans MS"/>
              </a:rPr>
              <a:t>Teaching Assistant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3907" y="6147979"/>
            <a:ext cx="270514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Miss Quirk </a:t>
            </a: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Teaching Assistant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8" y="4183399"/>
            <a:ext cx="1582348" cy="1976845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1C47E60-A0BB-6522-C75A-2077E196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6707" y="1628518"/>
            <a:ext cx="1962666" cy="1551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529BA-6E18-C3DD-13A0-1CCFC8AC4665}"/>
              </a:ext>
            </a:extLst>
          </p:cNvPr>
          <p:cNvSpPr txBox="1"/>
          <p:nvPr/>
        </p:nvSpPr>
        <p:spPr>
          <a:xfrm>
            <a:off x="4606229" y="6158276"/>
            <a:ext cx="373487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Mrs Sweeney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Teaching Assistant</a:t>
            </a:r>
          </a:p>
        </p:txBody>
      </p:sp>
      <p:pic>
        <p:nvPicPr>
          <p:cNvPr id="10" name="Picture 9" descr="A person with long hair&#10;&#10;Description automatically generated">
            <a:extLst>
              <a:ext uri="{FF2B5EF4-FFF2-40B4-BE49-F238E27FC236}">
                <a16:creationId xmlns:a16="http://schemas.microsoft.com/office/drawing/2014/main" id="{4B437726-2373-AC0B-E0DF-793E76DAF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187" y="1422957"/>
            <a:ext cx="1725570" cy="1973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10849A-11D8-A086-D713-62F920C67D43}"/>
              </a:ext>
            </a:extLst>
          </p:cNvPr>
          <p:cNvSpPr txBox="1"/>
          <p:nvPr/>
        </p:nvSpPr>
        <p:spPr>
          <a:xfrm>
            <a:off x="6655389" y="3450087"/>
            <a:ext cx="470281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latin typeface="Comic Sans MS"/>
              </a:rPr>
              <a:t>Miss Tye</a:t>
            </a:r>
          </a:p>
          <a:p>
            <a:r>
              <a:rPr lang="en-GB" sz="2000" dirty="0">
                <a:latin typeface="Comic Sans MS"/>
              </a:rPr>
              <a:t>Higher level Teaching Assistant </a:t>
            </a: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/>
              </a:rPr>
              <a:t>(PPA cover lead)</a:t>
            </a:r>
            <a:endParaRPr lang="en-GB" sz="2000">
              <a:latin typeface="Comic Sans MS" panose="030F0702030302020204" pitchFamily="66" charset="0"/>
            </a:endParaRPr>
          </a:p>
        </p:txBody>
      </p:sp>
      <p:pic>
        <p:nvPicPr>
          <p:cNvPr id="12" name="Picture 11" descr="A person taking a selfie&#10;&#10;Description automatically generated">
            <a:extLst>
              <a:ext uri="{FF2B5EF4-FFF2-40B4-BE49-F238E27FC236}">
                <a16:creationId xmlns:a16="http://schemas.microsoft.com/office/drawing/2014/main" id="{179211B4-C329-7DB6-0840-EC72BCC1D9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231" t="25256" r="1608" b="-176"/>
          <a:stretch/>
        </p:blipFill>
        <p:spPr>
          <a:xfrm>
            <a:off x="4736855" y="4142289"/>
            <a:ext cx="1598592" cy="1991295"/>
          </a:xfrm>
          <a:prstGeom prst="rect">
            <a:avLst/>
          </a:prstGeom>
        </p:spPr>
      </p:pic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8B32EA31-A1DA-21BE-1252-BAAEA87666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646" t="25226" r="13039" b="-251"/>
          <a:stretch/>
        </p:blipFill>
        <p:spPr>
          <a:xfrm>
            <a:off x="9596979" y="4148289"/>
            <a:ext cx="1438693" cy="19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/>
              </a:rPr>
              <a:t>Grasshopper class</a:t>
            </a: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001" y="1712317"/>
            <a:ext cx="903855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latin typeface="Comic Sans MS"/>
              </a:rPr>
              <a:t>A mix of reception and year one pupils.</a:t>
            </a:r>
            <a:endParaRPr lang="en-US"/>
          </a:p>
          <a:p>
            <a:pPr algn="ctr"/>
            <a:endParaRPr lang="en-GB" dirty="0">
              <a:latin typeface="Comic Sans MS"/>
            </a:endParaRPr>
          </a:p>
          <a:p>
            <a:pPr algn="ctr"/>
            <a:r>
              <a:rPr lang="en-GB" dirty="0">
                <a:latin typeface="Comic Sans MS"/>
              </a:rPr>
              <a:t>All pupils have a diagnosis of autism and will follow our autism pathway across school.</a:t>
            </a:r>
          </a:p>
          <a:p>
            <a:pPr algn="ctr"/>
            <a:endParaRPr lang="en-GB" dirty="0">
              <a:latin typeface="Comic Sans MS"/>
            </a:endParaRPr>
          </a:p>
          <a:p>
            <a:pPr algn="ctr"/>
            <a:r>
              <a:rPr lang="en-GB" dirty="0">
                <a:latin typeface="Comic Sans MS"/>
                <a:cs typeface="Segoe UI"/>
              </a:rPr>
              <a:t>In Grasshoppers we use engagement steps and use the SCERTS model which helps to track children's learning, focusing more on social communication and emotional regulation.</a:t>
            </a:r>
          </a:p>
          <a:p>
            <a:pPr algn="ctr"/>
            <a:r>
              <a:rPr lang="en-GB" dirty="0">
                <a:latin typeface="Comic Sans MS"/>
                <a:cs typeface="Segoe UI"/>
              </a:rPr>
              <a:t> </a:t>
            </a:r>
          </a:p>
          <a:p>
            <a:pPr algn="ctr"/>
            <a:r>
              <a:rPr lang="en-GB" dirty="0">
                <a:latin typeface="Comic Sans MS"/>
              </a:rPr>
              <a:t>Structure and zones- visual timetable, zoned areas, outdoor and indoor continuous provision.</a:t>
            </a:r>
          </a:p>
          <a:p>
            <a:pPr algn="ctr"/>
            <a:endParaRPr lang="en-GB" dirty="0">
              <a:latin typeface="Comic Sans MS"/>
            </a:endParaRPr>
          </a:p>
          <a:p>
            <a:pPr algn="ctr"/>
            <a:r>
              <a:rPr lang="en-GB" dirty="0">
                <a:latin typeface="Comic Sans MS"/>
              </a:rPr>
              <a:t>Sensory circuit of a morning and sensory room access twice weekly</a:t>
            </a:r>
            <a:endParaRPr lang="en-GB">
              <a:latin typeface="Comic Sans MS"/>
              <a:cs typeface="Segoe UI"/>
            </a:endParaRPr>
          </a:p>
          <a:p>
            <a:pPr algn="ctr"/>
            <a:endParaRPr lang="en-GB" dirty="0">
              <a:latin typeface="Comic Sans MS"/>
            </a:endParaRPr>
          </a:p>
          <a:p>
            <a:pPr algn="ctr"/>
            <a:r>
              <a:rPr lang="en-GB" dirty="0">
                <a:latin typeface="Comic Sans MS"/>
              </a:rPr>
              <a:t>Trips out into the community, sensory centre access in April time! Track walks, </a:t>
            </a:r>
          </a:p>
          <a:p>
            <a:pPr algn="ctr"/>
            <a:endParaRPr lang="en-GB" dirty="0">
              <a:latin typeface="Comic Sans MS"/>
            </a:endParaRPr>
          </a:p>
          <a:p>
            <a:pPr algn="ctr"/>
            <a:r>
              <a:rPr lang="en-GB" dirty="0">
                <a:latin typeface="Comic Sans MS"/>
              </a:rPr>
              <a:t>Snack- PECS </a:t>
            </a:r>
          </a:p>
        </p:txBody>
      </p:sp>
      <p:pic>
        <p:nvPicPr>
          <p:cNvPr id="3" name="Picture 2" descr="A yellow smiley face with black eyes&#10;&#10;Description automatically generated">
            <a:extLst>
              <a:ext uri="{FF2B5EF4-FFF2-40B4-BE49-F238E27FC236}">
                <a16:creationId xmlns:a16="http://schemas.microsoft.com/office/drawing/2014/main" id="{D3B56232-5D5B-C030-32E1-FC6E6AEDF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33345" y="2911701"/>
            <a:ext cx="1778227" cy="1745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A9EF0-2996-926E-EC7E-230703F2E2EB}"/>
              </a:ext>
            </a:extLst>
          </p:cNvPr>
          <p:cNvSpPr txBox="1"/>
          <p:nvPr/>
        </p:nvSpPr>
        <p:spPr>
          <a:xfrm>
            <a:off x="10880510" y="4822010"/>
            <a:ext cx="831250" cy="15274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by PhotoAuthor is licensed under CCYYSA.</a:t>
            </a:r>
          </a:p>
        </p:txBody>
      </p:sp>
    </p:spTree>
    <p:extLst>
      <p:ext uri="{BB962C8B-B14F-4D97-AF65-F5344CB8AC3E}">
        <p14:creationId xmlns:p14="http://schemas.microsoft.com/office/powerpoint/2010/main" val="387728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76AD-C1CA-37C9-C9DC-187AF477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/>
                <a:cs typeface="Segoe UI Light"/>
              </a:rPr>
              <a:t>What we are doing in Grasshoppers... </a:t>
            </a:r>
            <a:endParaRPr lang="en-US" dirty="0">
              <a:latin typeface="Comic Sans MS"/>
              <a:cs typeface="Segoe U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2DFE7-16C3-C7AD-9B51-501871F2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085" y="1343411"/>
            <a:ext cx="4321776" cy="55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76AD-C1CA-37C9-C9DC-187AF477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Segoe UI Light"/>
              </a:rPr>
              <a:t>Engagement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0D68D-6113-E602-3760-616ECE8203AB}"/>
              </a:ext>
            </a:extLst>
          </p:cNvPr>
          <p:cNvSpPr txBox="1"/>
          <p:nvPr/>
        </p:nvSpPr>
        <p:spPr>
          <a:xfrm>
            <a:off x="2747320" y="3087130"/>
            <a:ext cx="760352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exploration, realization, anticipation, persistence, and initiation</a:t>
            </a:r>
          </a:p>
          <a:p>
            <a:endParaRPr lang="en-US" dirty="0">
              <a:latin typeface="Comic Sans MS"/>
            </a:endParaRPr>
          </a:p>
          <a:p>
            <a:r>
              <a:rPr lang="en-US" dirty="0">
                <a:latin typeface="Comic Sans MS"/>
              </a:rPr>
              <a:t>Measures pupil progress against new skills and engagement </a:t>
            </a:r>
          </a:p>
          <a:p>
            <a:endParaRPr lang="en-US" dirty="0">
              <a:latin typeface="Comic Sans MS"/>
            </a:endParaRPr>
          </a:p>
          <a:p>
            <a:r>
              <a:rPr lang="en-US" dirty="0">
                <a:latin typeface="Comic Sans MS"/>
              </a:rPr>
              <a:t>Works towards progression steps </a:t>
            </a:r>
          </a:p>
          <a:p>
            <a:endParaRPr lang="en-US" dirty="0">
              <a:latin typeface="Comic Sans MS"/>
            </a:endParaRPr>
          </a:p>
          <a:p>
            <a:endParaRPr lang="en-US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7182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On arrival…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006" y="2661958"/>
            <a:ext cx="1895475" cy="258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273" y="2536790"/>
            <a:ext cx="7328079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Pupils will take off their coats and bags and go to their timetable, settle in together time.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Low arousal, calm environment and sensory circuit.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Toast.</a:t>
            </a:r>
          </a:p>
        </p:txBody>
      </p:sp>
    </p:spTree>
    <p:extLst>
      <p:ext uri="{BB962C8B-B14F-4D97-AF65-F5344CB8AC3E}">
        <p14:creationId xmlns:p14="http://schemas.microsoft.com/office/powerpoint/2010/main" val="119339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should pupils bring to school daily?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638687" y="1866375"/>
            <a:ext cx="1411350" cy="1404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7426" y="2155113"/>
            <a:ext cx="913763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latin typeface="Comic Sans MS"/>
              </a:rPr>
              <a:t>Home school book</a:t>
            </a:r>
            <a:endParaRPr lang="en-US" sz="2400">
              <a:latin typeface="Comic Sans MS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omic Sans MS"/>
              </a:rPr>
              <a:t>Coat</a:t>
            </a:r>
            <a:endParaRPr lang="en-GB" sz="2400">
              <a:latin typeface="Comic Sans MS" panose="030F0702030302020204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omic Sans MS"/>
              </a:rPr>
              <a:t>PE Kit- stay in school and go home each term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omic Sans MS"/>
              </a:rPr>
              <a:t>Reading books and records will start to go home next week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omic Sans MS"/>
              </a:rPr>
              <a:t>Buddy the Bear- weekly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omic Sans MS"/>
              </a:rPr>
              <a:t>Lunch box, snack, water bottles.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omic Sans MS"/>
              </a:rPr>
              <a:t>Toast money if you would like your child to have toast (£1.50 per week)</a:t>
            </a:r>
          </a:p>
          <a:p>
            <a:endParaRPr lang="en-GB" sz="2400" dirty="0">
              <a:latin typeface="Comic Sans M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9974300" y="1492499"/>
            <a:ext cx="1678932" cy="13186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8" y="4494150"/>
            <a:ext cx="1679925" cy="1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9F8C-4CD6-20A7-D7B2-5C081949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Segoe UI Light"/>
              </a:rPr>
              <a:t>Additional information...</a:t>
            </a:r>
            <a:endParaRPr lang="en-US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D7C46-6DA5-05FD-0B8B-245071CFD9A6}"/>
              </a:ext>
            </a:extLst>
          </p:cNvPr>
          <p:cNvSpPr txBox="1"/>
          <p:nvPr/>
        </p:nvSpPr>
        <p:spPr>
          <a:xfrm>
            <a:off x="617765" y="1700839"/>
            <a:ext cx="10437012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2800" dirty="0">
                <a:latin typeface="Comic Sans MS"/>
                <a:cs typeface="Segoe UI"/>
              </a:rPr>
              <a:t>Our PE day is on a Tuesday morning</a:t>
            </a:r>
          </a:p>
          <a:p>
            <a:pPr marL="285750" indent="-285750">
              <a:buFont typeface="Calibri"/>
              <a:buChar char="-"/>
            </a:pPr>
            <a:r>
              <a:rPr lang="en-US" sz="2800" dirty="0">
                <a:latin typeface="Comic Sans MS"/>
                <a:cs typeface="Segoe UI"/>
              </a:rPr>
              <a:t>We have sensory room slots twice a week</a:t>
            </a:r>
          </a:p>
          <a:p>
            <a:pPr marL="285750" indent="-285750">
              <a:buFont typeface="Calibri"/>
              <a:buChar char="-"/>
            </a:pPr>
            <a:r>
              <a:rPr lang="en-US" sz="2800" dirty="0">
                <a:latin typeface="Comic Sans MS"/>
                <a:cs typeface="Segoe UI"/>
              </a:rPr>
              <a:t>April time we will be going to the sensory </a:t>
            </a:r>
            <a:r>
              <a:rPr lang="en-US" sz="2800" dirty="0" err="1">
                <a:latin typeface="Comic Sans MS"/>
                <a:cs typeface="Segoe UI"/>
              </a:rPr>
              <a:t>centre</a:t>
            </a:r>
            <a:r>
              <a:rPr lang="en-US" sz="2800" dirty="0">
                <a:latin typeface="Comic Sans MS"/>
                <a:cs typeface="Segoe UI"/>
              </a:rPr>
              <a:t>.</a:t>
            </a:r>
          </a:p>
          <a:p>
            <a:pPr marL="285750" indent="-285750">
              <a:buFont typeface="Calibri"/>
              <a:buChar char="-"/>
            </a:pPr>
            <a:r>
              <a:rPr lang="en-GB" sz="2800" dirty="0">
                <a:latin typeface="Comic Sans MS"/>
                <a:cs typeface="Segoe UI"/>
              </a:rPr>
              <a:t>A contribution of 50p- £1 per week towards snacks/baking (the fun stuff) is received with thanks as school do not fund this. (Please note: this is voluntary!) </a:t>
            </a:r>
            <a:endParaRPr lang="en-US" sz="2800" dirty="0">
              <a:latin typeface="Comic Sans MS"/>
              <a:cs typeface="Segoe UI"/>
            </a:endParaRPr>
          </a:p>
          <a:p>
            <a:pPr marL="285750" indent="-285750">
              <a:buFont typeface="Calibri"/>
              <a:buChar char="-"/>
            </a:pPr>
            <a:endParaRPr lang="en-US" sz="2800" dirty="0">
              <a:latin typeface="Comic Sans MS"/>
              <a:cs typeface="Segoe UI"/>
            </a:endParaRPr>
          </a:p>
          <a:p>
            <a:pPr marL="285750" indent="-285750">
              <a:buFont typeface="Calibri"/>
              <a:buChar char="-"/>
            </a:pPr>
            <a:endParaRPr lang="en-US" sz="2800" dirty="0">
              <a:latin typeface="Comic Sans MS"/>
              <a:cs typeface="Segoe UI"/>
            </a:endParaRPr>
          </a:p>
          <a:p>
            <a:pPr marL="285750" indent="-285750">
              <a:buFont typeface="Calibri"/>
              <a:buChar char="-"/>
            </a:pPr>
            <a:endParaRPr lang="en-US" sz="2800" dirty="0">
              <a:latin typeface="Comic Sans MS"/>
              <a:cs typeface="Segoe UI"/>
            </a:endParaRPr>
          </a:p>
          <a:p>
            <a:pPr marL="285750" indent="-285750">
              <a:buFont typeface="Calibri"/>
              <a:buChar char="-"/>
            </a:pPr>
            <a:endParaRPr lang="en-US" sz="2400" dirty="0">
              <a:latin typeface="Comic Sans MS"/>
              <a:cs typeface="Segoe UI"/>
            </a:endParaRPr>
          </a:p>
          <a:p>
            <a:pPr marL="285750" indent="-285750">
              <a:buFont typeface="Calibri"/>
              <a:buChar char="-"/>
            </a:pPr>
            <a:endParaRPr lang="en-US" sz="2400" dirty="0">
              <a:latin typeface="Comic Sans MS"/>
              <a:cs typeface="Segoe UI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cs typeface="Segoe UI"/>
            </a:endParaRPr>
          </a:p>
        </p:txBody>
      </p:sp>
      <p:pic>
        <p:nvPicPr>
          <p:cNvPr id="5" name="Picture 4" descr="A yellow smiley face with black eyes&#10;&#10;Description automatically generated">
            <a:extLst>
              <a:ext uri="{FF2B5EF4-FFF2-40B4-BE49-F238E27FC236}">
                <a16:creationId xmlns:a16="http://schemas.microsoft.com/office/drawing/2014/main" id="{9F76B141-6FA7-9B6C-6330-A031B97E4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84831" y="4724025"/>
            <a:ext cx="1778227" cy="17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SHINE   (Lisa and Sophie)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76" t="22666" r="29499" b="14133"/>
          <a:stretch/>
        </p:blipFill>
        <p:spPr>
          <a:xfrm>
            <a:off x="600786" y="1806723"/>
            <a:ext cx="5367528" cy="433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4823" y="3188125"/>
            <a:ext cx="388620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/>
              </a:rPr>
              <a:t>Parent talks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/>
              </a:rPr>
              <a:t>OT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/>
              </a:rPr>
              <a:t>Sensory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/>
              </a:rPr>
              <a:t>Restrictive eating </a:t>
            </a:r>
          </a:p>
        </p:txBody>
      </p:sp>
    </p:spTree>
    <p:extLst>
      <p:ext uri="{BB962C8B-B14F-4D97-AF65-F5344CB8AC3E}">
        <p14:creationId xmlns:p14="http://schemas.microsoft.com/office/powerpoint/2010/main" val="3880811055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190</TotalTime>
  <Words>309</Words>
  <Application>Microsoft Office PowerPoint</Application>
  <PresentationFormat>Widescreen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WelcomeDoc</vt:lpstr>
      <vt:lpstr>Welcome to Grasshopper Class</vt:lpstr>
      <vt:lpstr>Introductions…</vt:lpstr>
      <vt:lpstr>Grasshopper class </vt:lpstr>
      <vt:lpstr>What we are doing in Grasshoppers... </vt:lpstr>
      <vt:lpstr>Engagement model</vt:lpstr>
      <vt:lpstr>On arrival…</vt:lpstr>
      <vt:lpstr>What should pupils bring to school daily?</vt:lpstr>
      <vt:lpstr>Additional information...</vt:lpstr>
      <vt:lpstr>SHINE   (Lisa and Sophie)</vt:lpstr>
      <vt:lpstr>SALT</vt:lpstr>
      <vt:lpstr>SCERTS</vt:lpstr>
      <vt:lpstr>SCERTS Parents groups </vt:lpstr>
      <vt:lpstr>NAS Advanced School </vt:lpstr>
      <vt:lpstr>EFL &amp; Website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Q3 2021-2022</dc:title>
  <dc:creator>Teacher</dc:creator>
  <cp:keywords/>
  <cp:lastModifiedBy>Joanna Barnes</cp:lastModifiedBy>
  <cp:revision>293</cp:revision>
  <dcterms:created xsi:type="dcterms:W3CDTF">2021-09-18T20:35:27Z</dcterms:created>
  <dcterms:modified xsi:type="dcterms:W3CDTF">2024-09-16T11:47:17Z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