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256" r:id="rId5"/>
    <p:sldId id="257" r:id="rId6"/>
    <p:sldId id="258" r:id="rId7"/>
    <p:sldId id="262" r:id="rId8"/>
    <p:sldId id="284" r:id="rId9"/>
    <p:sldId id="260" r:id="rId10"/>
    <p:sldId id="264" r:id="rId11"/>
    <p:sldId id="259" r:id="rId12"/>
    <p:sldId id="279" r:id="rId13"/>
    <p:sldId id="281" r:id="rId14"/>
    <p:sldId id="282" r:id="rId15"/>
    <p:sldId id="283" r:id="rId16"/>
    <p:sldId id="278" r:id="rId17"/>
    <p:sldId id="266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56"/>
            <p14:sldId id="257"/>
            <p14:sldId id="258"/>
            <p14:sldId id="262"/>
            <p14:sldId id="284"/>
            <p14:sldId id="260"/>
            <p14:sldId id="264"/>
            <p14:sldId id="259"/>
            <p14:sldId id="279"/>
            <p14:sldId id="281"/>
            <p14:sldId id="282"/>
            <p14:sldId id="283"/>
            <p14:sldId id="278"/>
            <p14:sldId id="266"/>
            <p14:sldId id="269"/>
          </p14:sldIdLst>
        </p14:section>
        <p14:section name="Design, Impress, Work Together" id="{B9B51309-D148-4332-87C2-07BE32FBCA3B}">
          <p14:sldIdLst/>
        </p14:section>
        <p14:section name="Learn More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B4A6"/>
    <a:srgbClr val="734F29"/>
    <a:srgbClr val="D24726"/>
    <a:srgbClr val="DD462F"/>
    <a:srgbClr val="AEB785"/>
    <a:srgbClr val="EFD5A2"/>
    <a:srgbClr val="3B3026"/>
    <a:srgbClr val="ECE1CA"/>
    <a:srgbClr val="7955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280" autoAdjust="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rgbClr val="D2472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9719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rgbClr val="D247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308" y="2402237"/>
            <a:ext cx="5269424" cy="2187226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0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2596" y="2022370"/>
            <a:ext cx="10515600" cy="2387600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Welcome to Squirrel Class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754" y="604927"/>
            <a:ext cx="3365284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SCERTS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8" name="Picture 2" descr="SCERTS_2 and 3 Day w Assessment_HANDOUT_Sept 2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0" r="5910"/>
          <a:stretch>
            <a:fillRect/>
          </a:stretch>
        </p:blipFill>
        <p:spPr bwMode="auto">
          <a:xfrm>
            <a:off x="3951288" y="1879600"/>
            <a:ext cx="42799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The SCERTS® Mo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60325"/>
            <a:ext cx="210185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2546351" y="5157789"/>
            <a:ext cx="70897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chemeClr val="tx1"/>
                </a:solidFill>
              </a:rPr>
              <a:t>The first SCERTS clinic will be held during parents evening</a:t>
            </a:r>
          </a:p>
        </p:txBody>
      </p:sp>
    </p:spTree>
    <p:extLst>
      <p:ext uri="{BB962C8B-B14F-4D97-AF65-F5344CB8AC3E}">
        <p14:creationId xmlns:p14="http://schemas.microsoft.com/office/powerpoint/2010/main" val="7966716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OT Therapy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Picture 2" descr="Shine Therapy Servi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89923"/>
            <a:ext cx="1377951" cy="101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4064001" y="2131423"/>
            <a:ext cx="405447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chemeClr val="tx1"/>
                </a:solidFill>
              </a:rPr>
              <a:t>Shine therapy are our new OT.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chemeClr val="tx1"/>
                </a:solidFill>
              </a:rPr>
              <a:t>They are here twice a week to advise and write new OT plans for the children.</a:t>
            </a:r>
          </a:p>
        </p:txBody>
      </p:sp>
      <p:pic>
        <p:nvPicPr>
          <p:cNvPr id="11" name="Picture 4" descr="OT 4 KIDS AND THERAPEUTIC CENTER LOS ANGE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789" y="1666285"/>
            <a:ext cx="2852737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Therapy Shoppe | Special Needs Educational Toys | Sensory, Occupational  Therapy Tools-Toys-Suppli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4774611"/>
            <a:ext cx="24511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69869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EFL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8" name="Picture 2" descr="Evidence for Learning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1860550"/>
            <a:ext cx="2541588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3871913" y="4160838"/>
            <a:ext cx="43053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chemeClr val="tx1"/>
                </a:solidFill>
              </a:rPr>
              <a:t>If you don’t know your log in details please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chemeClr val="tx1"/>
                </a:solidFill>
              </a:rPr>
              <a:t>Let school know so you can access EFL.</a:t>
            </a:r>
          </a:p>
        </p:txBody>
      </p:sp>
      <p:pic>
        <p:nvPicPr>
          <p:cNvPr id="10" name="Picture 4" descr="Evidence for Learning – Capture and assess engagement and learn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9" r="8304"/>
          <a:stretch>
            <a:fillRect/>
          </a:stretch>
        </p:blipFill>
        <p:spPr bwMode="auto">
          <a:xfrm>
            <a:off x="6994526" y="1860550"/>
            <a:ext cx="3140075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854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3281363" y="1473200"/>
            <a:ext cx="56197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chemeClr val="tx1"/>
                </a:solidFill>
              </a:rPr>
              <a:t>Sent out half termly with SCERTS targets and ideas to help.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chemeClr val="tx1"/>
                </a:solidFill>
              </a:rPr>
              <a:t>Loading photos to EFL will be really helpful.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chemeClr val="tx1"/>
                </a:solidFill>
              </a:rPr>
              <a:t>Reading books will be sent out weekly to be returned by Thursday.</a:t>
            </a:r>
          </a:p>
        </p:txBody>
      </p:sp>
      <p:pic>
        <p:nvPicPr>
          <p:cNvPr id="20484" name="Picture 2" descr="Homework &amp; Spelling Tasks | Blakedow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38" y="520700"/>
            <a:ext cx="4800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047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Any questions?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945" y="1906075"/>
            <a:ext cx="2990344" cy="439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620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6372" y="1854557"/>
            <a:ext cx="98008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Comic Sans MS" panose="030F0702030302020204" pitchFamily="66" charset="0"/>
              </a:rPr>
              <a:t>Thank you for taking the time to join us this afternoon! As always your support is much appreciated.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The Smiley Face (Yes, That One) Is Getting An Animated Show | IndieW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997" y="4420377"/>
            <a:ext cx="3051264" cy="213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3898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Introductions…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008" y="2495550"/>
            <a:ext cx="2298670" cy="29769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568" y="2495550"/>
            <a:ext cx="2298671" cy="29769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65" y="2495550"/>
            <a:ext cx="2291134" cy="29769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447" y="2495550"/>
            <a:ext cx="2856359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5470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1673" y="1867437"/>
            <a:ext cx="100455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Squirrel Class is a Key Stage 3 class made up of pupils from years 7 and 8.</a:t>
            </a:r>
          </a:p>
          <a:p>
            <a:endParaRPr lang="en-GB" sz="4000" dirty="0">
              <a:latin typeface="Comic Sans MS" panose="030F0702030302020204" pitchFamily="66" charset="0"/>
            </a:endParaRPr>
          </a:p>
          <a:p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36" y="4028995"/>
            <a:ext cx="1352550" cy="1743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124" y="4028996"/>
            <a:ext cx="1352550" cy="1743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074" y="4028996"/>
            <a:ext cx="1352550" cy="1743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316" y="4028997"/>
            <a:ext cx="1352550" cy="17430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766" y="4028998"/>
            <a:ext cx="1352550" cy="17430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550" y="4028999"/>
            <a:ext cx="13525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409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Our School Day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604434" y="1779687"/>
            <a:ext cx="8764155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Pupils arrive at school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All pupils participate in individual OT </a:t>
            </a:r>
            <a:r>
              <a:rPr lang="en-GB" alt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circuits or fine motor activities</a:t>
            </a:r>
            <a:endParaRPr lang="en-GB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Good Morning </a:t>
            </a:r>
            <a:r>
              <a:rPr lang="en-GB" alt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Routine/Greetings/Feelings</a:t>
            </a:r>
            <a:endParaRPr lang="en-GB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OT Walk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Lesson 1&amp;2 - Teacher lead input – work based activities – </a:t>
            </a:r>
            <a:r>
              <a:rPr lang="en-GB" alt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Teacch</a:t>
            </a:r>
            <a:r>
              <a:rPr lang="en-GB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Baskets (intensive interactions)- Indoor and outdoor continuous provision.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Snack time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Break time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Lesson 3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Lunch time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Break time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OT Walk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Lesson 4&amp;5 - Teacher lead input – work based activities – </a:t>
            </a:r>
            <a:r>
              <a:rPr lang="en-GB" alt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Teacch</a:t>
            </a:r>
            <a:r>
              <a:rPr lang="en-GB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Baskets (intensive interactions)- Indoor and outdoor continuous provision.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Snack Time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Home Time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GB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GB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2" descr="P.E Kit &amp;amp; P.E. Days – Pumpherston and Uphall Station CPS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577" y="3843187"/>
            <a:ext cx="1827771" cy="158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3959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Snack and Dinner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604434" y="1779687"/>
            <a:ext cx="10520766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We have a healthy choice of fruit, breadsticks and crackers in the morning then the same in the afternoon but with a choice of a biscuit as well 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We will be going to the shop to buy our snack next term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We ask for a voluntary £1 a week towards this</a:t>
            </a:r>
            <a:endParaRPr lang="en-GB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GB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We have a menu with three yummy choices including chips on a Friday!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Your child can have food on any day, all days or none at all!</a:t>
            </a:r>
            <a:endParaRPr lang="en-GB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3,600+ Knife Fork Spoon Clip Art Stock Illustrations, Royalty-Free Vector  Graphics &amp; Clip Art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528" y="2951894"/>
            <a:ext cx="3317387" cy="331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8995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What should pupils bring to school daily?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9047">
            <a:off x="1081457" y="2251880"/>
            <a:ext cx="1061242" cy="1095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6751" y="2445913"/>
            <a:ext cx="84889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Each child has been given a home-school diary. Staff will write in these every day and please pass on any messages from home.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013">
            <a:off x="1044383" y="4176216"/>
            <a:ext cx="1071392" cy="9067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76751" y="3972811"/>
            <a:ext cx="86651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Reading books will be sent home with a reading record book, please record anything that you read with your child in this book. It doesn’t have to be only the reading book we send home!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Books will be changed as required.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83" y="5918719"/>
            <a:ext cx="959115" cy="7910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76751" y="5922716"/>
            <a:ext cx="8665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Water bottles are provided in school but please feel free to send one in with your child if you want to.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588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Curriculum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4722" t="18889" r="35695" b="8305"/>
          <a:stretch/>
        </p:blipFill>
        <p:spPr>
          <a:xfrm>
            <a:off x="1263649" y="1489075"/>
            <a:ext cx="3527425" cy="48831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95925" y="2077781"/>
            <a:ext cx="6096000" cy="41502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Squirrel Class is on the Maple Pathway within school which means we use a </a:t>
            </a: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sensory based learning environment. Please send a small selection of spare clothes with the pupils in case our learning gets messy! The curriculum focuses on achieving the 5 key skills of the engagement model: exploring, realising, anticipating, persisting and initiating.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We support pupils through a total communication approach and highly structure our day to promote independence and choice making. Our children have access to both indoor and outdoor activities, as well as trips and visits.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345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Enhancements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728329" y="1943936"/>
            <a:ext cx="7534275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We have PE on a </a:t>
            </a:r>
            <a:r>
              <a:rPr lang="en-GB" alt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Monday </a:t>
            </a:r>
            <a:r>
              <a:rPr lang="en-GB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afternoon taught by Warrington Wolves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Forest School – we will be having our sessions on a Tuesday afternoon during the second half of the </a:t>
            </a:r>
            <a:r>
              <a:rPr lang="en-GB" alt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Summer Term</a:t>
            </a:r>
            <a:endParaRPr lang="en-GB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This </a:t>
            </a:r>
            <a:r>
              <a:rPr lang="en-GB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year we are going to introduce story massage into our weekly </a:t>
            </a:r>
            <a:r>
              <a:rPr lang="en-GB" alt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timetable</a:t>
            </a:r>
            <a:endParaRPr lang="en-GB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We have an Attention Autism lesson </a:t>
            </a:r>
            <a:r>
              <a:rPr lang="en-GB" alt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twice a week</a:t>
            </a:r>
            <a:endParaRPr lang="en-GB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We have slots in the Sensory Room twice a </a:t>
            </a:r>
            <a:r>
              <a:rPr lang="en-GB" alt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week</a:t>
            </a:r>
            <a:endParaRPr lang="en-GB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We aim to go shopping as often as we </a:t>
            </a:r>
            <a:r>
              <a:rPr lang="en-GB" alt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can to buy snack items, we ask for a voluntary donation of £1 towards this</a:t>
            </a:r>
            <a:endParaRPr lang="en-GB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We have music with Mr Higham on a Friday </a:t>
            </a:r>
            <a:r>
              <a:rPr lang="en-GB" alt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afternoon</a:t>
            </a:r>
            <a:endParaRPr lang="en-GB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We have Gardening on a Thursday morning during our Spring term</a:t>
            </a:r>
            <a:endParaRPr lang="en-GB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GB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GB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Warrington Wolves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359" y="1773970"/>
            <a:ext cx="1838325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pring Garden Clipart / Gardening Clip Art / Watercolor Clipar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67"/>
          <a:stretch/>
        </p:blipFill>
        <p:spPr bwMode="auto">
          <a:xfrm>
            <a:off x="8402759" y="4411980"/>
            <a:ext cx="2743200" cy="221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2590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The Engagement Model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4414" y="1447553"/>
            <a:ext cx="7534275" cy="64940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latin typeface="Comic Sans MS" panose="030F0702030302020204" pitchFamily="66" charset="0"/>
              </a:rPr>
              <a:t>Engagement Model: 5 Areas</a:t>
            </a:r>
            <a:endParaRPr lang="en-GB" dirty="0">
              <a:latin typeface="Comic Sans MS" panose="030F0702030302020204" pitchFamily="66" charset="0"/>
            </a:endParaRPr>
          </a:p>
          <a:p>
            <a:pPr algn="ctr">
              <a:defRPr/>
            </a:pPr>
            <a:r>
              <a:rPr lang="en-GB" dirty="0">
                <a:latin typeface="Comic Sans MS" panose="030F0702030302020204" pitchFamily="66" charset="0"/>
              </a:rPr>
              <a:t> </a:t>
            </a:r>
          </a:p>
          <a:p>
            <a:pPr algn="ctr">
              <a:defRPr/>
            </a:pPr>
            <a:r>
              <a:rPr lang="en-US" dirty="0" smtClean="0"/>
              <a:t>The children are assessed on their engagement in the task. They won’t always need to be showing all 5 areas to be engaging and making progress.</a:t>
            </a:r>
          </a:p>
          <a:p>
            <a:pPr algn="ctr">
              <a:defRPr/>
            </a:pPr>
            <a:endParaRPr lang="en-GB" sz="2800" dirty="0"/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en-GB" sz="2000" b="1" dirty="0" smtClean="0">
                <a:latin typeface="Comic Sans MS" panose="030F0702030302020204" pitchFamily="66" charset="0"/>
              </a:rPr>
              <a:t>Exploration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latin typeface="Comic Sans MS" panose="030F0702030302020204" pitchFamily="66" charset="0"/>
              </a:rPr>
              <a:t>Anticipation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latin typeface="Comic Sans MS" panose="030F0702030302020204" pitchFamily="66" charset="0"/>
              </a:rPr>
              <a:t>Initiation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en-US" sz="2000" b="1" dirty="0" err="1" smtClean="0">
                <a:latin typeface="Comic Sans MS" panose="030F0702030302020204" pitchFamily="66" charset="0"/>
              </a:rPr>
              <a:t>Realisation</a:t>
            </a:r>
            <a:endParaRPr lang="en-US" sz="2000" b="1" dirty="0" smtClean="0">
              <a:latin typeface="Comic Sans MS" panose="030F0702030302020204" pitchFamily="66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latin typeface="Comic Sans MS" panose="030F0702030302020204" pitchFamily="66" charset="0"/>
              </a:rPr>
              <a:t>Persistence</a:t>
            </a:r>
            <a:endParaRPr lang="en-GB" sz="2000" b="1" dirty="0">
              <a:latin typeface="Comic Sans MS" panose="030F0702030302020204" pitchFamily="66" charset="0"/>
            </a:endParaRPr>
          </a:p>
          <a:p>
            <a:pPr algn="ctr">
              <a:defRPr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4190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 to PowerPoint.potx" id="{43699C43-EC89-4A55-9A99-3FD944590577}" vid="{3C36ED3A-1C33-4ECB-8650-37D568EF45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1584528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2012-06-20T23:39:00+00:00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TP102923943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843282</LocLastLocAttemptVersionLookup>
    <IsSearchable xmlns="4873beb7-5857-4685-be1f-d57550cc96cc">true</IsSearchable>
    <TemplateTemplateType xmlns="4873beb7-5857-4685-be1f-d57550cc96cc">PowerPoint Template - Slideshow Launch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LocMarketGroupTiers2 xmlns="4873beb7-5857-4685-be1f-d57550cc96cc" xsi:nil="true"/>
    <APAuthor xmlns="4873beb7-5857-4685-be1f-d57550cc96cc">
      <UserInfo>
        <DisplayName>REDMOND\v-sa</DisplayName>
        <AccountId>2467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970C04F-E7AC-41AB-9C6D-1B1BB88BFF7F}">
  <ds:schemaRefs>
    <ds:schemaRef ds:uri="http://purl.org/dc/dcmitype/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4873beb7-5857-4685-be1f-d57550cc96cc"/>
  </ds:schemaRefs>
</ds:datastoreItem>
</file>

<file path=customXml/itemProps2.xml><?xml version="1.0" encoding="utf-8"?>
<ds:datastoreItem xmlns:ds="http://schemas.openxmlformats.org/officeDocument/2006/customXml" ds:itemID="{63EE7759-C66F-4EA4-9863-7EBA32518D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DEC53A-9DF1-4780-BE92-17E971B7A9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</TotalTime>
  <Words>591</Words>
  <Application>Microsoft Office PowerPoint</Application>
  <PresentationFormat>Widescreen</PresentationFormat>
  <Paragraphs>77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Comic Sans MS</vt:lpstr>
      <vt:lpstr>Sassoon Infant Rg</vt:lpstr>
      <vt:lpstr>Segoe UI</vt:lpstr>
      <vt:lpstr>Segoe UI Light</vt:lpstr>
      <vt:lpstr>Times New Roman</vt:lpstr>
      <vt:lpstr>Twinkl</vt:lpstr>
      <vt:lpstr>Twinkl SemiBold</vt:lpstr>
      <vt:lpstr>WelcomeDoc</vt:lpstr>
      <vt:lpstr>Welcome to Squirrel Class</vt:lpstr>
      <vt:lpstr>Introductions…</vt:lpstr>
      <vt:lpstr>PowerPoint Presentation</vt:lpstr>
      <vt:lpstr>Our School Day</vt:lpstr>
      <vt:lpstr>Snack and Dinner</vt:lpstr>
      <vt:lpstr>What should pupils bring to school daily?</vt:lpstr>
      <vt:lpstr>Curriculum</vt:lpstr>
      <vt:lpstr>Enhancements</vt:lpstr>
      <vt:lpstr>The Engagement Model</vt:lpstr>
      <vt:lpstr>SCERTS</vt:lpstr>
      <vt:lpstr>OT Therapy</vt:lpstr>
      <vt:lpstr>EFL</vt:lpstr>
      <vt:lpstr>PowerPoint Presentation</vt:lpstr>
      <vt:lpstr>Any questions?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Q3 2021-2022</dc:title>
  <dc:creator>Teacher</dc:creator>
  <cp:keywords/>
  <cp:lastModifiedBy>Manon Wright</cp:lastModifiedBy>
  <cp:revision>41</cp:revision>
  <dcterms:created xsi:type="dcterms:W3CDTF">2021-09-18T20:35:27Z</dcterms:created>
  <dcterms:modified xsi:type="dcterms:W3CDTF">2024-09-13T09:31:11Z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_TemplateID">
    <vt:lpwstr>TC029239449991</vt:lpwstr>
  </property>
  <property fmtid="{D5CDD505-2E9C-101B-9397-08002B2CF9AE}" pid="4" name="ContentTypeId">
    <vt:lpwstr>0x0101006EDDDB5EE6D98C44930B742096920B300400F5B6D36B3EF94B4E9A635CDF2A18F5B8</vt:lpwstr>
  </property>
  <property fmtid="{D5CDD505-2E9C-101B-9397-08002B2CF9AE}" pid="5" name="FeatureTags">
    <vt:lpwstr/>
  </property>
  <property fmtid="{D5CDD505-2E9C-101B-9397-08002B2CF9AE}" pid="6" name="LocalizationTags">
    <vt:lpwstr/>
  </property>
  <property fmtid="{D5CDD505-2E9C-101B-9397-08002B2CF9AE}" pid="7" name="ScenarioTags">
    <vt:lpwstr/>
  </property>
  <property fmtid="{D5CDD505-2E9C-101B-9397-08002B2CF9AE}" pid="8" name="CampaignTags">
    <vt:lpwstr/>
  </property>
</Properties>
</file>