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2B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3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FC894-9FEA-98C3-C022-BB08F6CB40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1CB767-FB5E-E93A-8A13-227F8DF9B2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48BDA9-FBF9-3607-FD69-720A5E6D0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BD36D-3F90-4EF9-8171-00A9510FFF1E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94782-F356-D2EB-2DF6-264E85B23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C9D2A4-50EB-400D-24D2-4B23824AC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C8CB-298B-4581-A7FA-1B89A7C463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060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F493-2DD8-5860-D171-E30CC56A9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D003C4-807E-476F-BF75-8398DB57B4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9F0CA-9EE6-3819-5936-4EE87D7AD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BD36D-3F90-4EF9-8171-00A9510FFF1E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90149-224F-2DDF-638F-DF6897D11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7D114-C36E-FFA6-5A87-8360A8ABC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C8CB-298B-4581-A7FA-1B89A7C463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476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77B2CC-BE96-2B71-C655-6E170D6F0E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4A4071-FEE0-582D-1483-179BDC7013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8AEC9-3AC8-C159-ADD1-862F2FEA8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BD36D-3F90-4EF9-8171-00A9510FFF1E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A96E1-11A3-7799-E579-E75A14D1C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2E84A5-61D2-7E2F-5A8C-107881279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C8CB-298B-4581-A7FA-1B89A7C463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58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8722A-D965-3917-AB2E-35D05F2D1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07C21-A7AD-7289-3D1E-BBE1AC823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BD13C-010D-66E3-D0FA-ED38D1DB5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BD36D-3F90-4EF9-8171-00A9510FFF1E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4AEA1-810F-8425-3F06-16608AF63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0D5A6F-1B17-D6D1-C1A5-3E00E2D1D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C8CB-298B-4581-A7FA-1B89A7C463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20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3CF6C-283C-86AA-999E-6DF186C88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1FEB23-4C60-F688-121F-051B4BB56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921C04-2CA0-419D-3D9A-095C2094A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BD36D-3F90-4EF9-8171-00A9510FFF1E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AB7F0-A85B-E2B6-76D0-2B5E0B439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55542-5D93-1554-B53F-AA013D11F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C8CB-298B-4581-A7FA-1B89A7C463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2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963D4-6431-8689-CE30-5E072A996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B1169-55FA-1B07-B09E-95CEF58949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9F4372-FDEA-779A-1465-35E1648AAC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45B395-8F2A-3F27-4EBD-F25742B74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BD36D-3F90-4EF9-8171-00A9510FFF1E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8D620-2D5D-5038-5123-B25A72CF2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9A18A3-F2E0-DF24-AEF3-A093E9404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C8CB-298B-4581-A7FA-1B89A7C463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368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E910C-15FA-29B0-7C85-A967A0450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70E830-A76C-0D3F-9697-00874A019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2224C6-6D4D-2533-A4E0-A4FE628274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F3DEA2-B3B5-DAE4-CDF6-9ABF638CBE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60C058-1F22-0A71-58D0-32A2060FFA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15C043-0DE3-6743-18A5-1319C88CB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BD36D-3F90-4EF9-8171-00A9510FFF1E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2B8130-9BE3-28FB-0F62-8D67A62A5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FEB802-D501-8930-5497-85AA580E7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C8CB-298B-4581-A7FA-1B89A7C463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241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0B99E-4A75-BE93-059A-C334FC1B0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E936BF-AF7D-64F8-B275-453847C9C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BD36D-3F90-4EF9-8171-00A9510FFF1E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97E30A-B4C8-8969-BB48-8A1422031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AD68A4-211E-038F-2C01-524EADEA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C8CB-298B-4581-A7FA-1B89A7C463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023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876F41-01B0-C12C-3387-9A1777352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BD36D-3F90-4EF9-8171-00A9510FFF1E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C48FE0-691E-384C-9A3C-347D220A9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8B372D-6AAB-25C4-4860-B58790F73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C8CB-298B-4581-A7FA-1B89A7C463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270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51941-8983-CD88-A023-F29155B92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B423A-D25F-53FD-F04E-29332D217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E9FF8-AD7A-FD5E-BF92-C119B4A59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DA994-03FC-E5C3-2603-1D7BF2181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BD36D-3F90-4EF9-8171-00A9510FFF1E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B1552-C114-8339-709E-3692949CF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D197C7-768B-A787-0538-739414485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C8CB-298B-4581-A7FA-1B89A7C463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565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90097-4DA9-EE0A-9A01-0E823BFC9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87ECBC-E909-9170-A292-A05FAF6BE2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885EE7-21FD-2F7A-D2A6-53A5B296E5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CEC79E-CB0A-836A-0E18-F9057F7DA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BD36D-3F90-4EF9-8171-00A9510FFF1E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4059E9-5D83-14E1-8269-D240B1641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46CC2F-FF3B-6CF4-31D8-BA806BE1F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C8CB-298B-4581-A7FA-1B89A7C463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48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5FBDD7-CB0E-2C76-275D-44EA39025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3465B0-0B40-628E-BA2B-C9F525F5F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C526A9-7E00-B20A-0994-6ECCE47507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BD36D-3F90-4EF9-8171-00A9510FFF1E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AF6B0D-6601-8E53-80BC-83AA94073C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5B7B1-DF32-9FE7-DA0E-D85B7E701B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CC8CB-298B-4581-A7FA-1B89A7C463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041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D5056C1-8EE6-671B-EE61-D8CC943A7D43}"/>
              </a:ext>
            </a:extLst>
          </p:cNvPr>
          <p:cNvSpPr/>
          <p:nvPr/>
        </p:nvSpPr>
        <p:spPr>
          <a:xfrm>
            <a:off x="0" y="-12035"/>
            <a:ext cx="12192000" cy="7332160"/>
          </a:xfrm>
          <a:prstGeom prst="rect">
            <a:avLst/>
          </a:prstGeom>
          <a:solidFill>
            <a:srgbClr val="1F2B4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F21DF3-1BEE-6069-1C0F-B24CF94305C0}"/>
              </a:ext>
            </a:extLst>
          </p:cNvPr>
          <p:cNvSpPr txBox="1"/>
          <p:nvPr/>
        </p:nvSpPr>
        <p:spPr>
          <a:xfrm>
            <a:off x="131167" y="-157348"/>
            <a:ext cx="68091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  <a:latin typeface="Manrope bold"/>
              </a:rPr>
              <a:t>Warrington: </a:t>
            </a:r>
          </a:p>
          <a:p>
            <a:r>
              <a:rPr lang="en-GB" sz="4400" b="1" dirty="0">
                <a:solidFill>
                  <a:schemeClr val="bg1"/>
                </a:solidFill>
                <a:latin typeface="Manrope bold"/>
              </a:rPr>
              <a:t>Labour Market Information</a:t>
            </a:r>
            <a:endParaRPr lang="en-GB" dirty="0"/>
          </a:p>
        </p:txBody>
      </p:sp>
      <p:pic>
        <p:nvPicPr>
          <p:cNvPr id="8" name="Picture 7" descr="A blue background with white outline icons&#10;&#10;Description automatically generated">
            <a:extLst>
              <a:ext uri="{FF2B5EF4-FFF2-40B4-BE49-F238E27FC236}">
                <a16:creationId xmlns:a16="http://schemas.microsoft.com/office/drawing/2014/main" id="{15CC7721-0F66-D6B3-D875-97F24CD5F3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15" t="51262" r="6024" b="17411"/>
          <a:stretch/>
        </p:blipFill>
        <p:spPr>
          <a:xfrm>
            <a:off x="128890" y="5299597"/>
            <a:ext cx="1388990" cy="1388990"/>
          </a:xfrm>
          <a:prstGeom prst="rect">
            <a:avLst/>
          </a:prstGeom>
        </p:spPr>
      </p:pic>
      <p:pic>
        <p:nvPicPr>
          <p:cNvPr id="10" name="Picture 9" descr="A blue background with white outline icons&#10;&#10;Description automatically generated">
            <a:extLst>
              <a:ext uri="{FF2B5EF4-FFF2-40B4-BE49-F238E27FC236}">
                <a16:creationId xmlns:a16="http://schemas.microsoft.com/office/drawing/2014/main" id="{A13E5D2B-A1A2-E344-6438-2101E75A72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3" t="6894" r="72680" b="69416"/>
          <a:stretch/>
        </p:blipFill>
        <p:spPr>
          <a:xfrm>
            <a:off x="141841" y="1903967"/>
            <a:ext cx="1376039" cy="1193438"/>
          </a:xfrm>
          <a:prstGeom prst="rect">
            <a:avLst/>
          </a:prstGeom>
        </p:spPr>
      </p:pic>
      <p:pic>
        <p:nvPicPr>
          <p:cNvPr id="9" name="Picture 8" descr="A blue background with white outline icons&#10;&#10;Description automatically generated">
            <a:extLst>
              <a:ext uri="{FF2B5EF4-FFF2-40B4-BE49-F238E27FC236}">
                <a16:creationId xmlns:a16="http://schemas.microsoft.com/office/drawing/2014/main" id="{7B5568B6-7FAC-8984-E0FA-C709199BB7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89" t="50615" r="65571" b="20389"/>
          <a:stretch/>
        </p:blipFill>
        <p:spPr>
          <a:xfrm>
            <a:off x="251014" y="3645167"/>
            <a:ext cx="1191727" cy="123586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51767C7-6BC7-8D86-25D4-39D3D8B9CDFC}"/>
              </a:ext>
            </a:extLst>
          </p:cNvPr>
          <p:cNvSpPr txBox="1"/>
          <p:nvPr/>
        </p:nvSpPr>
        <p:spPr>
          <a:xfrm>
            <a:off x="221941" y="4880384"/>
            <a:ext cx="32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Manrope bold"/>
              </a:rPr>
              <a:t>Apprenticeships </a:t>
            </a:r>
            <a:endParaRPr lang="en-GB" sz="2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CDBE833-401D-44AB-1B0E-5B3571D556B4}"/>
              </a:ext>
            </a:extLst>
          </p:cNvPr>
          <p:cNvSpPr txBox="1"/>
          <p:nvPr/>
        </p:nvSpPr>
        <p:spPr>
          <a:xfrm>
            <a:off x="1486404" y="2080009"/>
            <a:ext cx="187318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Manrope bold"/>
              </a:rPr>
              <a:t>Region: 46.7% </a:t>
            </a:r>
          </a:p>
          <a:p>
            <a:r>
              <a:rPr lang="en-GB" b="1" dirty="0">
                <a:solidFill>
                  <a:schemeClr val="bg1"/>
                </a:solidFill>
                <a:latin typeface="Manrope bold"/>
              </a:rPr>
              <a:t>Warrington: 67.9%</a:t>
            </a:r>
          </a:p>
          <a:p>
            <a:endParaRPr lang="en-GB" sz="9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B816B5B-20E1-697F-F842-FF84E40A65E0}"/>
              </a:ext>
            </a:extLst>
          </p:cNvPr>
          <p:cNvSpPr txBox="1"/>
          <p:nvPr/>
        </p:nvSpPr>
        <p:spPr>
          <a:xfrm>
            <a:off x="1442742" y="3740061"/>
            <a:ext cx="187318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Manrope bold"/>
              </a:rPr>
              <a:t>UK: 30.4K</a:t>
            </a:r>
          </a:p>
          <a:p>
            <a:r>
              <a:rPr lang="en-GB" b="1" dirty="0">
                <a:solidFill>
                  <a:schemeClr val="bg1"/>
                </a:solidFill>
                <a:latin typeface="Manrope bold"/>
              </a:rPr>
              <a:t>Warrington: £28.8K </a:t>
            </a:r>
          </a:p>
          <a:p>
            <a:endParaRPr lang="en-GB" sz="9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743AAB9-BAA9-5A97-0F3D-7EC01CC85191}"/>
              </a:ext>
            </a:extLst>
          </p:cNvPr>
          <p:cNvSpPr txBox="1"/>
          <p:nvPr/>
        </p:nvSpPr>
        <p:spPr>
          <a:xfrm>
            <a:off x="141841" y="3183502"/>
            <a:ext cx="32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Manrope bold"/>
              </a:rPr>
              <a:t>Average Wage</a:t>
            </a:r>
            <a:endParaRPr lang="en-GB" sz="2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FBE9341-8A81-89B9-1018-FCCF03CD346C}"/>
              </a:ext>
            </a:extLst>
          </p:cNvPr>
          <p:cNvSpPr txBox="1"/>
          <p:nvPr/>
        </p:nvSpPr>
        <p:spPr>
          <a:xfrm>
            <a:off x="-550907" y="1512157"/>
            <a:ext cx="3759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  <a:latin typeface="Manrope bold"/>
              </a:rPr>
              <a:t>Employment Rate</a:t>
            </a:r>
            <a:endParaRPr lang="en-GB" sz="24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1B7871E-08BE-90B4-F452-581C5FB8CB87}"/>
              </a:ext>
            </a:extLst>
          </p:cNvPr>
          <p:cNvSpPr txBox="1"/>
          <p:nvPr/>
        </p:nvSpPr>
        <p:spPr>
          <a:xfrm>
            <a:off x="1442741" y="5287962"/>
            <a:ext cx="2331373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chemeClr val="bg1"/>
                </a:solidFill>
                <a:latin typeface="Manrope bold"/>
              </a:rPr>
              <a:t>41 Apprenticeships within 3 miles of Warrington Town Centre </a:t>
            </a:r>
          </a:p>
          <a:p>
            <a:r>
              <a:rPr lang="en-GB" sz="1100" b="1" dirty="0">
                <a:solidFill>
                  <a:schemeClr val="bg1"/>
                </a:solidFill>
                <a:latin typeface="Manrope bold"/>
              </a:rPr>
              <a:t>This includes Apprenticeships for the </a:t>
            </a:r>
          </a:p>
          <a:p>
            <a:r>
              <a:rPr lang="en-GB" sz="1100" b="1" dirty="0">
                <a:solidFill>
                  <a:schemeClr val="bg1"/>
                </a:solidFill>
                <a:latin typeface="Manrope bold"/>
              </a:rPr>
              <a:t>following Job Roles: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chemeClr val="bg1"/>
                </a:solidFill>
                <a:latin typeface="Manrope bold"/>
              </a:rPr>
              <a:t>Digital Marketing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chemeClr val="bg1"/>
                </a:solidFill>
                <a:latin typeface="Manrope bold"/>
              </a:rPr>
              <a:t>Building Services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chemeClr val="bg1"/>
                </a:solidFill>
                <a:latin typeface="Manrope bold"/>
              </a:rPr>
              <a:t>Accounts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chemeClr val="bg1"/>
                </a:solidFill>
                <a:latin typeface="Manrope bold"/>
              </a:rPr>
              <a:t>Early Years Education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chemeClr val="bg1"/>
                </a:solidFill>
                <a:latin typeface="Manrope bold"/>
              </a:rPr>
              <a:t>Chef</a:t>
            </a:r>
          </a:p>
          <a:p>
            <a:pPr algn="ctr"/>
            <a:endParaRPr lang="en-GB" sz="900" b="1" dirty="0">
              <a:solidFill>
                <a:schemeClr val="bg1"/>
              </a:solidFill>
              <a:latin typeface="Manrope bold"/>
            </a:endParaRPr>
          </a:p>
          <a:p>
            <a:pPr algn="ctr"/>
            <a:endParaRPr lang="en-GB" sz="900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C4E565-2F60-D089-9300-55812C813442}"/>
              </a:ext>
            </a:extLst>
          </p:cNvPr>
          <p:cNvCxnSpPr/>
          <p:nvPr/>
        </p:nvCxnSpPr>
        <p:spPr>
          <a:xfrm>
            <a:off x="221941" y="1189608"/>
            <a:ext cx="638304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4AC9A45-533E-E9B5-F793-74B63311359C}"/>
              </a:ext>
            </a:extLst>
          </p:cNvPr>
          <p:cNvCxnSpPr>
            <a:cxnSpLocks/>
          </p:cNvCxnSpPr>
          <p:nvPr/>
        </p:nvCxnSpPr>
        <p:spPr>
          <a:xfrm>
            <a:off x="3971049" y="2159393"/>
            <a:ext cx="48887" cy="409494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DAED91A-E2F4-DD6B-B96F-A05862AE82BA}"/>
              </a:ext>
            </a:extLst>
          </p:cNvPr>
          <p:cNvSpPr txBox="1"/>
          <p:nvPr/>
        </p:nvSpPr>
        <p:spPr>
          <a:xfrm>
            <a:off x="4084715" y="1521035"/>
            <a:ext cx="3759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  <a:latin typeface="Manrope bold"/>
              </a:rPr>
              <a:t>Top 5 Growing Industries</a:t>
            </a:r>
            <a:endParaRPr lang="en-GB" sz="2400" dirty="0"/>
          </a:p>
        </p:txBody>
      </p:sp>
      <p:pic>
        <p:nvPicPr>
          <p:cNvPr id="27" name="Picture 26" descr="A white icons on a blue background&#10;&#10;Description automatically generated">
            <a:extLst>
              <a:ext uri="{FF2B5EF4-FFF2-40B4-BE49-F238E27FC236}">
                <a16:creationId xmlns:a16="http://schemas.microsoft.com/office/drawing/2014/main" id="{7A51B809-17D3-54D0-912B-83AC42DEDB1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9" t="6084" r="68846" b="72823"/>
          <a:stretch/>
        </p:blipFill>
        <p:spPr>
          <a:xfrm>
            <a:off x="4216871" y="1981835"/>
            <a:ext cx="1109058" cy="825172"/>
          </a:xfrm>
          <a:prstGeom prst="rect">
            <a:avLst/>
          </a:prstGeom>
        </p:spPr>
      </p:pic>
      <p:pic>
        <p:nvPicPr>
          <p:cNvPr id="28" name="Picture 27" descr="A white icons on a blue background&#10;&#10;Description automatically generated">
            <a:extLst>
              <a:ext uri="{FF2B5EF4-FFF2-40B4-BE49-F238E27FC236}">
                <a16:creationId xmlns:a16="http://schemas.microsoft.com/office/drawing/2014/main" id="{E5284744-FA5D-9A17-4C7A-8D48B81E353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46" t="28781" r="68857" b="48471"/>
          <a:stretch/>
        </p:blipFill>
        <p:spPr>
          <a:xfrm>
            <a:off x="4241026" y="2821864"/>
            <a:ext cx="1109058" cy="923643"/>
          </a:xfrm>
          <a:prstGeom prst="rect">
            <a:avLst/>
          </a:prstGeom>
        </p:spPr>
      </p:pic>
      <p:pic>
        <p:nvPicPr>
          <p:cNvPr id="29" name="Picture 28" descr="A white icons on a blue background&#10;&#10;Description automatically generated">
            <a:extLst>
              <a:ext uri="{FF2B5EF4-FFF2-40B4-BE49-F238E27FC236}">
                <a16:creationId xmlns:a16="http://schemas.microsoft.com/office/drawing/2014/main" id="{9B8928E1-3CCC-2EA2-D95F-626C523965B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80" t="54535" r="69822" b="22723"/>
          <a:stretch/>
        </p:blipFill>
        <p:spPr>
          <a:xfrm>
            <a:off x="4290915" y="3804753"/>
            <a:ext cx="1017258" cy="923643"/>
          </a:xfrm>
          <a:prstGeom prst="rect">
            <a:avLst/>
          </a:prstGeom>
        </p:spPr>
      </p:pic>
      <p:pic>
        <p:nvPicPr>
          <p:cNvPr id="30" name="Picture 29" descr="A white icons on a blue background&#10;&#10;Description automatically generated">
            <a:extLst>
              <a:ext uri="{FF2B5EF4-FFF2-40B4-BE49-F238E27FC236}">
                <a16:creationId xmlns:a16="http://schemas.microsoft.com/office/drawing/2014/main" id="{69432460-ABDF-C9AE-69D5-214E7C2F1E4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28" t="17346" r="23619" b="57411"/>
          <a:stretch/>
        </p:blipFill>
        <p:spPr>
          <a:xfrm>
            <a:off x="4267714" y="4886941"/>
            <a:ext cx="1040459" cy="1055827"/>
          </a:xfrm>
          <a:prstGeom prst="rect">
            <a:avLst/>
          </a:prstGeom>
        </p:spPr>
      </p:pic>
      <p:pic>
        <p:nvPicPr>
          <p:cNvPr id="31" name="Picture 30" descr="A white icons on a blue background&#10;&#10;Description automatically generated">
            <a:extLst>
              <a:ext uri="{FF2B5EF4-FFF2-40B4-BE49-F238E27FC236}">
                <a16:creationId xmlns:a16="http://schemas.microsoft.com/office/drawing/2014/main" id="{79AD3847-C3D0-8897-730E-3E0169ED471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43" t="48519" r="22216" b="22723"/>
          <a:stretch/>
        </p:blipFill>
        <p:spPr>
          <a:xfrm>
            <a:off x="4235498" y="6045150"/>
            <a:ext cx="1082022" cy="1098694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BA3C66DF-7219-1DA5-5E80-E87495453C64}"/>
              </a:ext>
            </a:extLst>
          </p:cNvPr>
          <p:cNvSpPr txBox="1"/>
          <p:nvPr/>
        </p:nvSpPr>
        <p:spPr>
          <a:xfrm>
            <a:off x="5343211" y="2363843"/>
            <a:ext cx="18731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Manrope bold"/>
              </a:rPr>
              <a:t>Administration</a:t>
            </a:r>
          </a:p>
          <a:p>
            <a:endParaRPr lang="en-GB" sz="9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5B051DD-5674-2A7F-1931-168992FAD225}"/>
              </a:ext>
            </a:extLst>
          </p:cNvPr>
          <p:cNvSpPr txBox="1"/>
          <p:nvPr/>
        </p:nvSpPr>
        <p:spPr>
          <a:xfrm>
            <a:off x="5384362" y="3150788"/>
            <a:ext cx="18731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Manrope bold"/>
              </a:rPr>
              <a:t>Sales</a:t>
            </a:r>
          </a:p>
          <a:p>
            <a:endParaRPr lang="en-GB" sz="9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2369BB9-05E3-08C3-DBE6-4844891A9EFE}"/>
              </a:ext>
            </a:extLst>
          </p:cNvPr>
          <p:cNvSpPr txBox="1"/>
          <p:nvPr/>
        </p:nvSpPr>
        <p:spPr>
          <a:xfrm>
            <a:off x="5401954" y="4152376"/>
            <a:ext cx="18731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Manrope bold"/>
              </a:rPr>
              <a:t>Care</a:t>
            </a:r>
          </a:p>
          <a:p>
            <a:endParaRPr lang="en-GB" sz="9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B41BA63-8F5F-8F46-2614-732A93408F32}"/>
              </a:ext>
            </a:extLst>
          </p:cNvPr>
          <p:cNvSpPr txBox="1"/>
          <p:nvPr/>
        </p:nvSpPr>
        <p:spPr>
          <a:xfrm>
            <a:off x="5384362" y="5231017"/>
            <a:ext cx="18731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Manrope bold"/>
              </a:rPr>
              <a:t>Logistics </a:t>
            </a:r>
          </a:p>
          <a:p>
            <a:endParaRPr lang="en-GB" sz="9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F8FFD9A-DFEF-4574-DA5B-95554AA72658}"/>
              </a:ext>
            </a:extLst>
          </p:cNvPr>
          <p:cNvSpPr txBox="1"/>
          <p:nvPr/>
        </p:nvSpPr>
        <p:spPr>
          <a:xfrm>
            <a:off x="5414367" y="6434671"/>
            <a:ext cx="18731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Manrope bold"/>
              </a:rPr>
              <a:t>Finance  </a:t>
            </a:r>
          </a:p>
          <a:p>
            <a:endParaRPr lang="en-GB" sz="900" dirty="0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FA50ABC-EC66-3BAA-98B9-66E10C7FBF20}"/>
              </a:ext>
            </a:extLst>
          </p:cNvPr>
          <p:cNvCxnSpPr>
            <a:cxnSpLocks/>
          </p:cNvCxnSpPr>
          <p:nvPr/>
        </p:nvCxnSpPr>
        <p:spPr>
          <a:xfrm>
            <a:off x="8030612" y="2139430"/>
            <a:ext cx="48887" cy="409494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DF82831D-54B8-6E7E-55FC-CF2B74F2686B}"/>
              </a:ext>
            </a:extLst>
          </p:cNvPr>
          <p:cNvSpPr txBox="1"/>
          <p:nvPr/>
        </p:nvSpPr>
        <p:spPr>
          <a:xfrm>
            <a:off x="8151674" y="1512156"/>
            <a:ext cx="3759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  <a:latin typeface="Manrope bold"/>
              </a:rPr>
              <a:t>Top 5 Skills Required</a:t>
            </a:r>
            <a:endParaRPr lang="en-GB" sz="2400" dirty="0"/>
          </a:p>
        </p:txBody>
      </p:sp>
      <p:pic>
        <p:nvPicPr>
          <p:cNvPr id="40" name="Picture 39" descr="A white line art of various items&#10;&#10;Description automatically generated with medium confidence">
            <a:extLst>
              <a:ext uri="{FF2B5EF4-FFF2-40B4-BE49-F238E27FC236}">
                <a16:creationId xmlns:a16="http://schemas.microsoft.com/office/drawing/2014/main" id="{DB32C868-1E2A-AD6A-FEB0-82E6DBBE401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7" t="4774" r="68857" b="65099"/>
          <a:stretch/>
        </p:blipFill>
        <p:spPr>
          <a:xfrm>
            <a:off x="8334640" y="1917272"/>
            <a:ext cx="1109058" cy="1051995"/>
          </a:xfrm>
          <a:prstGeom prst="rect">
            <a:avLst/>
          </a:prstGeom>
        </p:spPr>
      </p:pic>
      <p:pic>
        <p:nvPicPr>
          <p:cNvPr id="41" name="Picture 40" descr="A white line art of various items&#10;&#10;Description automatically generated with medium confidence">
            <a:extLst>
              <a:ext uri="{FF2B5EF4-FFF2-40B4-BE49-F238E27FC236}">
                <a16:creationId xmlns:a16="http://schemas.microsoft.com/office/drawing/2014/main" id="{5FC12FBD-E89B-3BAE-D1BE-24555A2C53E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87" t="34468" r="67578" b="36080"/>
          <a:stretch/>
        </p:blipFill>
        <p:spPr>
          <a:xfrm>
            <a:off x="8334640" y="2905141"/>
            <a:ext cx="1109058" cy="1047718"/>
          </a:xfrm>
          <a:prstGeom prst="rect">
            <a:avLst/>
          </a:prstGeom>
        </p:spPr>
      </p:pic>
      <p:pic>
        <p:nvPicPr>
          <p:cNvPr id="42" name="Picture 41" descr="A white line art of various items&#10;&#10;Description automatically generated with medium confidence">
            <a:extLst>
              <a:ext uri="{FF2B5EF4-FFF2-40B4-BE49-F238E27FC236}">
                <a16:creationId xmlns:a16="http://schemas.microsoft.com/office/drawing/2014/main" id="{E0C54A16-3D36-FB65-BE6F-B921CEFC8A3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70" t="5971" r="39679" b="65531"/>
          <a:stretch/>
        </p:blipFill>
        <p:spPr>
          <a:xfrm>
            <a:off x="8476287" y="4020589"/>
            <a:ext cx="842562" cy="1008910"/>
          </a:xfrm>
          <a:prstGeom prst="rect">
            <a:avLst/>
          </a:prstGeom>
        </p:spPr>
      </p:pic>
      <p:pic>
        <p:nvPicPr>
          <p:cNvPr id="43" name="Picture 42" descr="A white line art of various items&#10;&#10;Description automatically generated with medium confidence">
            <a:extLst>
              <a:ext uri="{FF2B5EF4-FFF2-40B4-BE49-F238E27FC236}">
                <a16:creationId xmlns:a16="http://schemas.microsoft.com/office/drawing/2014/main" id="{95CF3158-02F3-D97D-DC24-DDD533DFF78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70" t="36846" r="36214" b="29981"/>
          <a:stretch/>
        </p:blipFill>
        <p:spPr>
          <a:xfrm>
            <a:off x="8433040" y="5029499"/>
            <a:ext cx="1010658" cy="1008910"/>
          </a:xfrm>
          <a:prstGeom prst="rect">
            <a:avLst/>
          </a:prstGeom>
        </p:spPr>
      </p:pic>
      <p:pic>
        <p:nvPicPr>
          <p:cNvPr id="44" name="Picture 43" descr="A white line art of various items&#10;&#10;Description automatically generated with medium confidence">
            <a:extLst>
              <a:ext uri="{FF2B5EF4-FFF2-40B4-BE49-F238E27FC236}">
                <a16:creationId xmlns:a16="http://schemas.microsoft.com/office/drawing/2014/main" id="{38ADB33A-8596-1C11-FD5D-B9A8F3DE171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07" t="65313" r="60225"/>
          <a:stretch/>
        </p:blipFill>
        <p:spPr>
          <a:xfrm>
            <a:off x="8581497" y="6106139"/>
            <a:ext cx="951630" cy="862905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C6F0C245-8859-0644-0578-EED28529ED34}"/>
              </a:ext>
            </a:extLst>
          </p:cNvPr>
          <p:cNvSpPr txBox="1"/>
          <p:nvPr/>
        </p:nvSpPr>
        <p:spPr>
          <a:xfrm>
            <a:off x="9390859" y="2246770"/>
            <a:ext cx="18731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Manrope bold"/>
              </a:rPr>
              <a:t>Communication</a:t>
            </a:r>
          </a:p>
          <a:p>
            <a:endParaRPr lang="en-GB" sz="9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60EE1B1-AE71-F59B-7F0A-FB2F4305449A}"/>
              </a:ext>
            </a:extLst>
          </p:cNvPr>
          <p:cNvSpPr txBox="1"/>
          <p:nvPr/>
        </p:nvSpPr>
        <p:spPr>
          <a:xfrm>
            <a:off x="9443698" y="3323410"/>
            <a:ext cx="18731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Manrope bold"/>
              </a:rPr>
              <a:t>Management</a:t>
            </a:r>
          </a:p>
          <a:p>
            <a:endParaRPr lang="en-GB" sz="9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14CF8FF-2B2B-18FE-EAE6-739220D81AE4}"/>
              </a:ext>
            </a:extLst>
          </p:cNvPr>
          <p:cNvSpPr txBox="1"/>
          <p:nvPr/>
        </p:nvSpPr>
        <p:spPr>
          <a:xfrm>
            <a:off x="9412630" y="4406291"/>
            <a:ext cx="18731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Manrope bold"/>
              </a:rPr>
              <a:t>Customer Service</a:t>
            </a:r>
          </a:p>
          <a:p>
            <a:endParaRPr lang="en-GB" sz="9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EEBB7EB-C846-F378-1C5F-4F631B08178B}"/>
              </a:ext>
            </a:extLst>
          </p:cNvPr>
          <p:cNvSpPr txBox="1"/>
          <p:nvPr/>
        </p:nvSpPr>
        <p:spPr>
          <a:xfrm>
            <a:off x="9443698" y="5414854"/>
            <a:ext cx="18731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Manrope bold"/>
              </a:rPr>
              <a:t>Sales</a:t>
            </a:r>
          </a:p>
          <a:p>
            <a:endParaRPr lang="en-GB" sz="9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A34FE5F-2891-0193-849B-2376EFFFA37F}"/>
              </a:ext>
            </a:extLst>
          </p:cNvPr>
          <p:cNvSpPr txBox="1"/>
          <p:nvPr/>
        </p:nvSpPr>
        <p:spPr>
          <a:xfrm>
            <a:off x="9480686" y="6407915"/>
            <a:ext cx="18731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Manrope bold"/>
              </a:rPr>
              <a:t>Detail Orientated </a:t>
            </a:r>
          </a:p>
          <a:p>
            <a:endParaRPr lang="en-GB" sz="900" dirty="0"/>
          </a:p>
        </p:txBody>
      </p:sp>
      <p:pic>
        <p:nvPicPr>
          <p:cNvPr id="51" name="Picture 50" descr="A blue background with white text&#10;&#10;Description automatically generated">
            <a:extLst>
              <a:ext uri="{FF2B5EF4-FFF2-40B4-BE49-F238E27FC236}">
                <a16:creationId xmlns:a16="http://schemas.microsoft.com/office/drawing/2014/main" id="{19518545-610A-B6EE-686B-8447172B153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17" t="35489" r="50998" b="48248"/>
          <a:stretch/>
        </p:blipFill>
        <p:spPr>
          <a:xfrm>
            <a:off x="7724398" y="168974"/>
            <a:ext cx="2364515" cy="977334"/>
          </a:xfrm>
          <a:prstGeom prst="rect">
            <a:avLst/>
          </a:prstGeom>
        </p:spPr>
      </p:pic>
      <p:pic>
        <p:nvPicPr>
          <p:cNvPr id="52" name="Picture 51" descr="A blue background with white text&#10;&#10;Description automatically generated">
            <a:extLst>
              <a:ext uri="{FF2B5EF4-FFF2-40B4-BE49-F238E27FC236}">
                <a16:creationId xmlns:a16="http://schemas.microsoft.com/office/drawing/2014/main" id="{A18679E2-1BCE-1A21-6517-5220498407C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41" t="35489" r="16551" b="43086"/>
          <a:stretch/>
        </p:blipFill>
        <p:spPr>
          <a:xfrm>
            <a:off x="10088913" y="27926"/>
            <a:ext cx="1971920" cy="1287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066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72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Manrope 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JORDEN</dc:creator>
  <cp:lastModifiedBy>Andrew Little</cp:lastModifiedBy>
  <cp:revision>8</cp:revision>
  <dcterms:created xsi:type="dcterms:W3CDTF">2023-08-22T09:37:07Z</dcterms:created>
  <dcterms:modified xsi:type="dcterms:W3CDTF">2023-08-29T12:03:24Z</dcterms:modified>
</cp:coreProperties>
</file>