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57" r:id="rId6"/>
    <p:sldId id="258" r:id="rId7"/>
    <p:sldId id="262" r:id="rId8"/>
    <p:sldId id="259" r:id="rId9"/>
    <p:sldId id="260" r:id="rId10"/>
    <p:sldId id="264" r:id="rId11"/>
    <p:sldId id="261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57"/>
            <p14:sldId id="258"/>
            <p14:sldId id="262"/>
            <p14:sldId id="259"/>
            <p14:sldId id="260"/>
            <p14:sldId id="264"/>
            <p14:sldId id="261"/>
            <p14:sldId id="266"/>
            <p14:sldId id="269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280" autoAdjust="0"/>
  </p:normalViewPr>
  <p:slideViewPr>
    <p:cSldViewPr snapToGrid="0">
      <p:cViewPr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818" y="1231063"/>
            <a:ext cx="10515600" cy="2387600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Welcome to </a:t>
            </a:r>
            <a:r>
              <a:rPr lang="en-US" dirty="0" smtClean="0">
                <a:latin typeface="Comic Sans MS" panose="030F0702030302020204" pitchFamily="66" charset="0"/>
              </a:rPr>
              <a:t>Daffodil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2024-2025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clipground.com/images/daffodil-png-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47" y="3839087"/>
            <a:ext cx="2768343" cy="30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6372" y="1854557"/>
            <a:ext cx="9800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Thank you for taking the time to join us this afternoon</a:t>
            </a:r>
            <a:r>
              <a:rPr lang="en-GB" sz="4800" dirty="0" smtClean="0">
                <a:latin typeface="Comic Sans MS" panose="030F0702030302020204" pitchFamily="66" charset="0"/>
              </a:rPr>
              <a:t>! We really appreciate your support.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creazilla-store.fra1.digitaloceanspaces.com/cliparts/65532/happy-emoji-clipart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86" y="4317022"/>
            <a:ext cx="2444193" cy="237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Introductions…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530" y="5435503"/>
            <a:ext cx="280185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Comic Sans MS" panose="030F0702030302020204" pitchFamily="66" charset="0"/>
              </a:rPr>
              <a:t>Miss </a:t>
            </a:r>
            <a:r>
              <a:rPr lang="en-GB" sz="3000" dirty="0" smtClean="0">
                <a:latin typeface="Comic Sans MS" panose="030F0702030302020204" pitchFamily="66" charset="0"/>
              </a:rPr>
              <a:t>Stappard</a:t>
            </a:r>
            <a:endParaRPr lang="en-GB" sz="3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3800" y="5435503"/>
            <a:ext cx="286670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Comic Sans MS" panose="030F0702030302020204" pitchFamily="66" charset="0"/>
              </a:rPr>
              <a:t>Miss </a:t>
            </a:r>
            <a:r>
              <a:rPr lang="en-GB" sz="3000" dirty="0" smtClean="0">
                <a:latin typeface="Comic Sans MS" panose="030F0702030302020204" pitchFamily="66" charset="0"/>
              </a:rPr>
              <a:t>Sudworth</a:t>
            </a:r>
            <a:endParaRPr lang="en-GB" sz="3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4919" y="5435503"/>
            <a:ext cx="2585349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Comic Sans MS" panose="030F0702030302020204" pitchFamily="66" charset="0"/>
              </a:rPr>
              <a:t>Mrs McKenna</a:t>
            </a:r>
            <a:endParaRPr lang="en-GB" sz="3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711" y="2466886"/>
            <a:ext cx="2207273" cy="22072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80" y="2466884"/>
            <a:ext cx="2109026" cy="22072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98" name="Picture 2" descr="https://attachments.office.net/owa/jessica.stappard%40greenlaneschool.co.uk/service.svc/s/GetAttachmentThumbnail?id=AAMkADIxYmJlYTViLWU5NDUtNGVkNC05NTMwLThjOWY1MmU5NTJjMQBGAAAAAABLX%2BfoJ5fzS5xUOK%2B52brtBwCeMw9O1MP2R5AKjldkV7jQAAAAAAEMAACeMw9O1MP2R5AKjldkV7jQAAAsfhWvAAABEgAQAEWl1AcDtJZEnMXIUqgGqc8%3D&amp;thumbnailType=2&amp;token=eyJhbGciOiJSUzI1NiIsImtpZCI6IkU1RDJGMEY4REE5M0I2NzA5QzQzQTlFOEE2MTQzQzAzRDYyRjlBODAiLCJ0eXAiOiJKV1QiLCJ4NXQiOiI1ZEx3LU5xVHRuQ2NRNm5vcGhROEE5WXZtb0EifQ.eyJvcmlnaW4iOiJodHRwczovL291dGxvb2sub2ZmaWNlLmNvbSIsInVjIjoiNTJkMjdiOTAwYThiNGY1ODg2NjQwZDk5ODhjOTMwNmMiLCJzaWduaW5fc3RhdGUiOiJrbXNpIiwidmVyIjoiRXhjaGFuZ2UuQ2FsbGJhY2suVjEiLCJhcHBjdHhzZW5kZXIiOiJPd2FEb3dubG9hZEAyYTA1YzEyMS0zN2VhLTQzMjktOTY2Yi1lODZjOWM3NGMwMzYiLCJpc3NyaW5nIjoiV1ciLCJhcHBjdHgiOiJ7XCJtc2V4Y2hwcm90XCI6XCJvd2FcIixcInB1aWRcIjpcIjExNTM4MDExMjk0ODE1OTYyMzZcIixcInNjb3BlXCI6XCJPd2FEb3dubG9hZFwiLFwib2lkXCI6XCI1YTMwNmU0Mi1kY2EzLTRiNDYtYWNlMy1lMmU5ZmU4ZjU1YzRcIixcInByaW1hcnlzaWRcIjpcIlMtMS01LTIxLTEyODkyMjAzMDItMjc4NDYyMjY2MC00MTU3NzU3ODA5LTMyMTA1MjY4XCJ9IiwibmJmIjoxNzI2MDEwMDQ3LCJleHAiOjE3MjYwMTAzNDcsImlzcyI6IjAwMDAwMDAyLTAwMDAtMGZmMS1jZTAwLTAwMDAwMDAwMDAwMEAyYTA1YzEyMS0zN2VhLTQzMjktOTY2Yi1lODZjOWM3NGMwMzYiLCJhdWQiOiIwMDAwMDAwMi0wMDAwLTBmZjEtY2UwMC0wMDAwMDAwMDAwMDAvYXR0YWNobWVudHMub2ZmaWNlLm5ldEAyYTA1YzEyMS0zN2VhLTQzMjktOTY2Yi1lODZjOWM3NGMwMzYiLCJoYXBwIjoib3dhIn0.lxPagtlT67rmm7A7Cv-KFitgM503UDt0UapysooILmoWX6gJ3BKpBOGnzKDBvGbtbK_VpULtcps4p2wXgucUNMoevzFWfC6dy34kJhzoqrYftebOfv2ChnVB1j_4eXx45AYUC57Ys4zouoO_Bq1DttlkGKbN4EZNkoumlR_vSmmr9zxD1_EFJV9Rfw9kCA4uo7N9eXkTyydVgptzit4Msr3-FmCF9FAxfvhyjkSqhmF0hZjmlKETIXPNOdYaiNG4RD_T1OXswxxtK4TYkLp3NIarZX_cOVI1r8qNQFKRBqmp7wcxGBo_C0ZlCKFiqZEh98c7ZdbZ73zZIlUzHXYhOA&amp;X-OWA-CANARY=bdvoVw-TCCcAAAAAAAAAANB5Mo3u0dwY3WavpLdCuR445s5eipNxdMJOqMr69coPthCbd_QjR5E.&amp;owa=outlook.office.com&amp;scriptVer=20240829045.18&amp;clientId=4D8F42249EF34D10A44F2F7FDD83C551&amp;animation=tru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6"/>
          <a:stretch/>
        </p:blipFill>
        <p:spPr bwMode="auto">
          <a:xfrm>
            <a:off x="650325" y="2471567"/>
            <a:ext cx="1876264" cy="22025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486488" y="5435503"/>
            <a:ext cx="2207279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Comic Sans MS" panose="030F0702030302020204" pitchFamily="66" charset="0"/>
              </a:rPr>
              <a:t>Mr</a:t>
            </a:r>
            <a:r>
              <a:rPr lang="en-US" sz="3000" dirty="0" smtClean="0">
                <a:latin typeface="Comic Sans MS" panose="030F0702030302020204" pitchFamily="66" charset="0"/>
              </a:rPr>
              <a:t> </a:t>
            </a:r>
            <a:r>
              <a:rPr lang="en-US" sz="3000" dirty="0" err="1" smtClean="0">
                <a:latin typeface="Comic Sans MS" panose="030F0702030302020204" pitchFamily="66" charset="0"/>
              </a:rPr>
              <a:t>Higham</a:t>
            </a:r>
            <a:endParaRPr lang="en-GB" sz="3000" dirty="0">
              <a:latin typeface="Comic Sans MS" panose="030F0702030302020204" pitchFamily="66" charset="0"/>
            </a:endParaRPr>
          </a:p>
        </p:txBody>
      </p:sp>
      <p:pic>
        <p:nvPicPr>
          <p:cNvPr id="4100" name="Picture 4" descr="Download Sunglasses Emoji Transparent Image HQ PNG Image | FreePNG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862" y="2530255"/>
            <a:ext cx="2080529" cy="208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9931" y="1885021"/>
            <a:ext cx="9014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 smtClean="0">
                <a:latin typeface="Comic Sans MS" panose="030F0702030302020204" pitchFamily="66" charset="0"/>
              </a:rPr>
              <a:t>Daffodil is a KS2 class made up of Year 4, Year 5 and Year 6 pupils.</a:t>
            </a:r>
            <a:endParaRPr lang="en-GB" sz="4200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83" y="4028474"/>
            <a:ext cx="1390516" cy="1952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818" y="4025222"/>
            <a:ext cx="1377951" cy="19555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488" y="4018084"/>
            <a:ext cx="1377951" cy="19587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58" y="4018084"/>
            <a:ext cx="1377951" cy="1950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828" y="4011267"/>
            <a:ext cx="1392136" cy="19577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r="15682"/>
          <a:stretch/>
        </p:blipFill>
        <p:spPr>
          <a:xfrm>
            <a:off x="7597683" y="4011267"/>
            <a:ext cx="1385973" cy="19587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2317" y="4006372"/>
            <a:ext cx="1387832" cy="196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5208" y="4006372"/>
            <a:ext cx="1479711" cy="196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On arrival…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141" y="3928526"/>
            <a:ext cx="1895475" cy="2581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5062" y="1954121"/>
            <a:ext cx="732807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When the children arrive, they take part in fine motor activities. These are changed each day.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We have a snack during this time. Your child can have some toast or they can bring in their own snack if preferred.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olor Matching Activity For Easter - Little Bins for Little Ha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" y="1526281"/>
            <a:ext cx="2084832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8 activities to develop fine motor skills at home - Little Lifelong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"/>
          <a:stretch/>
        </p:blipFill>
        <p:spPr bwMode="auto">
          <a:xfrm>
            <a:off x="158096" y="3695208"/>
            <a:ext cx="1926278" cy="29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000" dirty="0" smtClean="0">
                <a:latin typeface="Comic Sans MS" panose="030F0702030302020204" pitchFamily="66" charset="0"/>
              </a:rPr>
              <a:t>Equipment</a:t>
            </a:r>
            <a:endParaRPr lang="en-GB" sz="5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175">
            <a:off x="10359414" y="1678674"/>
            <a:ext cx="1377661" cy="1079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719" y="3113614"/>
            <a:ext cx="105730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All equipment is provided by </a:t>
            </a:r>
            <a:r>
              <a:rPr lang="en-GB" sz="4000" dirty="0" smtClean="0">
                <a:latin typeface="Comic Sans MS" panose="030F0702030302020204" pitchFamily="66" charset="0"/>
              </a:rPr>
              <a:t>school. We have everything </a:t>
            </a:r>
            <a:r>
              <a:rPr lang="en-GB" sz="4000" dirty="0" smtClean="0">
                <a:latin typeface="Comic Sans MS" panose="030F0702030302020204" pitchFamily="66" charset="0"/>
              </a:rPr>
              <a:t>that </a:t>
            </a:r>
            <a:r>
              <a:rPr lang="en-GB" sz="4000" dirty="0" smtClean="0">
                <a:latin typeface="Comic Sans MS" panose="030F0702030302020204" pitchFamily="66" charset="0"/>
              </a:rPr>
              <a:t>the children </a:t>
            </a:r>
            <a:r>
              <a:rPr lang="en-GB" sz="4000" dirty="0" smtClean="0">
                <a:latin typeface="Comic Sans MS" panose="030F0702030302020204" pitchFamily="66" charset="0"/>
              </a:rPr>
              <a:t>could possibly need in </a:t>
            </a:r>
            <a:r>
              <a:rPr lang="en-GB" sz="4000" dirty="0" smtClean="0">
                <a:latin typeface="Comic Sans MS" panose="030F0702030302020204" pitchFamily="66" charset="0"/>
              </a:rPr>
              <a:t>class!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What should pupils bring to school daily?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047">
            <a:off x="1081457" y="2251880"/>
            <a:ext cx="1061242" cy="1095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3075" y="2078589"/>
            <a:ext cx="8488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Pupils have all been given a </a:t>
            </a:r>
            <a:r>
              <a:rPr lang="en-GB" sz="2000" dirty="0" smtClean="0">
                <a:latin typeface="Comic Sans MS" panose="030F0702030302020204" pitchFamily="66" charset="0"/>
              </a:rPr>
              <a:t>home-school book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for </a:t>
            </a:r>
            <a:r>
              <a:rPr lang="en-GB" sz="2000" dirty="0" smtClean="0">
                <a:latin typeface="Comic Sans MS" panose="030F0702030302020204" pitchFamily="66" charset="0"/>
              </a:rPr>
              <a:t>communication</a:t>
            </a:r>
            <a:r>
              <a:rPr lang="en-GB" sz="2000" dirty="0" smtClean="0">
                <a:latin typeface="Comic Sans MS" panose="030F0702030302020204" pitchFamily="66" charset="0"/>
              </a:rPr>
              <a:t>. Please feel free to write any notes to class staff in here. Staff will also use planners to pass on any messages home, please check these daily.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13">
            <a:off x="1044383" y="4176216"/>
            <a:ext cx="1071392" cy="906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3075" y="3795440"/>
            <a:ext cx="8665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Reading books and records are given in line with pupils phonics assessments. </a:t>
            </a:r>
            <a:r>
              <a:rPr lang="en-GB" sz="2000" dirty="0" smtClean="0">
                <a:latin typeface="Comic Sans MS" panose="030F0702030302020204" pitchFamily="66" charset="0"/>
              </a:rPr>
              <a:t>Please </a:t>
            </a:r>
            <a:r>
              <a:rPr lang="en-GB" sz="2000" dirty="0" smtClean="0">
                <a:latin typeface="Comic Sans MS" panose="030F0702030302020204" pitchFamily="66" charset="0"/>
              </a:rPr>
              <a:t>record in the reading record when you have read with your child at home</a:t>
            </a:r>
            <a:r>
              <a:rPr lang="en-GB" sz="2000" dirty="0" smtClean="0">
                <a:latin typeface="Comic Sans MS" panose="030F0702030302020204" pitchFamily="66" charset="0"/>
              </a:rPr>
              <a:t>. These will be sent home on a Monday.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Books will be changed </a:t>
            </a:r>
            <a:r>
              <a:rPr lang="en-GB" sz="2000" dirty="0" smtClean="0">
                <a:latin typeface="Comic Sans MS" panose="030F0702030302020204" pitchFamily="66" charset="0"/>
              </a:rPr>
              <a:t>weekly.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3" y="5918719"/>
            <a:ext cx="959115" cy="7910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8609" y="6127845"/>
            <a:ext cx="5848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Water </a:t>
            </a:r>
            <a:r>
              <a:rPr lang="en-GB" sz="2000" dirty="0" smtClean="0">
                <a:latin typeface="Comic Sans MS" panose="030F0702030302020204" pitchFamily="66" charset="0"/>
              </a:rPr>
              <a:t>bottles should be brought into school.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Curriculum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4692" y="197308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The </a:t>
            </a:r>
            <a:r>
              <a:rPr lang="en-GB" sz="4000" dirty="0" smtClean="0">
                <a:latin typeface="Comic Sans MS" panose="030F0702030302020204" pitchFamily="66" charset="0"/>
              </a:rPr>
              <a:t>Oak Pathway curriculum </a:t>
            </a:r>
            <a:r>
              <a:rPr lang="en-GB" sz="4000" dirty="0" smtClean="0">
                <a:latin typeface="Comic Sans MS" panose="030F0702030302020204" pitchFamily="66" charset="0"/>
              </a:rPr>
              <a:t>includes </a:t>
            </a:r>
            <a:r>
              <a:rPr lang="en-GB" sz="4000" dirty="0" smtClean="0">
                <a:latin typeface="Comic Sans MS" panose="030F0702030302020204" pitchFamily="66" charset="0"/>
              </a:rPr>
              <a:t>a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dirty="0">
                <a:latin typeface="Comic Sans MS" panose="030F0702030302020204" pitchFamily="66" charset="0"/>
              </a:rPr>
              <a:t>a subject specific curriculum where subjects are taught discretely</a:t>
            </a:r>
            <a:r>
              <a:rPr lang="en-US" sz="40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161" y="1738632"/>
            <a:ext cx="2010577" cy="46626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13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Spellings and homework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155" y="1563168"/>
            <a:ext cx="71240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Weekly spellings will be sent home on a </a:t>
            </a:r>
            <a:r>
              <a:rPr lang="en-GB" sz="3600" dirty="0" smtClean="0">
                <a:latin typeface="Comic Sans MS" panose="030F0702030302020204" pitchFamily="66" charset="0"/>
              </a:rPr>
              <a:t>Friday</a:t>
            </a:r>
            <a:r>
              <a:rPr lang="en-GB" sz="3600" dirty="0" smtClean="0">
                <a:latin typeface="Comic Sans MS" panose="030F0702030302020204" pitchFamily="66" charset="0"/>
              </a:rPr>
              <a:t>. </a:t>
            </a:r>
            <a:r>
              <a:rPr lang="en-GB" sz="3600" dirty="0" smtClean="0">
                <a:latin typeface="Comic Sans MS" panose="030F0702030302020204" pitchFamily="66" charset="0"/>
              </a:rPr>
              <a:t>There is a weekly spelling test each </a:t>
            </a:r>
            <a:r>
              <a:rPr lang="en-GB" sz="3600" dirty="0" smtClean="0">
                <a:latin typeface="Comic Sans MS" panose="030F0702030302020204" pitchFamily="66" charset="0"/>
              </a:rPr>
              <a:t>Mon</a:t>
            </a:r>
            <a:r>
              <a:rPr lang="en-GB" sz="3600" dirty="0" smtClean="0">
                <a:latin typeface="Comic Sans MS" panose="030F0702030302020204" pitchFamily="66" charset="0"/>
              </a:rPr>
              <a:t>day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English and Maths (alternate) homework is sent home every Friday. Pupils should return this on a Monday morning.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894"/>
          <a:stretch/>
        </p:blipFill>
        <p:spPr>
          <a:xfrm>
            <a:off x="8924526" y="1563169"/>
            <a:ext cx="1617452" cy="1603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380" y="4818652"/>
            <a:ext cx="1674289" cy="1717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784" y="4818652"/>
            <a:ext cx="1638560" cy="1717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41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000" dirty="0" smtClean="0">
                <a:latin typeface="Comic Sans MS" panose="030F0702030302020204" pitchFamily="66" charset="0"/>
              </a:rPr>
              <a:t>Any questions?</a:t>
            </a:r>
            <a:endParaRPr lang="en-GB" sz="5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918">
            <a:off x="4483945" y="1906075"/>
            <a:ext cx="2990344" cy="43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62049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70C04F-E7AC-41AB-9C6D-1B1BB88BFF7F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 2013</Template>
  <TotalTime>4028</TotalTime>
  <Words>282</Words>
  <Application>Microsoft Office PowerPoint</Application>
  <PresentationFormat>Widescreen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Segoe UI</vt:lpstr>
      <vt:lpstr>Segoe UI Light</vt:lpstr>
      <vt:lpstr>WelcomeDoc</vt:lpstr>
      <vt:lpstr>Welcome to Daffodil  2024-2025</vt:lpstr>
      <vt:lpstr>Introductions…</vt:lpstr>
      <vt:lpstr>PowerPoint Presentation</vt:lpstr>
      <vt:lpstr>On arrival…</vt:lpstr>
      <vt:lpstr>Equipment</vt:lpstr>
      <vt:lpstr>What should pupils bring to school daily?</vt:lpstr>
      <vt:lpstr>Curriculum</vt:lpstr>
      <vt:lpstr>Spellings and homework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Q3 2021-2022</dc:title>
  <dc:creator>Teacher</dc:creator>
  <cp:keywords/>
  <cp:lastModifiedBy>Jess Stappard</cp:lastModifiedBy>
  <cp:revision>42</cp:revision>
  <dcterms:created xsi:type="dcterms:W3CDTF">2021-09-18T20:35:27Z</dcterms:created>
  <dcterms:modified xsi:type="dcterms:W3CDTF">2024-09-11T13:31:16Z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