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67" r:id="rId2"/>
    <p:sldId id="270" r:id="rId3"/>
    <p:sldId id="276" r:id="rId4"/>
    <p:sldId id="277" r:id="rId5"/>
    <p:sldId id="278" r:id="rId6"/>
    <p:sldId id="279" r:id="rId7"/>
    <p:sldId id="280" r:id="rId8"/>
    <p:sldId id="271" r:id="rId9"/>
    <p:sldId id="272" r:id="rId10"/>
    <p:sldId id="274" r:id="rId11"/>
    <p:sldId id="275" r:id="rId12"/>
    <p:sldId id="273" r:id="rId13"/>
    <p:sldId id="268"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omic Sans MS" panose="030F0702030302020204" pitchFamily="66" charset="0"/>
      <p:regular r:id="rId21"/>
      <p:bold r:id="rId22"/>
      <p:italic r:id="rId23"/>
      <p:boldItalic r:id="rId24"/>
    </p:embeddedFont>
    <p:embeddedFont>
      <p:font typeface="Twinkl" panose="020B0604020202020204" charset="0"/>
      <p:regular r:id="rId25"/>
      <p:bold r:id="rId2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65F400-4542-DDF1-ACEC-31701D2D802C}" v="802" dt="2025-09-23T18:58:17.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8" autoAdjust="0"/>
    <p:restoredTop sz="94660"/>
  </p:normalViewPr>
  <p:slideViewPr>
    <p:cSldViewPr snapToGrid="0">
      <p:cViewPr varScale="1">
        <p:scale>
          <a:sx n="87" d="100"/>
          <a:sy n="87" d="100"/>
        </p:scale>
        <p:origin x="1214"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25CA18-2ACC-1A35-3016-6D52AB6CF9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12524EC-6959-536A-4499-82751BBE53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25BEEE6-396E-43DC-A4EA-9999A8EEB408}" type="datetimeFigureOut">
              <a:rPr lang="en-GB"/>
              <a:pPr>
                <a:defRPr/>
              </a:pPr>
              <a:t>23/09/2025</a:t>
            </a:fld>
            <a:endParaRPr lang="en-GB"/>
          </a:p>
        </p:txBody>
      </p:sp>
      <p:sp>
        <p:nvSpPr>
          <p:cNvPr id="4" name="Footer Placeholder 3">
            <a:extLst>
              <a:ext uri="{FF2B5EF4-FFF2-40B4-BE49-F238E27FC236}">
                <a16:creationId xmlns:a16="http://schemas.microsoft.com/office/drawing/2014/main" id="{68D0ECFA-97C3-8248-B5CD-E7B0DD7071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B8B4CD4A-86DA-90BB-AB77-DBEA4833BE0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FF07AE6-CDC6-48EB-BB27-C1E0E9835F6F}" type="slidenum">
              <a:rPr lang="en-GB" altLang="LID4096"/>
              <a:pPr/>
              <a:t>‹#›</a:t>
            </a:fld>
            <a:endParaRPr lang="en-GB" altLang="LID4096"/>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60E4CF-F92B-F229-487A-53FCEACC8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52349E2-66E6-9869-AB61-4D1D8C61E47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545F61D-83DE-477F-911A-B030D6DFCA9F}" type="datetimeFigureOut">
              <a:rPr lang="en-GB"/>
              <a:pPr>
                <a:defRPr/>
              </a:pPr>
              <a:t>23/09/2025</a:t>
            </a:fld>
            <a:endParaRPr lang="en-GB"/>
          </a:p>
        </p:txBody>
      </p:sp>
      <p:sp>
        <p:nvSpPr>
          <p:cNvPr id="4" name="Slide Image Placeholder 3">
            <a:extLst>
              <a:ext uri="{FF2B5EF4-FFF2-40B4-BE49-F238E27FC236}">
                <a16:creationId xmlns:a16="http://schemas.microsoft.com/office/drawing/2014/main" id="{D0C3B4FE-FED3-B87D-1454-58A366C7013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4FCDFC3-E9F5-945C-33DA-90E9DDA864E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D7B4EAF-F40F-6357-3131-A6B71E83B66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486451A-B646-1099-32F4-39B657FFE7A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0E6A3FE-1477-444B-A900-E29D3EEEFAE0}" type="slidenum">
              <a:rPr lang="en-GB" altLang="LID4096"/>
              <a:pPr/>
              <a:t>‹#›</a:t>
            </a:fld>
            <a:endParaRPr lang="en-GB" altLang="LID4096"/>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15EBA87-0775-B11F-FF22-E24DB89DA8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91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D79FE6CC-DA31-EB57-15FE-3A880F5CAC48}"/>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B1789D6C-4B53-7F57-04F5-680CBC2BEF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42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5FCA6F70-41F8-3DCD-EF2E-83FFA6BF186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418965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E8924BA4-0A0A-DE81-B797-EF2C6CC51B27}"/>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 name="Rounded Rectangle 7">
            <a:extLst>
              <a:ext uri="{FF2B5EF4-FFF2-40B4-BE49-F238E27FC236}">
                <a16:creationId xmlns:a16="http://schemas.microsoft.com/office/drawing/2014/main" id="{782C8121-2D95-53B8-02F9-9250F1FB24A6}"/>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Title 1">
            <a:extLst>
              <a:ext uri="{FF2B5EF4-FFF2-40B4-BE49-F238E27FC236}">
                <a16:creationId xmlns:a16="http://schemas.microsoft.com/office/drawing/2014/main" id="{E0CB09CF-0692-1010-B2E1-1755FF1CF062}"/>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5" name="Title 1">
            <a:extLst>
              <a:ext uri="{FF2B5EF4-FFF2-40B4-BE49-F238E27FC236}">
                <a16:creationId xmlns:a16="http://schemas.microsoft.com/office/drawing/2014/main" id="{2083E349-C9AC-A4F5-7FFE-E5A638683261}"/>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6" name="Content Placeholder 15">
            <a:extLst>
              <a:ext uri="{FF2B5EF4-FFF2-40B4-BE49-F238E27FC236}">
                <a16:creationId xmlns:a16="http://schemas.microsoft.com/office/drawing/2014/main" id="{0C87BE63-6F65-3E8E-6824-94A4EA003FEB}"/>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157403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B48716F-1ADA-5BF6-9313-C12EB53727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641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2D76777-370C-24D2-8673-1D43168FBFE6}"/>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86F02F7-F940-2B96-9A54-A2004FAAC77A}"/>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FBD352-0B46-6CD4-DC38-E5831C3AE616}"/>
              </a:ext>
            </a:extLst>
          </p:cNvPr>
          <p:cNvSpPr/>
          <p:nvPr/>
        </p:nvSpPr>
        <p:spPr>
          <a:xfrm>
            <a:off x="336550" y="3130550"/>
            <a:ext cx="8548688" cy="2019300"/>
          </a:xfrm>
          <a:prstGeom prst="roundRect">
            <a:avLst>
              <a:gd name="adj" fmla="val 6995"/>
            </a:avLst>
          </a:prstGeom>
          <a:solidFill>
            <a:schemeClr val="bg1">
              <a:alpha val="9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en-GB" sz="2000" dirty="0">
                <a:solidFill>
                  <a:schemeClr val="tx1"/>
                </a:solidFill>
              </a:rPr>
              <a:t>Welcome to : Grasshopper Class</a:t>
            </a:r>
          </a:p>
          <a:p>
            <a:pPr algn="ctr" eaLnBrk="1" fontAlgn="auto" hangingPunct="1">
              <a:spcBef>
                <a:spcPts val="0"/>
              </a:spcBef>
              <a:spcAft>
                <a:spcPts val="0"/>
              </a:spcAft>
              <a:defRPr/>
            </a:pPr>
            <a:endParaRPr lang="en-GB" sz="2000" dirty="0">
              <a:solidFill>
                <a:schemeClr val="tx1"/>
              </a:solidFill>
            </a:endParaRPr>
          </a:p>
          <a:p>
            <a:pPr algn="ctr" eaLnBrk="1" fontAlgn="auto" hangingPunct="1">
              <a:spcBef>
                <a:spcPts val="0"/>
              </a:spcBef>
              <a:spcAft>
                <a:spcPts val="0"/>
              </a:spcAft>
              <a:defRPr/>
            </a:pPr>
            <a:endParaRPr lang="en-GB" sz="2000" dirty="0">
              <a:solidFill>
                <a:schemeClr val="tx1"/>
              </a:solidFill>
            </a:endParaRPr>
          </a:p>
          <a:p>
            <a:pPr algn="ctr" eaLnBrk="1" fontAlgn="auto" hangingPunct="1">
              <a:spcBef>
                <a:spcPts val="0"/>
              </a:spcBef>
              <a:spcAft>
                <a:spcPts val="0"/>
              </a:spcAft>
              <a:defRPr/>
            </a:pPr>
            <a:endParaRPr lang="en-GB" sz="2000" dirty="0">
              <a:solidFill>
                <a:schemeClr val="tx1"/>
              </a:solidFill>
            </a:endParaRPr>
          </a:p>
          <a:p>
            <a:pPr algn="ctr" eaLnBrk="1" fontAlgn="auto" hangingPunct="1">
              <a:spcBef>
                <a:spcPts val="0"/>
              </a:spcBef>
              <a:spcAft>
                <a:spcPts val="0"/>
              </a:spcAft>
              <a:defRPr/>
            </a:pPr>
            <a:endParaRPr lang="en-GB" sz="2000" dirty="0">
              <a:solidFill>
                <a:schemeClr val="tx1"/>
              </a:solidFill>
            </a:endParaRPr>
          </a:p>
        </p:txBody>
      </p:sp>
      <p:pic>
        <p:nvPicPr>
          <p:cNvPr id="3" name="Picture 2" descr="A green grasshopper on one leg&#10;&#10;AI-generated content may be incorrect.">
            <a:extLst>
              <a:ext uri="{FF2B5EF4-FFF2-40B4-BE49-F238E27FC236}">
                <a16:creationId xmlns:a16="http://schemas.microsoft.com/office/drawing/2014/main" id="{AD3FC93A-5607-CA07-2027-0EA698DE9265}"/>
              </a:ext>
            </a:extLst>
          </p:cNvPr>
          <p:cNvPicPr>
            <a:picLocks noChangeAspect="1"/>
          </p:cNvPicPr>
          <p:nvPr/>
        </p:nvPicPr>
        <p:blipFill>
          <a:blip r:embed="rId3"/>
          <a:stretch>
            <a:fillRect/>
          </a:stretch>
        </p:blipFill>
        <p:spPr>
          <a:xfrm>
            <a:off x="3812960" y="3808584"/>
            <a:ext cx="1621051" cy="1011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B29E747-BE19-5720-664C-3BB107F2DF15}"/>
              </a:ext>
            </a:extLst>
          </p:cNvPr>
          <p:cNvSpPr>
            <a:spLocks noGrp="1"/>
          </p:cNvSpPr>
          <p:nvPr>
            <p:ph type="title"/>
          </p:nvPr>
        </p:nvSpPr>
        <p:spPr>
          <a:xfrm>
            <a:off x="457200" y="479425"/>
            <a:ext cx="8220075" cy="993775"/>
          </a:xfrm>
        </p:spPr>
        <p:txBody>
          <a:bodyPr/>
          <a:lstStyle/>
          <a:p>
            <a:r>
              <a:rPr lang="en-GB" altLang="en-US"/>
              <a:t>OT</a:t>
            </a:r>
          </a:p>
        </p:txBody>
      </p:sp>
      <p:pic>
        <p:nvPicPr>
          <p:cNvPr id="18435" name="Picture 2" descr="Shine Therapy Services">
            <a:extLst>
              <a:ext uri="{FF2B5EF4-FFF2-40B4-BE49-F238E27FC236}">
                <a16:creationId xmlns:a16="http://schemas.microsoft.com/office/drawing/2014/main" id="{E153DEF9-B60F-88E7-A140-F354A93FC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333375"/>
            <a:ext cx="2486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2">
            <a:extLst>
              <a:ext uri="{FF2B5EF4-FFF2-40B4-BE49-F238E27FC236}">
                <a16:creationId xmlns:a16="http://schemas.microsoft.com/office/drawing/2014/main" id="{FE8919FB-AD80-A553-656D-41F16450A70F}"/>
              </a:ext>
            </a:extLst>
          </p:cNvPr>
          <p:cNvSpPr txBox="1">
            <a:spLocks noChangeArrowheads="1"/>
          </p:cNvSpPr>
          <p:nvPr/>
        </p:nvSpPr>
        <p:spPr bwMode="auto">
          <a:xfrm>
            <a:off x="2540000" y="2169905"/>
            <a:ext cx="590977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a:lnSpc>
                <a:spcPct val="100000"/>
              </a:lnSpc>
              <a:spcBef>
                <a:spcPct val="0"/>
              </a:spcBef>
              <a:buNone/>
            </a:pPr>
            <a:r>
              <a:rPr lang="en-GB" altLang="en-US" sz="2800" dirty="0">
                <a:solidFill>
                  <a:schemeClr val="tx1"/>
                </a:solidFill>
                <a:latin typeface="Twinkl"/>
              </a:rPr>
              <a:t>Shine therapy are our OT providers.</a:t>
            </a:r>
            <a:endParaRPr lang="en-GB" altLang="en-US" sz="2800" dirty="0">
              <a:solidFill>
                <a:schemeClr val="tx1"/>
              </a:solidFill>
            </a:endParaRPr>
          </a:p>
          <a:p>
            <a:pPr algn="ctr">
              <a:lnSpc>
                <a:spcPct val="100000"/>
              </a:lnSpc>
              <a:spcBef>
                <a:spcPct val="0"/>
              </a:spcBef>
              <a:buNone/>
            </a:pPr>
            <a:r>
              <a:rPr lang="en-GB" altLang="en-US" sz="2800" dirty="0">
                <a:solidFill>
                  <a:schemeClr val="tx1"/>
                </a:solidFill>
                <a:latin typeface="Twinkl"/>
              </a:rPr>
              <a:t>OT takes place everyday in class and pupils have access to sensory input and sensory snacks when needed throughout the day. </a:t>
            </a:r>
          </a:p>
          <a:p>
            <a:pPr algn="ctr">
              <a:lnSpc>
                <a:spcPct val="100000"/>
              </a:lnSpc>
              <a:spcBef>
                <a:spcPct val="0"/>
              </a:spcBef>
              <a:buFontTx/>
              <a:buNone/>
            </a:pPr>
            <a:r>
              <a:rPr lang="en-GB" altLang="en-US" sz="2800" dirty="0">
                <a:solidFill>
                  <a:schemeClr val="tx1"/>
                </a:solidFill>
                <a:latin typeface="Twinkl"/>
              </a:rPr>
              <a:t>They are here twice a week to advise and write new OT plans for the children.</a:t>
            </a:r>
          </a:p>
        </p:txBody>
      </p:sp>
      <p:pic>
        <p:nvPicPr>
          <p:cNvPr id="18437" name="Picture 4" descr="OT 4 KIDS AND THERAPEUTIC CENTER LOS ANGELES">
            <a:extLst>
              <a:ext uri="{FF2B5EF4-FFF2-40B4-BE49-F238E27FC236}">
                <a16:creationId xmlns:a16="http://schemas.microsoft.com/office/drawing/2014/main" id="{D82A7590-D874-1EBD-A2D3-BAAF4D87F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513" y="557213"/>
            <a:ext cx="2852737"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Therapy Shoppe | Special Needs Educational Toys | Sensory, Occupational  Therapy Tools-Toys-Supplies">
            <a:extLst>
              <a:ext uri="{FF2B5EF4-FFF2-40B4-BE49-F238E27FC236}">
                <a16:creationId xmlns:a16="http://schemas.microsoft.com/office/drawing/2014/main" id="{D9BE11DD-1E03-02BB-6C61-59E8E25C9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4779963"/>
            <a:ext cx="24511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6B68CC1-AA9D-B57C-557D-39D192DAF9FB}"/>
              </a:ext>
            </a:extLst>
          </p:cNvPr>
          <p:cNvSpPr>
            <a:spLocks noGrp="1"/>
          </p:cNvSpPr>
          <p:nvPr>
            <p:ph type="title"/>
          </p:nvPr>
        </p:nvSpPr>
        <p:spPr>
          <a:xfrm>
            <a:off x="457200" y="479425"/>
            <a:ext cx="8220075" cy="993775"/>
          </a:xfrm>
        </p:spPr>
        <p:txBody>
          <a:bodyPr/>
          <a:lstStyle/>
          <a:p>
            <a:r>
              <a:rPr lang="en-GB" altLang="en-US"/>
              <a:t>EFL</a:t>
            </a:r>
          </a:p>
        </p:txBody>
      </p:sp>
      <p:pic>
        <p:nvPicPr>
          <p:cNvPr id="19459" name="Picture 2" descr="Evidence for Learning - YouTube">
            <a:extLst>
              <a:ext uri="{FF2B5EF4-FFF2-40B4-BE49-F238E27FC236}">
                <a16:creationId xmlns:a16="http://schemas.microsoft.com/office/drawing/2014/main" id="{578EC244-E123-11B6-5051-B836F975A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479425"/>
            <a:ext cx="254158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2">
            <a:extLst>
              <a:ext uri="{FF2B5EF4-FFF2-40B4-BE49-F238E27FC236}">
                <a16:creationId xmlns:a16="http://schemas.microsoft.com/office/drawing/2014/main" id="{6D8407A5-BA8B-3226-1503-A9E2FBA02C86}"/>
              </a:ext>
            </a:extLst>
          </p:cNvPr>
          <p:cNvSpPr txBox="1">
            <a:spLocks noChangeArrowheads="1"/>
          </p:cNvSpPr>
          <p:nvPr/>
        </p:nvSpPr>
        <p:spPr bwMode="auto">
          <a:xfrm>
            <a:off x="2558153" y="3309800"/>
            <a:ext cx="4305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a:lnSpc>
                <a:spcPct val="100000"/>
              </a:lnSpc>
              <a:spcBef>
                <a:spcPct val="0"/>
              </a:spcBef>
              <a:buFontTx/>
              <a:buNone/>
            </a:pPr>
            <a:r>
              <a:rPr lang="en-GB" altLang="en-US" sz="2800">
                <a:solidFill>
                  <a:schemeClr val="tx1"/>
                </a:solidFill>
              </a:rPr>
              <a:t>If you don’t know your log in details please</a:t>
            </a:r>
          </a:p>
          <a:p>
            <a:pPr algn="ctr">
              <a:lnSpc>
                <a:spcPct val="100000"/>
              </a:lnSpc>
              <a:spcBef>
                <a:spcPct val="0"/>
              </a:spcBef>
              <a:buFontTx/>
              <a:buNone/>
            </a:pPr>
            <a:r>
              <a:rPr lang="en-GB" altLang="en-US" sz="2800">
                <a:solidFill>
                  <a:schemeClr val="tx1"/>
                </a:solidFill>
              </a:rPr>
              <a:t>Let school know so you can access EFL.</a:t>
            </a:r>
          </a:p>
        </p:txBody>
      </p:sp>
      <p:pic>
        <p:nvPicPr>
          <p:cNvPr id="19461" name="Picture 4" descr="Evidence for Learning – Capture and assess engagement and learning">
            <a:extLst>
              <a:ext uri="{FF2B5EF4-FFF2-40B4-BE49-F238E27FC236}">
                <a16:creationId xmlns:a16="http://schemas.microsoft.com/office/drawing/2014/main" id="{8E06CA64-D843-A0B1-C7FE-481665866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89" r="8304"/>
          <a:stretch>
            <a:fillRect/>
          </a:stretch>
        </p:blipFill>
        <p:spPr bwMode="auto">
          <a:xfrm>
            <a:off x="5537200" y="479425"/>
            <a:ext cx="314007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AB2E172-B972-9039-C2EE-0FD81EDFC33E}"/>
              </a:ext>
            </a:extLst>
          </p:cNvPr>
          <p:cNvSpPr>
            <a:spLocks noGrp="1"/>
          </p:cNvSpPr>
          <p:nvPr>
            <p:ph type="title"/>
          </p:nvPr>
        </p:nvSpPr>
        <p:spPr>
          <a:xfrm>
            <a:off x="457200" y="479425"/>
            <a:ext cx="8220075" cy="993775"/>
          </a:xfrm>
        </p:spPr>
        <p:txBody>
          <a:bodyPr/>
          <a:lstStyle/>
          <a:p>
            <a:r>
              <a:rPr lang="en-GB" altLang="en-US"/>
              <a:t>Homework</a:t>
            </a:r>
          </a:p>
        </p:txBody>
      </p:sp>
      <p:sp>
        <p:nvSpPr>
          <p:cNvPr id="20483" name="TextBox 2">
            <a:extLst>
              <a:ext uri="{FF2B5EF4-FFF2-40B4-BE49-F238E27FC236}">
                <a16:creationId xmlns:a16="http://schemas.microsoft.com/office/drawing/2014/main" id="{3B234541-BF68-AB7A-E712-8DA22553A741}"/>
              </a:ext>
            </a:extLst>
          </p:cNvPr>
          <p:cNvSpPr txBox="1">
            <a:spLocks noChangeArrowheads="1"/>
          </p:cNvSpPr>
          <p:nvPr/>
        </p:nvSpPr>
        <p:spPr bwMode="auto">
          <a:xfrm>
            <a:off x="1757363" y="2191027"/>
            <a:ext cx="56197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a:lnSpc>
                <a:spcPct val="100000"/>
              </a:lnSpc>
              <a:spcBef>
                <a:spcPct val="0"/>
              </a:spcBef>
              <a:buNone/>
            </a:pPr>
            <a:r>
              <a:rPr lang="en-GB" altLang="en-US" sz="3200" dirty="0">
                <a:solidFill>
                  <a:schemeClr val="tx1"/>
                </a:solidFill>
                <a:latin typeface="Twinkl"/>
              </a:rPr>
              <a:t>Sent out termly with SCERTS targets and ideas to help.</a:t>
            </a:r>
          </a:p>
          <a:p>
            <a:pPr algn="ctr">
              <a:lnSpc>
                <a:spcPct val="100000"/>
              </a:lnSpc>
              <a:spcBef>
                <a:spcPct val="0"/>
              </a:spcBef>
              <a:buFontTx/>
              <a:buNone/>
            </a:pPr>
            <a:r>
              <a:rPr lang="en-GB" altLang="en-US" sz="3200" dirty="0">
                <a:solidFill>
                  <a:schemeClr val="tx1"/>
                </a:solidFill>
                <a:latin typeface="Twinkl"/>
              </a:rPr>
              <a:t>Loading photos to EFL will be really helpful.</a:t>
            </a:r>
          </a:p>
          <a:p>
            <a:pPr algn="ctr">
              <a:lnSpc>
                <a:spcPct val="100000"/>
              </a:lnSpc>
              <a:spcBef>
                <a:spcPct val="0"/>
              </a:spcBef>
              <a:buFontTx/>
              <a:buNone/>
            </a:pPr>
            <a:endParaRPr lang="en-GB" altLang="en-US" sz="3200" dirty="0">
              <a:solidFill>
                <a:schemeClr val="tx1"/>
              </a:solidFill>
            </a:endParaRPr>
          </a:p>
          <a:p>
            <a:pPr algn="ctr">
              <a:lnSpc>
                <a:spcPct val="100000"/>
              </a:lnSpc>
              <a:spcBef>
                <a:spcPct val="0"/>
              </a:spcBef>
              <a:buNone/>
            </a:pPr>
            <a:endParaRPr lang="en-GB" altLang="en-US" sz="3200" dirty="0">
              <a:solidFill>
                <a:schemeClr val="tx1"/>
              </a:solidFill>
            </a:endParaRPr>
          </a:p>
        </p:txBody>
      </p:sp>
      <p:pic>
        <p:nvPicPr>
          <p:cNvPr id="20484" name="Picture 2" descr="Homework &amp; Spelling Tasks | Blakedown Primary School">
            <a:extLst>
              <a:ext uri="{FF2B5EF4-FFF2-40B4-BE49-F238E27FC236}">
                <a16:creationId xmlns:a16="http://schemas.microsoft.com/office/drawing/2014/main" id="{00D02A52-9B36-68FF-B9CB-26619EBA0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764" y="973483"/>
            <a:ext cx="480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436B9CA-90CC-858D-1958-20915ACDA0EA}"/>
              </a:ext>
            </a:extLst>
          </p:cNvPr>
          <p:cNvSpPr>
            <a:spLocks noGrp="1"/>
          </p:cNvSpPr>
          <p:nvPr>
            <p:ph type="title"/>
          </p:nvPr>
        </p:nvSpPr>
        <p:spPr>
          <a:xfrm>
            <a:off x="457200" y="479425"/>
            <a:ext cx="8220075" cy="993775"/>
          </a:xfrm>
        </p:spPr>
        <p:txBody>
          <a:bodyPr/>
          <a:lstStyle/>
          <a:p>
            <a:r>
              <a:rPr lang="en-GB" altLang="en-US"/>
              <a:t>Class team </a:t>
            </a:r>
          </a:p>
        </p:txBody>
      </p:sp>
      <p:pic>
        <p:nvPicPr>
          <p:cNvPr id="10243" name="Picture 10">
            <a:extLst>
              <a:ext uri="{FF2B5EF4-FFF2-40B4-BE49-F238E27FC236}">
                <a16:creationId xmlns:a16="http://schemas.microsoft.com/office/drawing/2014/main" id="{285B44A0-2A67-64A6-09B6-D6077FC5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20" r="3812" b="9615"/>
          <a:stretch>
            <a:fillRect/>
          </a:stretch>
        </p:blipFill>
        <p:spPr bwMode="auto">
          <a:xfrm>
            <a:off x="3802063" y="1412875"/>
            <a:ext cx="1528762" cy="2017713"/>
          </a:xfrm>
          <a:prstGeom prst="rect">
            <a:avLst/>
          </a:prstGeom>
          <a:noFill/>
          <a:ln w="762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Box 1">
            <a:extLst>
              <a:ext uri="{FF2B5EF4-FFF2-40B4-BE49-F238E27FC236}">
                <a16:creationId xmlns:a16="http://schemas.microsoft.com/office/drawing/2014/main" id="{4170688D-1AA8-77A6-F2DE-3CD70BF1C40E}"/>
              </a:ext>
            </a:extLst>
          </p:cNvPr>
          <p:cNvSpPr txBox="1">
            <a:spLocks noChangeArrowheads="1"/>
          </p:cNvSpPr>
          <p:nvPr/>
        </p:nvSpPr>
        <p:spPr bwMode="auto">
          <a:xfrm>
            <a:off x="4030663" y="3589338"/>
            <a:ext cx="1435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buFontTx/>
              <a:buNone/>
            </a:pPr>
            <a:r>
              <a:rPr lang="en-GB" altLang="en-US">
                <a:solidFill>
                  <a:schemeClr val="tx1"/>
                </a:solidFill>
                <a:latin typeface="Comic Sans MS" panose="030F0702030302020204" pitchFamily="66" charset="0"/>
              </a:rPr>
              <a:t>Mr Sykes</a:t>
            </a:r>
          </a:p>
        </p:txBody>
      </p:sp>
      <p:sp>
        <p:nvSpPr>
          <p:cNvPr id="10245" name="TextBox 10">
            <a:extLst>
              <a:ext uri="{FF2B5EF4-FFF2-40B4-BE49-F238E27FC236}">
                <a16:creationId xmlns:a16="http://schemas.microsoft.com/office/drawing/2014/main" id="{BD5DAD2F-4E51-6614-2A8A-B810C4302E40}"/>
              </a:ext>
            </a:extLst>
          </p:cNvPr>
          <p:cNvSpPr txBox="1">
            <a:spLocks noChangeArrowheads="1"/>
          </p:cNvSpPr>
          <p:nvPr/>
        </p:nvSpPr>
        <p:spPr bwMode="auto">
          <a:xfrm>
            <a:off x="2447925" y="5915025"/>
            <a:ext cx="1690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buNone/>
            </a:pPr>
            <a:r>
              <a:rPr lang="en-GB" altLang="en-US" dirty="0">
                <a:solidFill>
                  <a:schemeClr val="tx1"/>
                </a:solidFill>
                <a:latin typeface="Comic Sans MS"/>
              </a:rPr>
              <a:t>Mrs Beesley</a:t>
            </a:r>
            <a:endParaRPr lang="en-GB" altLang="en-US" dirty="0">
              <a:solidFill>
                <a:schemeClr val="tx1"/>
              </a:solidFill>
              <a:latin typeface="Comic Sans MS" panose="030F0702030302020204" pitchFamily="66" charset="0"/>
            </a:endParaRPr>
          </a:p>
        </p:txBody>
      </p:sp>
      <p:sp>
        <p:nvSpPr>
          <p:cNvPr id="10246" name="TextBox 11">
            <a:extLst>
              <a:ext uri="{FF2B5EF4-FFF2-40B4-BE49-F238E27FC236}">
                <a16:creationId xmlns:a16="http://schemas.microsoft.com/office/drawing/2014/main" id="{0AF85BAF-57AF-96B1-156E-106FD6513E39}"/>
              </a:ext>
            </a:extLst>
          </p:cNvPr>
          <p:cNvSpPr txBox="1">
            <a:spLocks noChangeArrowheads="1"/>
          </p:cNvSpPr>
          <p:nvPr/>
        </p:nvSpPr>
        <p:spPr bwMode="auto">
          <a:xfrm>
            <a:off x="4894263" y="5915025"/>
            <a:ext cx="195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buFontTx/>
              <a:buNone/>
            </a:pPr>
            <a:r>
              <a:rPr lang="en-GB" altLang="en-US" dirty="0">
                <a:solidFill>
                  <a:schemeClr val="tx1"/>
                </a:solidFill>
                <a:latin typeface="Comic Sans MS"/>
              </a:rPr>
              <a:t>   Miss Leigh</a:t>
            </a:r>
          </a:p>
        </p:txBody>
      </p:sp>
      <p:pic>
        <p:nvPicPr>
          <p:cNvPr id="2" name="Picture 1" descr="A person smiling for a picture&#10;&#10;AI-generated content may be incorrect.">
            <a:extLst>
              <a:ext uri="{FF2B5EF4-FFF2-40B4-BE49-F238E27FC236}">
                <a16:creationId xmlns:a16="http://schemas.microsoft.com/office/drawing/2014/main" id="{CC2BAC3D-245D-22A2-D06A-CB139E80B904}"/>
              </a:ext>
            </a:extLst>
          </p:cNvPr>
          <p:cNvPicPr>
            <a:picLocks noChangeAspect="1"/>
          </p:cNvPicPr>
          <p:nvPr/>
        </p:nvPicPr>
        <p:blipFill>
          <a:blip r:embed="rId3"/>
          <a:stretch>
            <a:fillRect/>
          </a:stretch>
        </p:blipFill>
        <p:spPr>
          <a:xfrm>
            <a:off x="2298907" y="3960950"/>
            <a:ext cx="1829489" cy="1752185"/>
          </a:xfrm>
          <a:prstGeom prst="rect">
            <a:avLst/>
          </a:prstGeom>
        </p:spPr>
      </p:pic>
      <p:pic>
        <p:nvPicPr>
          <p:cNvPr id="3" name="Picture 2" descr="A person smiling for a picture&#10;&#10;AI-generated content may be incorrect.">
            <a:extLst>
              <a:ext uri="{FF2B5EF4-FFF2-40B4-BE49-F238E27FC236}">
                <a16:creationId xmlns:a16="http://schemas.microsoft.com/office/drawing/2014/main" id="{A7A2FF81-B389-26F8-3BA0-4848B5D74FD8}"/>
              </a:ext>
            </a:extLst>
          </p:cNvPr>
          <p:cNvPicPr>
            <a:picLocks noChangeAspect="1"/>
          </p:cNvPicPr>
          <p:nvPr/>
        </p:nvPicPr>
        <p:blipFill>
          <a:blip r:embed="rId4"/>
          <a:stretch>
            <a:fillRect/>
          </a:stretch>
        </p:blipFill>
        <p:spPr>
          <a:xfrm>
            <a:off x="5037897" y="3959432"/>
            <a:ext cx="1641336" cy="17552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0DA8C5A-DAD0-6138-12FA-D43DF7C7379B}"/>
              </a:ext>
            </a:extLst>
          </p:cNvPr>
          <p:cNvSpPr>
            <a:spLocks noGrp="1"/>
          </p:cNvSpPr>
          <p:nvPr>
            <p:ph type="title"/>
          </p:nvPr>
        </p:nvSpPr>
        <p:spPr>
          <a:xfrm>
            <a:off x="457200" y="479425"/>
            <a:ext cx="8220075" cy="993775"/>
          </a:xfrm>
        </p:spPr>
        <p:txBody>
          <a:bodyPr/>
          <a:lstStyle/>
          <a:p>
            <a:r>
              <a:rPr lang="en-GB" altLang="en-US"/>
              <a:t>School Day</a:t>
            </a:r>
          </a:p>
        </p:txBody>
      </p:sp>
      <p:sp>
        <p:nvSpPr>
          <p:cNvPr id="11267" name="TextBox 1">
            <a:extLst>
              <a:ext uri="{FF2B5EF4-FFF2-40B4-BE49-F238E27FC236}">
                <a16:creationId xmlns:a16="http://schemas.microsoft.com/office/drawing/2014/main" id="{A6B42E1F-E0C6-47FE-1523-79B22631CC50}"/>
              </a:ext>
            </a:extLst>
          </p:cNvPr>
          <p:cNvSpPr txBox="1">
            <a:spLocks noChangeArrowheads="1"/>
          </p:cNvSpPr>
          <p:nvPr/>
        </p:nvSpPr>
        <p:spPr bwMode="auto">
          <a:xfrm>
            <a:off x="760413" y="1254125"/>
            <a:ext cx="753427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pPr>
            <a:r>
              <a:rPr lang="en-GB" altLang="en-US" dirty="0">
                <a:solidFill>
                  <a:schemeClr val="tx1"/>
                </a:solidFill>
                <a:latin typeface="Comic Sans MS"/>
              </a:rPr>
              <a:t>Pupils arrive at school</a:t>
            </a:r>
          </a:p>
          <a:p>
            <a:pPr>
              <a:lnSpc>
                <a:spcPct val="100000"/>
              </a:lnSpc>
              <a:spcBef>
                <a:spcPct val="0"/>
              </a:spcBef>
            </a:pPr>
            <a:r>
              <a:rPr lang="en-GB" altLang="en-US" dirty="0">
                <a:solidFill>
                  <a:schemeClr val="tx1"/>
                </a:solidFill>
                <a:latin typeface="Comic Sans MS"/>
              </a:rPr>
              <a:t>All pupils participate in individual OT circuits</a:t>
            </a:r>
          </a:p>
          <a:p>
            <a:pPr>
              <a:lnSpc>
                <a:spcPct val="100000"/>
              </a:lnSpc>
              <a:spcBef>
                <a:spcPct val="0"/>
              </a:spcBef>
            </a:pPr>
            <a:r>
              <a:rPr lang="en-GB" altLang="en-US" dirty="0">
                <a:solidFill>
                  <a:schemeClr val="tx1"/>
                </a:solidFill>
                <a:latin typeface="Comic Sans MS"/>
              </a:rPr>
              <a:t>Good Morning Routine/Greetings</a:t>
            </a:r>
          </a:p>
          <a:p>
            <a:pPr>
              <a:lnSpc>
                <a:spcPct val="100000"/>
              </a:lnSpc>
              <a:spcBef>
                <a:spcPct val="0"/>
              </a:spcBef>
            </a:pPr>
            <a:r>
              <a:rPr lang="en-GB" altLang="en-US">
                <a:solidFill>
                  <a:schemeClr val="tx1"/>
                </a:solidFill>
                <a:latin typeface="Comic Sans MS"/>
              </a:rPr>
              <a:t>Breakfast</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a:rPr>
              <a:t>Lesson 1&amp;2 - Teacher lead input – work based activities – </a:t>
            </a:r>
            <a:r>
              <a:rPr lang="en-GB" altLang="en-US" dirty="0" err="1">
                <a:solidFill>
                  <a:schemeClr val="tx1"/>
                </a:solidFill>
                <a:latin typeface="Comic Sans MS"/>
              </a:rPr>
              <a:t>Teacch</a:t>
            </a:r>
            <a:r>
              <a:rPr lang="en-GB" altLang="en-US" dirty="0">
                <a:solidFill>
                  <a:schemeClr val="tx1"/>
                </a:solidFill>
                <a:latin typeface="Comic Sans MS"/>
              </a:rPr>
              <a:t> Baskets (intensive interactions)- Indoor and outdoor continuous provision. Linked to Topic</a:t>
            </a:r>
          </a:p>
          <a:p>
            <a:pPr>
              <a:lnSpc>
                <a:spcPct val="100000"/>
              </a:lnSpc>
              <a:spcBef>
                <a:spcPct val="0"/>
              </a:spcBef>
            </a:pPr>
            <a:r>
              <a:rPr lang="en-GB" altLang="en-US" dirty="0">
                <a:solidFill>
                  <a:schemeClr val="tx1"/>
                </a:solidFill>
                <a:latin typeface="Comic Sans MS"/>
              </a:rPr>
              <a:t>Break time</a:t>
            </a:r>
          </a:p>
          <a:p>
            <a:pPr>
              <a:lnSpc>
                <a:spcPct val="100000"/>
              </a:lnSpc>
              <a:spcBef>
                <a:spcPct val="0"/>
              </a:spcBef>
            </a:pPr>
            <a:r>
              <a:rPr lang="en-GB" altLang="en-US" dirty="0">
                <a:solidFill>
                  <a:schemeClr val="tx1"/>
                </a:solidFill>
                <a:latin typeface="Comic Sans MS"/>
              </a:rPr>
              <a:t>Lesson 3 Attention Autism/Phonics/Sensory Room</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a:rPr>
              <a:t>Lunch time – We eat in class</a:t>
            </a:r>
            <a:endParaRPr lang="en-GB" altLang="en-US">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a:rPr>
              <a:t>Break time</a:t>
            </a:r>
          </a:p>
          <a:p>
            <a:pPr>
              <a:lnSpc>
                <a:spcPct val="100000"/>
              </a:lnSpc>
              <a:spcBef>
                <a:spcPct val="0"/>
              </a:spcBef>
            </a:pPr>
            <a:r>
              <a:rPr lang="en-GB" altLang="en-US" dirty="0">
                <a:solidFill>
                  <a:schemeClr val="tx1"/>
                </a:solidFill>
                <a:latin typeface="Comic Sans MS"/>
              </a:rPr>
              <a:t>OT Walk around green mile – weather permitting</a:t>
            </a:r>
            <a:endParaRPr lang="en-GB" altLang="en-US">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a:rPr>
              <a:t>Lesson 4&amp;5 - Teacher lead input – work based activities – </a:t>
            </a:r>
            <a:r>
              <a:rPr lang="en-GB" altLang="en-US" dirty="0" err="1">
                <a:solidFill>
                  <a:schemeClr val="tx1"/>
                </a:solidFill>
                <a:latin typeface="Comic Sans MS"/>
              </a:rPr>
              <a:t>Teacch</a:t>
            </a:r>
            <a:r>
              <a:rPr lang="en-GB" altLang="en-US" dirty="0">
                <a:solidFill>
                  <a:schemeClr val="tx1"/>
                </a:solidFill>
                <a:latin typeface="Comic Sans MS"/>
              </a:rPr>
              <a:t> Baskets (intensive interactions)- Indoor and outdoor continuous provision. Linked to Topic</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a:rPr>
              <a:t>Snack Time</a:t>
            </a:r>
          </a:p>
          <a:p>
            <a:pPr>
              <a:lnSpc>
                <a:spcPct val="100000"/>
              </a:lnSpc>
              <a:spcBef>
                <a:spcPct val="0"/>
              </a:spcBef>
            </a:pPr>
            <a:r>
              <a:rPr lang="en-GB" altLang="en-US" dirty="0">
                <a:solidFill>
                  <a:schemeClr val="tx1"/>
                </a:solidFill>
                <a:latin typeface="Comic Sans MS"/>
              </a:rPr>
              <a:t>Home Time</a:t>
            </a:r>
          </a:p>
          <a:p>
            <a:pPr>
              <a:lnSpc>
                <a:spcPct val="100000"/>
              </a:lnSpc>
              <a:spcBef>
                <a:spcPct val="0"/>
              </a:spcBef>
            </a:pPr>
            <a:endParaRPr lang="en-GB" altLang="en-US">
              <a:solidFill>
                <a:schemeClr val="tx1"/>
              </a:solidFill>
              <a:latin typeface="Comic Sans MS" panose="030F0702030302020204" pitchFamily="66" charset="0"/>
            </a:endParaRPr>
          </a:p>
          <a:p>
            <a:pPr>
              <a:lnSpc>
                <a:spcPct val="100000"/>
              </a:lnSpc>
              <a:spcBef>
                <a:spcPct val="0"/>
              </a:spcBef>
            </a:pPr>
            <a:endParaRPr lang="en-GB" altLang="en-US">
              <a:solidFill>
                <a:schemeClr val="tx1"/>
              </a:solidFill>
              <a:latin typeface="Comic Sans MS" panose="030F0702030302020204" pitchFamily="66" charset="0"/>
            </a:endParaRPr>
          </a:p>
        </p:txBody>
      </p:sp>
      <p:pic>
        <p:nvPicPr>
          <p:cNvPr id="3" name="Picture 2" descr="A green grasshopper on one leg&#10;&#10;AI-generated content may be incorrect.">
            <a:extLst>
              <a:ext uri="{FF2B5EF4-FFF2-40B4-BE49-F238E27FC236}">
                <a16:creationId xmlns:a16="http://schemas.microsoft.com/office/drawing/2014/main" id="{2EAA7251-F48D-5799-B522-57B68BD1EB0C}"/>
              </a:ext>
            </a:extLst>
          </p:cNvPr>
          <p:cNvPicPr>
            <a:picLocks noChangeAspect="1"/>
          </p:cNvPicPr>
          <p:nvPr/>
        </p:nvPicPr>
        <p:blipFill>
          <a:blip r:embed="rId2"/>
          <a:stretch>
            <a:fillRect/>
          </a:stretch>
        </p:blipFill>
        <p:spPr>
          <a:xfrm>
            <a:off x="6319830" y="848932"/>
            <a:ext cx="1974442" cy="1243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1C7529C-345C-E80A-9406-B4F263A7AAD7}"/>
              </a:ext>
            </a:extLst>
          </p:cNvPr>
          <p:cNvSpPr>
            <a:spLocks noGrp="1"/>
          </p:cNvSpPr>
          <p:nvPr>
            <p:ph type="title"/>
          </p:nvPr>
        </p:nvSpPr>
        <p:spPr>
          <a:xfrm>
            <a:off x="457200" y="479425"/>
            <a:ext cx="8220075" cy="993775"/>
          </a:xfrm>
        </p:spPr>
        <p:txBody>
          <a:bodyPr/>
          <a:lstStyle/>
          <a:p>
            <a:r>
              <a:rPr lang="en-GB" altLang="en-US"/>
              <a:t>Enhancements</a:t>
            </a:r>
          </a:p>
        </p:txBody>
      </p:sp>
      <p:sp>
        <p:nvSpPr>
          <p:cNvPr id="12291" name="TextBox 1">
            <a:extLst>
              <a:ext uri="{FF2B5EF4-FFF2-40B4-BE49-F238E27FC236}">
                <a16:creationId xmlns:a16="http://schemas.microsoft.com/office/drawing/2014/main" id="{D4EF8336-BE71-4132-0A75-C6B70CB5C9EA}"/>
              </a:ext>
            </a:extLst>
          </p:cNvPr>
          <p:cNvSpPr txBox="1">
            <a:spLocks noChangeArrowheads="1"/>
          </p:cNvSpPr>
          <p:nvPr/>
        </p:nvSpPr>
        <p:spPr bwMode="auto">
          <a:xfrm>
            <a:off x="760413" y="1254125"/>
            <a:ext cx="75342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pPr>
            <a:r>
              <a:rPr lang="en-GB" altLang="en-US" dirty="0">
                <a:solidFill>
                  <a:schemeClr val="tx1"/>
                </a:solidFill>
                <a:latin typeface="Comic Sans MS"/>
              </a:rPr>
              <a:t>We have PE on a Friday afternoon taught by Warrington Wolves</a:t>
            </a:r>
          </a:p>
          <a:p>
            <a:pPr>
              <a:lnSpc>
                <a:spcPct val="100000"/>
              </a:lnSpc>
              <a:spcBef>
                <a:spcPct val="0"/>
              </a:spcBef>
            </a:pPr>
            <a:r>
              <a:rPr lang="en-GB" altLang="en-US" dirty="0">
                <a:solidFill>
                  <a:schemeClr val="tx1"/>
                </a:solidFill>
                <a:latin typeface="Comic Sans MS"/>
              </a:rPr>
              <a:t>Forest School – we will be having our sessions during the first half of the Summer Term.</a:t>
            </a:r>
          </a:p>
          <a:p>
            <a:pPr>
              <a:lnSpc>
                <a:spcPct val="100000"/>
              </a:lnSpc>
              <a:spcBef>
                <a:spcPct val="0"/>
              </a:spcBef>
            </a:pPr>
            <a:r>
              <a:rPr lang="en-GB" altLang="en-US" dirty="0">
                <a:solidFill>
                  <a:schemeClr val="tx1"/>
                </a:solidFill>
                <a:latin typeface="Comic Sans MS"/>
              </a:rPr>
              <a:t>Swimming – This usually takes place in the Spring 2 Term </a:t>
            </a:r>
          </a:p>
          <a:p>
            <a:pPr>
              <a:lnSpc>
                <a:spcPct val="100000"/>
              </a:lnSpc>
              <a:spcBef>
                <a:spcPct val="0"/>
              </a:spcBef>
            </a:pPr>
            <a:r>
              <a:rPr lang="en-GB" altLang="en-US" dirty="0">
                <a:solidFill>
                  <a:schemeClr val="tx1"/>
                </a:solidFill>
                <a:latin typeface="Comic Sans MS"/>
              </a:rPr>
              <a:t>This year we are going to introduce story massage into our weekly timetable we will try to complete this during our end of day routine.</a:t>
            </a:r>
          </a:p>
          <a:p>
            <a:pPr>
              <a:lnSpc>
                <a:spcPct val="100000"/>
              </a:lnSpc>
              <a:spcBef>
                <a:spcPct val="0"/>
              </a:spcBef>
            </a:pPr>
            <a:r>
              <a:rPr lang="en-GB" altLang="en-US" dirty="0">
                <a:solidFill>
                  <a:schemeClr val="tx1"/>
                </a:solidFill>
                <a:latin typeface="Comic Sans MS"/>
              </a:rPr>
              <a:t>We have an Attention Autism lesson everyday.</a:t>
            </a:r>
          </a:p>
          <a:p>
            <a:pPr>
              <a:lnSpc>
                <a:spcPct val="100000"/>
              </a:lnSpc>
              <a:spcBef>
                <a:spcPct val="0"/>
              </a:spcBef>
            </a:pPr>
            <a:r>
              <a:rPr lang="en-GB" altLang="en-US" dirty="0">
                <a:solidFill>
                  <a:schemeClr val="tx1"/>
                </a:solidFill>
                <a:latin typeface="Comic Sans MS"/>
              </a:rPr>
              <a:t>We have slots in the Sensory Room twice a week.</a:t>
            </a:r>
          </a:p>
          <a:p>
            <a:pPr>
              <a:lnSpc>
                <a:spcPct val="100000"/>
              </a:lnSpc>
              <a:spcBef>
                <a:spcPct val="0"/>
              </a:spcBef>
            </a:pPr>
            <a:r>
              <a:rPr lang="en-GB" altLang="en-US" dirty="0">
                <a:solidFill>
                  <a:schemeClr val="tx1"/>
                </a:solidFill>
                <a:latin typeface="Comic Sans MS"/>
              </a:rPr>
              <a:t>We aim to go shopping as often as we can.</a:t>
            </a:r>
          </a:p>
          <a:p>
            <a:pPr>
              <a:lnSpc>
                <a:spcPct val="100000"/>
              </a:lnSpc>
              <a:spcBef>
                <a:spcPct val="0"/>
              </a:spcBef>
            </a:pPr>
            <a:r>
              <a:rPr lang="en-GB" altLang="en-US" dirty="0">
                <a:solidFill>
                  <a:schemeClr val="tx1"/>
                </a:solidFill>
                <a:latin typeface="Comic Sans MS"/>
              </a:rPr>
              <a:t>We have music with Mr Higham on a Monday morning.</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a:rPr>
              <a:t>Music Live sessions will take place in our first half term.</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a:rPr>
              <a:t>We will visit the Sensory Centre at the end of the first half term and the beginning of the second.</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a:rPr>
              <a:t>Trips out of school will happen throughout the year.</a:t>
            </a:r>
            <a:endParaRPr lang="en-GB" altLang="en-US" dirty="0">
              <a:solidFill>
                <a:schemeClr val="tx1"/>
              </a:solidFill>
              <a:latin typeface="Comic Sans MS" panose="030F0702030302020204" pitchFamily="66" charset="0"/>
            </a:endParaRPr>
          </a:p>
          <a:p>
            <a:pPr>
              <a:lnSpc>
                <a:spcPct val="100000"/>
              </a:lnSpc>
              <a:spcBef>
                <a:spcPct val="0"/>
              </a:spcBef>
            </a:pPr>
            <a:endParaRPr lang="en-GB" altLang="en-US">
              <a:solidFill>
                <a:schemeClr val="tx1"/>
              </a:solidFill>
              <a:latin typeface="Comic Sans MS" panose="030F0702030302020204" pitchFamily="66" charset="0"/>
            </a:endParaRPr>
          </a:p>
          <a:p>
            <a:pPr>
              <a:lnSpc>
                <a:spcPct val="100000"/>
              </a:lnSpc>
              <a:spcBef>
                <a:spcPct val="0"/>
              </a:spcBef>
            </a:pPr>
            <a:endParaRPr lang="en-GB" altLang="en-US">
              <a:solidFill>
                <a:schemeClr val="tx1"/>
              </a:solidFill>
              <a:latin typeface="Comic Sans MS" panose="030F0702030302020204" pitchFamily="66" charset="0"/>
            </a:endParaRPr>
          </a:p>
        </p:txBody>
      </p:sp>
      <p:pic>
        <p:nvPicPr>
          <p:cNvPr id="3" name="Picture 2" descr="A green grasshopper on one leg&#10;&#10;AI-generated content may be incorrect.">
            <a:extLst>
              <a:ext uri="{FF2B5EF4-FFF2-40B4-BE49-F238E27FC236}">
                <a16:creationId xmlns:a16="http://schemas.microsoft.com/office/drawing/2014/main" id="{DE648201-3CC4-03E2-0372-A30B3843B409}"/>
              </a:ext>
            </a:extLst>
          </p:cNvPr>
          <p:cNvPicPr>
            <a:picLocks noChangeAspect="1"/>
          </p:cNvPicPr>
          <p:nvPr/>
        </p:nvPicPr>
        <p:blipFill>
          <a:blip r:embed="rId2"/>
          <a:stretch>
            <a:fillRect/>
          </a:stretch>
        </p:blipFill>
        <p:spPr>
          <a:xfrm>
            <a:off x="6739481" y="5133801"/>
            <a:ext cx="1841920" cy="11555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1A1DE73-7CF8-B1C9-B4CA-D29BFBAF1BAE}"/>
              </a:ext>
            </a:extLst>
          </p:cNvPr>
          <p:cNvSpPr>
            <a:spLocks noGrp="1"/>
          </p:cNvSpPr>
          <p:nvPr>
            <p:ph type="title"/>
          </p:nvPr>
        </p:nvSpPr>
        <p:spPr>
          <a:xfrm>
            <a:off x="457200" y="479425"/>
            <a:ext cx="8220075" cy="993775"/>
          </a:xfrm>
        </p:spPr>
        <p:txBody>
          <a:bodyPr/>
          <a:lstStyle/>
          <a:p>
            <a:r>
              <a:rPr lang="en-GB" altLang="en-US"/>
              <a:t>The Engagement Model</a:t>
            </a:r>
          </a:p>
        </p:txBody>
      </p:sp>
      <p:sp>
        <p:nvSpPr>
          <p:cNvPr id="2" name="TextBox 1">
            <a:extLst>
              <a:ext uri="{FF2B5EF4-FFF2-40B4-BE49-F238E27FC236}">
                <a16:creationId xmlns:a16="http://schemas.microsoft.com/office/drawing/2014/main" id="{582C2197-0CC1-010D-FB9D-6427C4220EC6}"/>
              </a:ext>
            </a:extLst>
          </p:cNvPr>
          <p:cNvSpPr txBox="1"/>
          <p:nvPr/>
        </p:nvSpPr>
        <p:spPr>
          <a:xfrm>
            <a:off x="760413" y="1254125"/>
            <a:ext cx="7534275" cy="8002588"/>
          </a:xfrm>
          <a:prstGeom prst="rect">
            <a:avLst/>
          </a:prstGeom>
          <a:noFill/>
        </p:spPr>
        <p:txBody>
          <a:bodyPr>
            <a:spAutoFit/>
          </a:bodyPr>
          <a:lstStyle/>
          <a:p>
            <a:pPr algn="ctr">
              <a:defRPr/>
            </a:pPr>
            <a:r>
              <a:rPr lang="en-GB" b="1" dirty="0">
                <a:latin typeface="Comic Sans MS" panose="030F0702030302020204" pitchFamily="66" charset="0"/>
              </a:rPr>
              <a:t>Engagement Model: 5 Areas</a:t>
            </a:r>
            <a:endParaRPr lang="en-GB" dirty="0">
              <a:latin typeface="Comic Sans MS" panose="030F0702030302020204" pitchFamily="66" charset="0"/>
            </a:endParaRPr>
          </a:p>
          <a:p>
            <a:pPr algn="ctr">
              <a:defRPr/>
            </a:pPr>
            <a:r>
              <a:rPr lang="en-GB" dirty="0">
                <a:latin typeface="Comic Sans MS" panose="030F0702030302020204" pitchFamily="66" charset="0"/>
              </a:rPr>
              <a:t> </a:t>
            </a:r>
          </a:p>
          <a:p>
            <a:pPr algn="ctr">
              <a:defRPr/>
            </a:pPr>
            <a:r>
              <a:rPr lang="en-GB" dirty="0">
                <a:latin typeface="Comic Sans MS" panose="030F0702030302020204" pitchFamily="66" charset="0"/>
              </a:rPr>
              <a:t>The 5 areas are not hierarchical, so there is no expectation that pupils need to demonstrate progress in all 5 areas. Instead, each of the areas represent what is necessary for pupils to fully engage in their learning and reach their full potential. The areas also provide the scaffolding to enable pupils to become independent in learning a new skill or concept</a:t>
            </a:r>
            <a:r>
              <a:rPr lang="en-GB" dirty="0"/>
              <a:t>.</a:t>
            </a:r>
          </a:p>
          <a:p>
            <a:pPr algn="ctr">
              <a:defRPr/>
            </a:pPr>
            <a:endParaRPr lang="en-GB" dirty="0"/>
          </a:p>
          <a:p>
            <a:pPr algn="ctr">
              <a:defRPr/>
            </a:pPr>
            <a:r>
              <a:rPr lang="en-GB" sz="1400" b="1" dirty="0">
                <a:latin typeface="Comic Sans MS" panose="030F0702030302020204" pitchFamily="66" charset="0"/>
              </a:rPr>
              <a:t>Exploration</a:t>
            </a:r>
          </a:p>
          <a:p>
            <a:pPr algn="ctr">
              <a:defRPr/>
            </a:pPr>
            <a:r>
              <a:rPr lang="en-GB" sz="1400" dirty="0">
                <a:latin typeface="Comic Sans MS" panose="030F0702030302020204" pitchFamily="66" charset="0"/>
              </a:rPr>
              <a:t>This shows whether a pupil can build on their initial reaction to a new stimulus or activity, for example, whether they display more than an involuntary or startled reaction to the activity. Additionally, the pupil may be interested in and curious about the stimulus or activity, for example, they may notice it or reach out to it.</a:t>
            </a:r>
          </a:p>
          <a:p>
            <a:pPr algn="ctr">
              <a:defRPr/>
            </a:pPr>
            <a:r>
              <a:rPr lang="en-GB" sz="1400" dirty="0">
                <a:latin typeface="Comic Sans MS" panose="030F0702030302020204" pitchFamily="66" charset="0"/>
              </a:rPr>
              <a:t>Exploration becomes more established when the pupil is still responsive to the same stimulus or activity when it is presented in different contexts or environments, for example, a different time of day, a different place or with different people.</a:t>
            </a:r>
          </a:p>
          <a:p>
            <a:pPr algn="ctr">
              <a:defRPr/>
            </a:pPr>
            <a:r>
              <a:rPr lang="en-GB" sz="1400" dirty="0">
                <a:latin typeface="Comic Sans MS" panose="030F0702030302020204" pitchFamily="66" charset="0"/>
              </a:rPr>
              <a:t>Exploration is important in identifying which stimuli or activities interest the pupil and motivate them to pay attention and investigate them further, so that they can develop new knowledge and skills.  </a:t>
            </a:r>
          </a:p>
          <a:p>
            <a:pPr algn="ctr">
              <a:defRPr/>
            </a:pPr>
            <a:endParaRPr lang="en-GB" dirty="0"/>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55660A0-CC5F-547D-F89D-E00A0B0BCE88}"/>
              </a:ext>
            </a:extLst>
          </p:cNvPr>
          <p:cNvSpPr>
            <a:spLocks noGrp="1"/>
          </p:cNvSpPr>
          <p:nvPr>
            <p:ph type="title"/>
          </p:nvPr>
        </p:nvSpPr>
        <p:spPr>
          <a:xfrm>
            <a:off x="457200" y="479425"/>
            <a:ext cx="8220075" cy="993775"/>
          </a:xfrm>
        </p:spPr>
        <p:txBody>
          <a:bodyPr/>
          <a:lstStyle/>
          <a:p>
            <a:r>
              <a:rPr lang="en-GB" altLang="en-US"/>
              <a:t>The Engagement Model</a:t>
            </a:r>
          </a:p>
        </p:txBody>
      </p:sp>
      <p:sp>
        <p:nvSpPr>
          <p:cNvPr id="2" name="TextBox 1">
            <a:extLst>
              <a:ext uri="{FF2B5EF4-FFF2-40B4-BE49-F238E27FC236}">
                <a16:creationId xmlns:a16="http://schemas.microsoft.com/office/drawing/2014/main" id="{1964BDF4-20C4-6C01-3744-327D2C4EDFB8}"/>
              </a:ext>
            </a:extLst>
          </p:cNvPr>
          <p:cNvSpPr txBox="1"/>
          <p:nvPr/>
        </p:nvSpPr>
        <p:spPr>
          <a:xfrm>
            <a:off x="760413" y="1254125"/>
            <a:ext cx="7534275" cy="8094663"/>
          </a:xfrm>
          <a:prstGeom prst="rect">
            <a:avLst/>
          </a:prstGeom>
          <a:noFill/>
        </p:spPr>
        <p:txBody>
          <a:bodyPr>
            <a:spAutoFit/>
          </a:bodyPr>
          <a:lstStyle/>
          <a:p>
            <a:pPr algn="ctr">
              <a:defRPr/>
            </a:pPr>
            <a:r>
              <a:rPr lang="en-GB" sz="1400" b="1" dirty="0">
                <a:latin typeface="Comic Sans MS" panose="030F0702030302020204" pitchFamily="66" charset="0"/>
              </a:rPr>
              <a:t>Realisation</a:t>
            </a:r>
          </a:p>
          <a:p>
            <a:pPr algn="ctr">
              <a:defRPr/>
            </a:pPr>
            <a:r>
              <a:rPr lang="en-GB" sz="1400" dirty="0">
                <a:latin typeface="Comic Sans MS" panose="030F0702030302020204" pitchFamily="66" charset="0"/>
              </a:rPr>
              <a:t>This shows how the pupil interacts with a new stimulus or activity or discovers a new aspect of a familiar stimulus or activity. They will display behaviours that show they want more control of the stimulus or activity, for example by stopping it or trying to make changes to it. The pupil will often show what familiar adults consider to be ‘surprise’, ‘excitement’, ‘delight’, ‘amazement’ or ‘fear’.</a:t>
            </a:r>
          </a:p>
          <a:p>
            <a:pPr algn="ctr">
              <a:defRPr/>
            </a:pPr>
            <a:r>
              <a:rPr lang="en-GB" sz="1400" dirty="0">
                <a:latin typeface="Comic Sans MS" panose="030F0702030302020204" pitchFamily="66" charset="0"/>
              </a:rPr>
              <a:t>Realisation becomes more established when the pupil uses the newly developed skills or knowledge in new ways and in different contexts or environments. This is important as it can keep the pupil excited in their learning and prevents an activity from becoming routine.</a:t>
            </a:r>
          </a:p>
          <a:p>
            <a:pPr algn="ctr">
              <a:defRPr/>
            </a:pPr>
            <a:r>
              <a:rPr lang="en-GB" sz="1400" dirty="0">
                <a:latin typeface="Comic Sans MS" panose="030F0702030302020204" pitchFamily="66" charset="0"/>
              </a:rPr>
              <a:t/>
            </a:r>
            <a:br>
              <a:rPr lang="en-GB" sz="1400" dirty="0">
                <a:latin typeface="Comic Sans MS" panose="030F0702030302020204" pitchFamily="66" charset="0"/>
              </a:rPr>
            </a:br>
            <a:r>
              <a:rPr lang="en-GB" sz="1400" b="1" dirty="0">
                <a:latin typeface="Comic Sans MS" panose="030F0702030302020204" pitchFamily="66" charset="0"/>
              </a:rPr>
              <a:t> </a:t>
            </a:r>
          </a:p>
          <a:p>
            <a:pPr algn="ctr">
              <a:defRPr/>
            </a:pPr>
            <a:r>
              <a:rPr lang="en-GB" sz="1400" b="1" dirty="0">
                <a:latin typeface="Comic Sans MS" panose="030F0702030302020204" pitchFamily="66" charset="0"/>
              </a:rPr>
              <a:t>Anticipation</a:t>
            </a:r>
          </a:p>
          <a:p>
            <a:pPr algn="ctr">
              <a:defRPr/>
            </a:pPr>
            <a:r>
              <a:rPr lang="en-GB" sz="1400" dirty="0">
                <a:latin typeface="Comic Sans MS" panose="030F0702030302020204" pitchFamily="66" charset="0"/>
              </a:rPr>
              <a:t>This shows how much the pupil predicts, expects or associates a stimulus or activity with an event. They may anticipate that a familiar activity is about to start or finish by interpreting cues or prompts such as auditory (what they hear), tactile (what they feel) and visual (what they see).</a:t>
            </a:r>
          </a:p>
          <a:p>
            <a:pPr algn="ctr">
              <a:defRPr/>
            </a:pPr>
            <a:r>
              <a:rPr lang="en-GB" sz="1400" dirty="0">
                <a:latin typeface="Comic Sans MS" panose="030F0702030302020204" pitchFamily="66" charset="0"/>
              </a:rPr>
              <a:t>Anticipation becomes more established when the pupil shows awareness that a familiar activity is about to start or finish, even when cues and prompts are reduced. </a:t>
            </a:r>
          </a:p>
          <a:p>
            <a:pPr algn="ctr">
              <a:defRPr/>
            </a:pPr>
            <a:r>
              <a:rPr lang="en-GB" sz="1400" dirty="0">
                <a:latin typeface="Comic Sans MS" panose="030F0702030302020204" pitchFamily="66" charset="0"/>
              </a:rPr>
              <a:t>Anticipation is important in measuring the pupil’s understanding of cause and effect, for example if they do this, then something will happen. This prepares the brain for learning and helps with the pupil’s memory and sequencing.</a:t>
            </a:r>
          </a:p>
          <a:p>
            <a:pPr algn="ctr">
              <a:defRPr/>
            </a:pPr>
            <a:endParaRPr lang="en-GB" dirty="0"/>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02288F9-A464-5B43-97F6-ED827F009AC7}"/>
              </a:ext>
            </a:extLst>
          </p:cNvPr>
          <p:cNvSpPr>
            <a:spLocks noGrp="1"/>
          </p:cNvSpPr>
          <p:nvPr>
            <p:ph type="title"/>
          </p:nvPr>
        </p:nvSpPr>
        <p:spPr>
          <a:xfrm>
            <a:off x="457200" y="479425"/>
            <a:ext cx="8220075" cy="993775"/>
          </a:xfrm>
        </p:spPr>
        <p:txBody>
          <a:bodyPr/>
          <a:lstStyle/>
          <a:p>
            <a:r>
              <a:rPr lang="en-GB" altLang="en-US"/>
              <a:t>The Engagement Model</a:t>
            </a:r>
          </a:p>
        </p:txBody>
      </p:sp>
      <p:sp>
        <p:nvSpPr>
          <p:cNvPr id="2" name="TextBox 1">
            <a:extLst>
              <a:ext uri="{FF2B5EF4-FFF2-40B4-BE49-F238E27FC236}">
                <a16:creationId xmlns:a16="http://schemas.microsoft.com/office/drawing/2014/main" id="{CDA58180-C16F-928C-D8BE-53F21D242BED}"/>
              </a:ext>
            </a:extLst>
          </p:cNvPr>
          <p:cNvSpPr txBox="1"/>
          <p:nvPr/>
        </p:nvSpPr>
        <p:spPr>
          <a:xfrm>
            <a:off x="760413" y="1254125"/>
            <a:ext cx="7534275" cy="7140575"/>
          </a:xfrm>
          <a:prstGeom prst="rect">
            <a:avLst/>
          </a:prstGeom>
          <a:noFill/>
        </p:spPr>
        <p:txBody>
          <a:bodyPr>
            <a:spAutoFit/>
          </a:bodyPr>
          <a:lstStyle/>
          <a:p>
            <a:pPr algn="ctr">
              <a:defRPr/>
            </a:pPr>
            <a:r>
              <a:rPr lang="en-GB" sz="1400" b="1" dirty="0">
                <a:latin typeface="Comic Sans MS" panose="030F0702030302020204" pitchFamily="66" charset="0"/>
              </a:rPr>
              <a:t>Persistence</a:t>
            </a:r>
          </a:p>
          <a:p>
            <a:pPr algn="ctr">
              <a:defRPr/>
            </a:pPr>
            <a:r>
              <a:rPr lang="en-GB" sz="1400" dirty="0">
                <a:latin typeface="Comic Sans MS" panose="030F0702030302020204" pitchFamily="66" charset="0"/>
              </a:rPr>
              <a:t>This shows whether the pupil can sustain their attention in a stimulus or activity for long enough that they can actively try to find out more and interact with it.</a:t>
            </a:r>
          </a:p>
          <a:p>
            <a:pPr algn="ctr">
              <a:defRPr/>
            </a:pPr>
            <a:r>
              <a:rPr lang="en-GB" sz="1400" dirty="0">
                <a:latin typeface="Comic Sans MS" panose="030F0702030302020204" pitchFamily="66" charset="0"/>
              </a:rPr>
              <a:t>Persistence becomes more established when the pupil shows a determined effort to interact with the stimulus or activity. They will do this by showing intentional changes such as changes in their gaze, posture and hand movement. </a:t>
            </a:r>
          </a:p>
          <a:p>
            <a:pPr algn="ctr">
              <a:defRPr/>
            </a:pPr>
            <a:r>
              <a:rPr lang="en-GB" sz="1400" dirty="0">
                <a:latin typeface="Comic Sans MS" panose="030F0702030302020204" pitchFamily="66" charset="0"/>
              </a:rPr>
              <a:t>Persistence is important so that the pupil maintains an activity long enough to develop and reinforce learning. It also helps the pupil apply their skills or knowledge so they can achieve their desired outcome. </a:t>
            </a:r>
          </a:p>
          <a:p>
            <a:pPr algn="ctr">
              <a:defRPr/>
            </a:pPr>
            <a:r>
              <a:rPr lang="en-GB" sz="1400" b="1" dirty="0">
                <a:latin typeface="Comic Sans MS" panose="030F0702030302020204" pitchFamily="66" charset="0"/>
              </a:rPr>
              <a:t> </a:t>
            </a:r>
          </a:p>
          <a:p>
            <a:pPr algn="ctr">
              <a:defRPr/>
            </a:pPr>
            <a:r>
              <a:rPr lang="en-GB" sz="1400" b="1" dirty="0">
                <a:latin typeface="Comic Sans MS" panose="030F0702030302020204" pitchFamily="66" charset="0"/>
              </a:rPr>
              <a:t>Initiation</a:t>
            </a:r>
          </a:p>
          <a:p>
            <a:pPr algn="ctr">
              <a:defRPr/>
            </a:pPr>
            <a:r>
              <a:rPr lang="en-GB" sz="1400" dirty="0">
                <a:latin typeface="Comic Sans MS" panose="030F0702030302020204" pitchFamily="66" charset="0"/>
              </a:rPr>
              <a:t>This shows how much, and the different ways, a pupil investigates a stimulus or activity in order to bring about a desired outcome. The pupil will act spontaneously and independently during a familiar activity without waiting for direction.</a:t>
            </a:r>
          </a:p>
          <a:p>
            <a:pPr algn="ctr">
              <a:defRPr/>
            </a:pPr>
            <a:r>
              <a:rPr lang="en-GB" sz="1400" dirty="0">
                <a:latin typeface="Comic Sans MS" panose="030F0702030302020204" pitchFamily="66" charset="0"/>
              </a:rPr>
              <a:t>Initiation becomes more established when the pupil shows they understand how to create an impact on their environment in order to achieve a desired outcome. </a:t>
            </a:r>
          </a:p>
          <a:p>
            <a:pPr algn="ctr">
              <a:defRPr/>
            </a:pPr>
            <a:r>
              <a:rPr lang="en-GB" sz="1400" dirty="0">
                <a:latin typeface="Comic Sans MS" panose="030F0702030302020204" pitchFamily="66" charset="0"/>
              </a:rPr>
              <a:t>Initiation is important to establish how well the pupil is developing independence, which is required for more advanced learning. </a:t>
            </a:r>
          </a:p>
          <a:p>
            <a:pPr algn="ctr">
              <a:defRPr/>
            </a:pPr>
            <a:endParaRPr lang="en-GB" dirty="0"/>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CB77569-47E0-8A67-FC57-A7890C6DCE17}"/>
              </a:ext>
            </a:extLst>
          </p:cNvPr>
          <p:cNvSpPr>
            <a:spLocks noGrp="1"/>
          </p:cNvSpPr>
          <p:nvPr>
            <p:ph type="title"/>
          </p:nvPr>
        </p:nvSpPr>
        <p:spPr>
          <a:xfrm>
            <a:off x="457200" y="479425"/>
            <a:ext cx="8220075" cy="993775"/>
          </a:xfrm>
        </p:spPr>
        <p:txBody>
          <a:bodyPr/>
          <a:lstStyle/>
          <a:p>
            <a:r>
              <a:rPr lang="en-GB" altLang="en-US"/>
              <a:t>IEPs</a:t>
            </a:r>
          </a:p>
        </p:txBody>
      </p:sp>
      <p:pic>
        <p:nvPicPr>
          <p:cNvPr id="4" name="Picture 3">
            <a:extLst>
              <a:ext uri="{FF2B5EF4-FFF2-40B4-BE49-F238E27FC236}">
                <a16:creationId xmlns:a16="http://schemas.microsoft.com/office/drawing/2014/main" id="{77683126-9AB3-5303-872C-B85C605E6099}"/>
              </a:ext>
            </a:extLst>
          </p:cNvPr>
          <p:cNvPicPr>
            <a:picLocks noChangeAspect="1"/>
          </p:cNvPicPr>
          <p:nvPr/>
        </p:nvPicPr>
        <p:blipFill>
          <a:blip r:embed="rId2"/>
          <a:stretch>
            <a:fillRect/>
          </a:stretch>
        </p:blipFill>
        <p:spPr>
          <a:xfrm>
            <a:off x="850900" y="1304925"/>
            <a:ext cx="3095625" cy="472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74E16BD3-5010-76D5-82AF-D55660BA7EC9}"/>
              </a:ext>
            </a:extLst>
          </p:cNvPr>
          <p:cNvPicPr>
            <a:picLocks noChangeAspect="1"/>
          </p:cNvPicPr>
          <p:nvPr/>
        </p:nvPicPr>
        <p:blipFill>
          <a:blip r:embed="rId3"/>
          <a:stretch>
            <a:fillRect/>
          </a:stretch>
        </p:blipFill>
        <p:spPr>
          <a:xfrm>
            <a:off x="4567238" y="4081463"/>
            <a:ext cx="3522662" cy="12573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D82D14C0-B177-1144-C2B7-CF23D7031439}"/>
              </a:ext>
            </a:extLst>
          </p:cNvPr>
          <p:cNvSpPr txBox="1"/>
          <p:nvPr/>
        </p:nvSpPr>
        <p:spPr>
          <a:xfrm>
            <a:off x="4567238" y="1473200"/>
            <a:ext cx="2995612" cy="18161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sz="2800" dirty="0"/>
              <a:t>We now link our IEP Targets with individual EHCP plans.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DED5BB9-EB1E-0037-A9CA-C9EB267003AA}"/>
              </a:ext>
            </a:extLst>
          </p:cNvPr>
          <p:cNvSpPr>
            <a:spLocks noGrp="1"/>
          </p:cNvSpPr>
          <p:nvPr>
            <p:ph type="title"/>
          </p:nvPr>
        </p:nvSpPr>
        <p:spPr>
          <a:xfrm>
            <a:off x="457200" y="479425"/>
            <a:ext cx="8220075" cy="993775"/>
          </a:xfrm>
        </p:spPr>
        <p:txBody>
          <a:bodyPr/>
          <a:lstStyle/>
          <a:p>
            <a:r>
              <a:rPr lang="en-GB" altLang="en-US"/>
              <a:t>SCERTS</a:t>
            </a:r>
          </a:p>
        </p:txBody>
      </p:sp>
      <p:pic>
        <p:nvPicPr>
          <p:cNvPr id="17411" name="Picture 2" descr="SCERTS_2 and 3 Day w Assessment_HANDOUT_Sept 2019">
            <a:extLst>
              <a:ext uri="{FF2B5EF4-FFF2-40B4-BE49-F238E27FC236}">
                <a16:creationId xmlns:a16="http://schemas.microsoft.com/office/drawing/2014/main" id="{A37F632A-CF1A-6495-AF67-FB8B0DA76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00" r="5910"/>
          <a:stretch>
            <a:fillRect/>
          </a:stretch>
        </p:blipFill>
        <p:spPr bwMode="auto">
          <a:xfrm>
            <a:off x="2040767" y="1247085"/>
            <a:ext cx="42799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The SCERTS® Model">
            <a:extLst>
              <a:ext uri="{FF2B5EF4-FFF2-40B4-BE49-F238E27FC236}">
                <a16:creationId xmlns:a16="http://schemas.microsoft.com/office/drawing/2014/main" id="{0E917755-6FF6-F3B7-4D66-819F1B13B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425" y="479425"/>
            <a:ext cx="21018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2">
            <a:extLst>
              <a:ext uri="{FF2B5EF4-FFF2-40B4-BE49-F238E27FC236}">
                <a16:creationId xmlns:a16="http://schemas.microsoft.com/office/drawing/2014/main" id="{9D7C02E2-9E14-4AAE-3B0C-E71252D14D4A}"/>
              </a:ext>
            </a:extLst>
          </p:cNvPr>
          <p:cNvSpPr txBox="1">
            <a:spLocks noChangeArrowheads="1"/>
          </p:cNvSpPr>
          <p:nvPr/>
        </p:nvSpPr>
        <p:spPr bwMode="auto">
          <a:xfrm>
            <a:off x="834611" y="4304404"/>
            <a:ext cx="70897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a:lnSpc>
                <a:spcPct val="100000"/>
              </a:lnSpc>
              <a:spcBef>
                <a:spcPct val="0"/>
              </a:spcBef>
              <a:buNone/>
            </a:pPr>
            <a:r>
              <a:rPr lang="en-GB" altLang="en-US" sz="2400" dirty="0">
                <a:solidFill>
                  <a:schemeClr val="tx1"/>
                </a:solidFill>
                <a:latin typeface="Twinkl"/>
              </a:rPr>
              <a:t>The first SCERTS clinic will be held during parents evening in a few weeks and will take place every time a new IEP has been written. Parents will be invited to 3 Class based sessions throughout the Year.</a:t>
            </a:r>
            <a:endParaRPr lang="en-GB" altLang="en-US" sz="24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1785</TotalTime>
  <Words>506</Words>
  <Application>Microsoft Office PowerPoint</Application>
  <PresentationFormat>On-screen Show (4:3)</PresentationFormat>
  <Paragraphs>102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Sassoon Infant Rg</vt:lpstr>
      <vt:lpstr>Calibri</vt:lpstr>
      <vt:lpstr>Comic Sans MS</vt:lpstr>
      <vt:lpstr>Twinkl</vt:lpstr>
      <vt:lpstr>Twinkl SemiBold</vt:lpstr>
      <vt:lpstr>Arial</vt:lpstr>
      <vt:lpstr>Office Theme</vt:lpstr>
      <vt:lpstr>PowerPoint Presentation</vt:lpstr>
      <vt:lpstr>Class team </vt:lpstr>
      <vt:lpstr>School Day</vt:lpstr>
      <vt:lpstr>Enhancements</vt:lpstr>
      <vt:lpstr>The Engagement Model</vt:lpstr>
      <vt:lpstr>The Engagement Model</vt:lpstr>
      <vt:lpstr>The Engagement Model</vt:lpstr>
      <vt:lpstr>IEPs</vt:lpstr>
      <vt:lpstr>SCERTS</vt:lpstr>
      <vt:lpstr>OT</vt:lpstr>
      <vt:lpstr>EFL</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Gary Sykes</cp:lastModifiedBy>
  <cp:revision>295</cp:revision>
  <dcterms:created xsi:type="dcterms:W3CDTF">2014-10-01T16:09:27Z</dcterms:created>
  <dcterms:modified xsi:type="dcterms:W3CDTF">2025-09-23T19:01:20Z</dcterms:modified>
</cp:coreProperties>
</file>