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57" r:id="rId6"/>
    <p:sldId id="258" r:id="rId7"/>
    <p:sldId id="262" r:id="rId8"/>
    <p:sldId id="259" r:id="rId9"/>
    <p:sldId id="260" r:id="rId10"/>
    <p:sldId id="264" r:id="rId11"/>
    <p:sldId id="271" r:id="rId12"/>
    <p:sldId id="272" r:id="rId13"/>
    <p:sldId id="273" r:id="rId14"/>
    <p:sldId id="274" r:id="rId15"/>
    <p:sldId id="275" r:id="rId16"/>
    <p:sldId id="276" r:id="rId17"/>
    <p:sldId id="277" r:id="rId18"/>
    <p:sldId id="278" r:id="rId19"/>
    <p:sldId id="266"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58"/>
            <p14:sldId id="262"/>
            <p14:sldId id="259"/>
            <p14:sldId id="260"/>
            <p14:sldId id="264"/>
            <p14:sldId id="271"/>
            <p14:sldId id="272"/>
            <p14:sldId id="273"/>
            <p14:sldId id="274"/>
            <p14:sldId id="275"/>
            <p14:sldId id="276"/>
            <p14:sldId id="277"/>
            <p14:sldId id="278"/>
            <p14:sldId id="266"/>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2B4A6"/>
    <a:srgbClr val="734F29"/>
    <a:srgbClr val="D24726"/>
    <a:srgbClr val="DD462F"/>
    <a:srgbClr val="AEB785"/>
    <a:srgbClr val="EFD5A2"/>
    <a:srgbClr val="3B3026"/>
    <a:srgbClr val="ECE1CA"/>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280" autoAdjust="0"/>
  </p:normalViewPr>
  <p:slideViewPr>
    <p:cSldViewPr snapToGrid="0">
      <p:cViewPr varScale="1">
        <p:scale>
          <a:sx n="80" d="100"/>
          <a:sy n="80" d="100"/>
        </p:scale>
        <p:origin x="58" y="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64041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89796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434844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77604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69557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962061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589976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28971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9/15/2025</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596" y="2022370"/>
            <a:ext cx="10515600" cy="2387600"/>
          </a:xfrm>
        </p:spPr>
        <p:txBody>
          <a:bodyPr/>
          <a:lstStyle/>
          <a:p>
            <a:pPr algn="ctr"/>
            <a:r>
              <a:rPr lang="en-US" dirty="0" smtClean="0">
                <a:latin typeface="Comic Sans MS" panose="030F0702030302020204" pitchFamily="66" charset="0"/>
              </a:rPr>
              <a:t>Welcome to </a:t>
            </a:r>
            <a:r>
              <a:rPr lang="en-US" dirty="0" smtClean="0">
                <a:latin typeface="Comic Sans MS" panose="030F0702030302020204" pitchFamily="66" charset="0"/>
              </a:rPr>
              <a:t>Rose</a:t>
            </a:r>
            <a:r>
              <a:rPr lang="en-US" dirty="0" smtClean="0">
                <a:latin typeface="Comic Sans MS" panose="030F0702030302020204" pitchFamily="66" charset="0"/>
              </a:rPr>
              <a:t> </a:t>
            </a:r>
            <a:r>
              <a:rPr lang="en-US" dirty="0" smtClean="0">
                <a:latin typeface="Comic Sans MS" panose="030F0702030302020204" pitchFamily="66" charset="0"/>
              </a:rPr>
              <a:t>Class</a:t>
            </a:r>
            <a:endParaRPr lang="en-US" dirty="0">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654" y="149469"/>
            <a:ext cx="3402623" cy="3402623"/>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1" y="479426"/>
            <a:ext cx="8220075" cy="993775"/>
          </a:xfrm>
        </p:spPr>
        <p:txBody>
          <a:bodyPr/>
          <a:lstStyle/>
          <a:p>
            <a:r>
              <a:rPr lang="en-GB" altLang="en-US" smtClean="0"/>
              <a:t>The Engagement Model</a:t>
            </a:r>
          </a:p>
        </p:txBody>
      </p:sp>
      <p:sp>
        <p:nvSpPr>
          <p:cNvPr id="2" name="TextBox 1"/>
          <p:cNvSpPr txBox="1"/>
          <p:nvPr/>
        </p:nvSpPr>
        <p:spPr>
          <a:xfrm>
            <a:off x="2284414" y="1254126"/>
            <a:ext cx="7534275" cy="7140575"/>
          </a:xfrm>
          <a:prstGeom prst="rect">
            <a:avLst/>
          </a:prstGeom>
          <a:noFill/>
        </p:spPr>
        <p:txBody>
          <a:bodyPr>
            <a:spAutoFit/>
          </a:bodyPr>
          <a:lstStyle/>
          <a:p>
            <a:pPr algn="ctr">
              <a:defRPr/>
            </a:pPr>
            <a:r>
              <a:rPr lang="en-GB" sz="1400" b="1" dirty="0">
                <a:latin typeface="Comic Sans MS" panose="030F0702030302020204" pitchFamily="66" charset="0"/>
              </a:rPr>
              <a:t>Persistence</a:t>
            </a:r>
          </a:p>
          <a:p>
            <a:pPr algn="ctr">
              <a:defRPr/>
            </a:pPr>
            <a:r>
              <a:rPr lang="en-GB" sz="1400" dirty="0">
                <a:latin typeface="Comic Sans MS" panose="030F0702030302020204" pitchFamily="66" charset="0"/>
              </a:rPr>
              <a:t>This shows whether the pupil can sustain their attention in a stimulus or activity for long enough that they can actively try to find out more and interact with it.</a:t>
            </a:r>
          </a:p>
          <a:p>
            <a:pPr algn="ctr">
              <a:defRPr/>
            </a:pPr>
            <a:r>
              <a:rPr lang="en-GB" sz="1400" dirty="0">
                <a:latin typeface="Comic Sans MS" panose="030F0702030302020204" pitchFamily="66" charset="0"/>
              </a:rPr>
              <a:t>Persistence becomes more established when the pupil shows a determined effort to interact with the stimulus or activity. They will do this by showing intentional changes such as changes in their gaze, posture and hand movement. </a:t>
            </a:r>
          </a:p>
          <a:p>
            <a:pPr algn="ctr">
              <a:defRPr/>
            </a:pPr>
            <a:r>
              <a:rPr lang="en-GB" sz="1400" dirty="0">
                <a:latin typeface="Comic Sans MS" panose="030F0702030302020204" pitchFamily="66" charset="0"/>
              </a:rPr>
              <a:t>Persistence is important so that the pupil maintains an activity long enough to develop and reinforce learning. It also helps the pupil apply their skills or knowledge so they can achieve their desired outcome. </a:t>
            </a:r>
          </a:p>
          <a:p>
            <a:pPr algn="ctr">
              <a:defRPr/>
            </a:pPr>
            <a:r>
              <a:rPr lang="en-GB" sz="1400" b="1" dirty="0">
                <a:latin typeface="Comic Sans MS" panose="030F0702030302020204" pitchFamily="66" charset="0"/>
              </a:rPr>
              <a:t> </a:t>
            </a:r>
          </a:p>
          <a:p>
            <a:pPr algn="ctr">
              <a:defRPr/>
            </a:pPr>
            <a:r>
              <a:rPr lang="en-GB" sz="1400" b="1" dirty="0">
                <a:latin typeface="Comic Sans MS" panose="030F0702030302020204" pitchFamily="66" charset="0"/>
              </a:rPr>
              <a:t>Initiation</a:t>
            </a:r>
          </a:p>
          <a:p>
            <a:pPr algn="ctr">
              <a:defRPr/>
            </a:pPr>
            <a:r>
              <a:rPr lang="en-GB" sz="1400" dirty="0">
                <a:latin typeface="Comic Sans MS" panose="030F0702030302020204" pitchFamily="66" charset="0"/>
              </a:rPr>
              <a:t>This shows how much, and the different ways, a pupil investigates a stimulus or activity in order to bring about a desired outcome. The pupil will act spontaneously and independently during a familiar activity without waiting for direction.</a:t>
            </a:r>
          </a:p>
          <a:p>
            <a:pPr algn="ctr">
              <a:defRPr/>
            </a:pPr>
            <a:r>
              <a:rPr lang="en-GB" sz="1400" dirty="0">
                <a:latin typeface="Comic Sans MS" panose="030F0702030302020204" pitchFamily="66" charset="0"/>
              </a:rPr>
              <a:t>Initiation becomes more established when the pupil shows they understand how to create an impact on their environment in order to achieve a desired outcome. </a:t>
            </a:r>
          </a:p>
          <a:p>
            <a:pPr algn="ctr">
              <a:defRPr/>
            </a:pPr>
            <a:r>
              <a:rPr lang="en-GB" sz="1400" dirty="0">
                <a:latin typeface="Comic Sans MS" panose="030F0702030302020204" pitchFamily="66" charset="0"/>
              </a:rPr>
              <a:t>Initiation is important to establish how well the pupil is developing independence, which is required for more advanced learning. </a:t>
            </a:r>
          </a:p>
          <a:p>
            <a:pPr algn="ctr">
              <a:defRPr/>
            </a:pPr>
            <a:endParaRPr lang="en-GB" dirty="0"/>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p:txBody>
      </p:sp>
    </p:spTree>
    <p:extLst>
      <p:ext uri="{BB962C8B-B14F-4D97-AF65-F5344CB8AC3E}">
        <p14:creationId xmlns:p14="http://schemas.microsoft.com/office/powerpoint/2010/main" val="1734580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1" y="479426"/>
            <a:ext cx="8220075" cy="993775"/>
          </a:xfrm>
        </p:spPr>
        <p:txBody>
          <a:bodyPr/>
          <a:lstStyle/>
          <a:p>
            <a:r>
              <a:rPr lang="en-GB" altLang="en-US" smtClean="0"/>
              <a:t>IEPs</a:t>
            </a:r>
          </a:p>
        </p:txBody>
      </p:sp>
      <p:pic>
        <p:nvPicPr>
          <p:cNvPr id="4" name="Picture 3"/>
          <p:cNvPicPr>
            <a:picLocks noChangeAspect="1"/>
          </p:cNvPicPr>
          <p:nvPr/>
        </p:nvPicPr>
        <p:blipFill>
          <a:blip r:embed="rId2"/>
          <a:stretch>
            <a:fillRect/>
          </a:stretch>
        </p:blipFill>
        <p:spPr>
          <a:xfrm>
            <a:off x="2374901" y="1304925"/>
            <a:ext cx="3095625" cy="472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3"/>
          <a:stretch>
            <a:fillRect/>
          </a:stretch>
        </p:blipFill>
        <p:spPr>
          <a:xfrm>
            <a:off x="6091238" y="4081463"/>
            <a:ext cx="3522662" cy="1257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p:cNvSpPr txBox="1"/>
          <p:nvPr/>
        </p:nvSpPr>
        <p:spPr>
          <a:xfrm>
            <a:off x="6091238" y="1473200"/>
            <a:ext cx="2995612" cy="18161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sz="2800" dirty="0"/>
              <a:t>We now link our IEP Targets with individual EHCP plans.</a:t>
            </a:r>
          </a:p>
        </p:txBody>
      </p:sp>
    </p:spTree>
    <p:extLst>
      <p:ext uri="{BB962C8B-B14F-4D97-AF65-F5344CB8AC3E}">
        <p14:creationId xmlns:p14="http://schemas.microsoft.com/office/powerpoint/2010/main" val="1275623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1" y="479426"/>
            <a:ext cx="8220075" cy="993775"/>
          </a:xfrm>
        </p:spPr>
        <p:txBody>
          <a:bodyPr/>
          <a:lstStyle/>
          <a:p>
            <a:r>
              <a:rPr lang="en-GB" altLang="en-US" smtClean="0"/>
              <a:t>SCERTS</a:t>
            </a:r>
          </a:p>
        </p:txBody>
      </p:sp>
      <p:pic>
        <p:nvPicPr>
          <p:cNvPr id="17411" name="Picture 2" descr="SCERTS_2 and 3 Day w Assessment_HANDOUT_Sept 2019"/>
          <p:cNvPicPr>
            <a:picLocks noChangeAspect="1" noChangeArrowheads="1"/>
          </p:cNvPicPr>
          <p:nvPr/>
        </p:nvPicPr>
        <p:blipFill>
          <a:blip r:embed="rId2">
            <a:extLst>
              <a:ext uri="{28A0092B-C50C-407E-A947-70E740481C1C}">
                <a14:useLocalDpi xmlns:a14="http://schemas.microsoft.com/office/drawing/2010/main" val="0"/>
              </a:ext>
            </a:extLst>
          </a:blip>
          <a:srcRect l="6400" r="5910"/>
          <a:stretch>
            <a:fillRect/>
          </a:stretch>
        </p:blipFill>
        <p:spPr bwMode="auto">
          <a:xfrm>
            <a:off x="3951288" y="1898650"/>
            <a:ext cx="42799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The SCERTS®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425" y="479425"/>
            <a:ext cx="21018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2"/>
          <p:cNvSpPr txBox="1">
            <a:spLocks noChangeArrowheads="1"/>
          </p:cNvSpPr>
          <p:nvPr/>
        </p:nvSpPr>
        <p:spPr bwMode="auto">
          <a:xfrm>
            <a:off x="2546351" y="5176839"/>
            <a:ext cx="70897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a:lnSpc>
                <a:spcPct val="100000"/>
              </a:lnSpc>
              <a:spcBef>
                <a:spcPct val="0"/>
              </a:spcBef>
              <a:buFontTx/>
              <a:buNone/>
            </a:pPr>
            <a:r>
              <a:rPr lang="en-GB" altLang="en-US" sz="2800">
                <a:solidFill>
                  <a:schemeClr val="tx1"/>
                </a:solidFill>
              </a:rPr>
              <a:t>The first SCERTS clinic will be held during parents evening</a:t>
            </a:r>
          </a:p>
        </p:txBody>
      </p:sp>
    </p:spTree>
    <p:extLst>
      <p:ext uri="{BB962C8B-B14F-4D97-AF65-F5344CB8AC3E}">
        <p14:creationId xmlns:p14="http://schemas.microsoft.com/office/powerpoint/2010/main" val="2727374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1" y="479426"/>
            <a:ext cx="8220075" cy="993775"/>
          </a:xfrm>
        </p:spPr>
        <p:txBody>
          <a:bodyPr/>
          <a:lstStyle/>
          <a:p>
            <a:r>
              <a:rPr lang="en-GB" altLang="en-US" smtClean="0"/>
              <a:t>OT</a:t>
            </a:r>
          </a:p>
        </p:txBody>
      </p:sp>
      <p:pic>
        <p:nvPicPr>
          <p:cNvPr id="18435" name="Picture 2" descr="Shine Therapy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1" y="333376"/>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p:cNvSpPr txBox="1">
            <a:spLocks noChangeArrowheads="1"/>
          </p:cNvSpPr>
          <p:nvPr/>
        </p:nvSpPr>
        <p:spPr bwMode="auto">
          <a:xfrm>
            <a:off x="4064001" y="2136776"/>
            <a:ext cx="4054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a:lnSpc>
                <a:spcPct val="100000"/>
              </a:lnSpc>
              <a:spcBef>
                <a:spcPct val="0"/>
              </a:spcBef>
              <a:buFontTx/>
              <a:buNone/>
            </a:pPr>
            <a:r>
              <a:rPr lang="en-GB" altLang="en-US" sz="2800">
                <a:solidFill>
                  <a:schemeClr val="tx1"/>
                </a:solidFill>
              </a:rPr>
              <a:t>Shine therapy are our new OT. </a:t>
            </a:r>
          </a:p>
          <a:p>
            <a:pPr algn="ctr">
              <a:lnSpc>
                <a:spcPct val="100000"/>
              </a:lnSpc>
              <a:spcBef>
                <a:spcPct val="0"/>
              </a:spcBef>
              <a:buFontTx/>
              <a:buNone/>
            </a:pPr>
            <a:r>
              <a:rPr lang="en-GB" altLang="en-US" sz="2800">
                <a:solidFill>
                  <a:schemeClr val="tx1"/>
                </a:solidFill>
              </a:rPr>
              <a:t>They are here twice a week to advise and write new OT plans for the children.</a:t>
            </a:r>
          </a:p>
        </p:txBody>
      </p:sp>
      <p:pic>
        <p:nvPicPr>
          <p:cNvPr id="18437" name="Picture 4" descr="OT 4 KIDS AND THERAPEUTIC CENTER LOS ANGE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514" y="557213"/>
            <a:ext cx="2852737"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Therapy Shoppe | Special Needs Educational Toys | Sensory, Occupational  Therapy Tools-Toys-Suppl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4779964"/>
            <a:ext cx="24511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582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1" y="479426"/>
            <a:ext cx="8220075" cy="993775"/>
          </a:xfrm>
        </p:spPr>
        <p:txBody>
          <a:bodyPr/>
          <a:lstStyle/>
          <a:p>
            <a:r>
              <a:rPr lang="en-GB" altLang="en-US" smtClean="0"/>
              <a:t>EFL</a:t>
            </a:r>
          </a:p>
        </p:txBody>
      </p:sp>
      <p:pic>
        <p:nvPicPr>
          <p:cNvPr id="19459" name="Picture 2" descr="Evidence for Learning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479425"/>
            <a:ext cx="25415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2"/>
          <p:cNvSpPr txBox="1">
            <a:spLocks noChangeArrowheads="1"/>
          </p:cNvSpPr>
          <p:nvPr/>
        </p:nvSpPr>
        <p:spPr bwMode="auto">
          <a:xfrm>
            <a:off x="3938588" y="2779713"/>
            <a:ext cx="4305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a:lnSpc>
                <a:spcPct val="100000"/>
              </a:lnSpc>
              <a:spcBef>
                <a:spcPct val="0"/>
              </a:spcBef>
              <a:buFontTx/>
              <a:buNone/>
            </a:pPr>
            <a:r>
              <a:rPr lang="en-GB" altLang="en-US" sz="2800">
                <a:solidFill>
                  <a:schemeClr val="tx1"/>
                </a:solidFill>
              </a:rPr>
              <a:t>If you don’t know your log in details please</a:t>
            </a:r>
          </a:p>
          <a:p>
            <a:pPr algn="ctr">
              <a:lnSpc>
                <a:spcPct val="100000"/>
              </a:lnSpc>
              <a:spcBef>
                <a:spcPct val="0"/>
              </a:spcBef>
              <a:buFontTx/>
              <a:buNone/>
            </a:pPr>
            <a:r>
              <a:rPr lang="en-GB" altLang="en-US" sz="2800">
                <a:solidFill>
                  <a:schemeClr val="tx1"/>
                </a:solidFill>
              </a:rPr>
              <a:t>Let school know so you can access EFL.</a:t>
            </a:r>
          </a:p>
        </p:txBody>
      </p:sp>
      <p:pic>
        <p:nvPicPr>
          <p:cNvPr id="19461" name="Picture 4" descr="Evidence for Learning – Capture and assess engagement and learning"/>
          <p:cNvPicPr>
            <a:picLocks noChangeAspect="1" noChangeArrowheads="1"/>
          </p:cNvPicPr>
          <p:nvPr/>
        </p:nvPicPr>
        <p:blipFill>
          <a:blip r:embed="rId3" cstate="print">
            <a:extLst>
              <a:ext uri="{28A0092B-C50C-407E-A947-70E740481C1C}">
                <a14:useLocalDpi xmlns:a14="http://schemas.microsoft.com/office/drawing/2010/main" val="0"/>
              </a:ext>
            </a:extLst>
          </a:blip>
          <a:srcRect l="9689" r="8304"/>
          <a:stretch>
            <a:fillRect/>
          </a:stretch>
        </p:blipFill>
        <p:spPr bwMode="auto">
          <a:xfrm>
            <a:off x="7061201" y="479425"/>
            <a:ext cx="314007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290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2786062" y="1730375"/>
            <a:ext cx="69199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a:lnSpc>
                <a:spcPct val="100000"/>
              </a:lnSpc>
              <a:spcBef>
                <a:spcPct val="0"/>
              </a:spcBef>
              <a:buFontTx/>
              <a:buNone/>
            </a:pPr>
            <a:r>
              <a:rPr lang="en-GB" altLang="en-US" sz="3200" dirty="0">
                <a:solidFill>
                  <a:schemeClr val="tx1"/>
                </a:solidFill>
              </a:rPr>
              <a:t>Sent out half termly with SCERTS targets and ideas to help.</a:t>
            </a:r>
          </a:p>
          <a:p>
            <a:pPr algn="ctr">
              <a:lnSpc>
                <a:spcPct val="100000"/>
              </a:lnSpc>
              <a:spcBef>
                <a:spcPct val="0"/>
              </a:spcBef>
              <a:buFontTx/>
              <a:buNone/>
            </a:pPr>
            <a:r>
              <a:rPr lang="en-GB" altLang="en-US" sz="3200" dirty="0">
                <a:solidFill>
                  <a:schemeClr val="tx1"/>
                </a:solidFill>
              </a:rPr>
              <a:t>Loading photos to EFL will be really helpful.</a:t>
            </a:r>
          </a:p>
          <a:p>
            <a:pPr algn="ctr">
              <a:lnSpc>
                <a:spcPct val="100000"/>
              </a:lnSpc>
              <a:spcBef>
                <a:spcPct val="0"/>
              </a:spcBef>
              <a:buFontTx/>
              <a:buNone/>
            </a:pPr>
            <a:r>
              <a:rPr lang="en-GB" altLang="en-US" sz="3200" dirty="0">
                <a:solidFill>
                  <a:schemeClr val="tx1"/>
                </a:solidFill>
              </a:rPr>
              <a:t>Reading books will be sent out weekly to be returned by Thursday</a:t>
            </a:r>
            <a:r>
              <a:rPr lang="en-GB" altLang="en-US" sz="3200" dirty="0" smtClean="0">
                <a:solidFill>
                  <a:schemeClr val="tx1"/>
                </a:solidFill>
              </a:rPr>
              <a:t>.</a:t>
            </a:r>
          </a:p>
          <a:p>
            <a:pPr algn="ctr">
              <a:lnSpc>
                <a:spcPct val="100000"/>
              </a:lnSpc>
              <a:spcBef>
                <a:spcPct val="0"/>
              </a:spcBef>
              <a:buFontTx/>
              <a:buNone/>
            </a:pPr>
            <a:r>
              <a:rPr lang="en-GB" altLang="en-US" sz="3200" dirty="0" smtClean="0">
                <a:solidFill>
                  <a:schemeClr val="tx1"/>
                </a:solidFill>
              </a:rPr>
              <a:t>Weekly newsletters will be sent home on a Friday, these don’t need to be returned every week.</a:t>
            </a:r>
            <a:endParaRPr lang="en-GB" altLang="en-US" sz="3200" dirty="0">
              <a:solidFill>
                <a:schemeClr val="tx1"/>
              </a:solidFill>
            </a:endParaRPr>
          </a:p>
        </p:txBody>
      </p:sp>
      <p:pic>
        <p:nvPicPr>
          <p:cNvPr id="20484" name="Picture 2" descr="Homework &amp; Spelling Tasks | Blakedown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8" y="520700"/>
            <a:ext cx="480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047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Any questions?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rtlCol="0">
            <a:spAutoFit/>
          </a:bodyPr>
          <a:lstStyle/>
          <a:p>
            <a:r>
              <a:rPr lang="en-GB" sz="4800" dirty="0" smtClean="0">
                <a:latin typeface="Comic Sans MS" panose="030F0702030302020204" pitchFamily="66" charset="0"/>
              </a:rPr>
              <a:t>Thank you for taking the time to join us this afternoon! As always your support is much appreciated.</a:t>
            </a:r>
            <a:endParaRPr lang="en-GB" sz="4800" dirty="0">
              <a:latin typeface="Comic Sans MS" panose="030F0702030302020204" pitchFamily="66" charset="0"/>
            </a:endParaRP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7" y="4420377"/>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Introductions…</a:t>
            </a:r>
            <a:endParaRPr lang="en-GB" dirty="0">
              <a:latin typeface="Comic Sans MS" panose="030F0702030302020204" pitchFamily="66"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589" y="2050150"/>
            <a:ext cx="3279019" cy="426056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781" y="2050150"/>
            <a:ext cx="3289804" cy="42605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758" y="2050149"/>
            <a:ext cx="3289804" cy="4260567"/>
          </a:xfrm>
          <a:prstGeom prst="rect">
            <a:avLst/>
          </a:prstGeom>
        </p:spPr>
      </p:pic>
      <p:grpSp>
        <p:nvGrpSpPr>
          <p:cNvPr id="10" name="Group 9"/>
          <p:cNvGrpSpPr/>
          <p:nvPr/>
        </p:nvGrpSpPr>
        <p:grpSpPr>
          <a:xfrm>
            <a:off x="4544494" y="2050149"/>
            <a:ext cx="3332092" cy="4260567"/>
            <a:chOff x="5166279" y="2224935"/>
            <a:chExt cx="1859441" cy="2408129"/>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279" y="2224935"/>
              <a:ext cx="1859441" cy="240812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152419" y="2490544"/>
              <a:ext cx="1886440" cy="1414831"/>
            </a:xfrm>
            <a:prstGeom prst="rect">
              <a:avLst/>
            </a:prstGeom>
          </p:spPr>
        </p:pic>
        <p:sp>
          <p:nvSpPr>
            <p:cNvPr id="13" name="TextBox 12"/>
            <p:cNvSpPr txBox="1"/>
            <p:nvPr/>
          </p:nvSpPr>
          <p:spPr>
            <a:xfrm>
              <a:off x="5353055" y="4114804"/>
              <a:ext cx="1494693" cy="430887"/>
            </a:xfrm>
            <a:prstGeom prst="rect">
              <a:avLst/>
            </a:prstGeom>
            <a:solidFill>
              <a:schemeClr val="bg1"/>
            </a:solidFill>
          </p:spPr>
          <p:txBody>
            <a:bodyPr wrap="square" rtlCol="0">
              <a:spAutoFit/>
            </a:bodyPr>
            <a:lstStyle/>
            <a:p>
              <a:pPr algn="ctr"/>
              <a:r>
                <a:rPr lang="en-GB" sz="1100" dirty="0" smtClean="0">
                  <a:latin typeface="Comic Sans MS" panose="030F0702030302020204" pitchFamily="66" charset="0"/>
                </a:rPr>
                <a:t>Ms Williams -</a:t>
              </a:r>
            </a:p>
            <a:p>
              <a:pPr algn="ctr"/>
              <a:r>
                <a:rPr lang="en-GB" sz="1100" dirty="0" smtClean="0">
                  <a:latin typeface="Comic Sans MS" panose="030F0702030302020204" pitchFamily="66" charset="0"/>
                </a:rPr>
                <a:t>Teaching Assistant</a:t>
              </a:r>
              <a:endParaRPr lang="en-GB" sz="1100" dirty="0">
                <a:latin typeface="Comic Sans MS" panose="030F0702030302020204" pitchFamily="66" charset="0"/>
              </a:endParaRPr>
            </a:p>
          </p:txBody>
        </p:sp>
      </p:grpSp>
    </p:spTree>
    <p:extLst>
      <p:ext uri="{BB962C8B-B14F-4D97-AF65-F5344CB8AC3E}">
        <p14:creationId xmlns:p14="http://schemas.microsoft.com/office/powerpoint/2010/main" val="30525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673" y="1867437"/>
            <a:ext cx="10045521" cy="2554545"/>
          </a:xfrm>
          <a:prstGeom prst="rect">
            <a:avLst/>
          </a:prstGeom>
          <a:noFill/>
        </p:spPr>
        <p:txBody>
          <a:bodyPr wrap="square" rtlCol="0">
            <a:spAutoFit/>
          </a:bodyPr>
          <a:lstStyle/>
          <a:p>
            <a:r>
              <a:rPr lang="en-GB" sz="4000" dirty="0" smtClean="0">
                <a:latin typeface="Comic Sans MS" panose="030F0702030302020204" pitchFamily="66" charset="0"/>
              </a:rPr>
              <a:t>Rose</a:t>
            </a:r>
            <a:r>
              <a:rPr lang="en-GB" sz="4000" dirty="0" smtClean="0">
                <a:latin typeface="Comic Sans MS" panose="030F0702030302020204" pitchFamily="66" charset="0"/>
              </a:rPr>
              <a:t> </a:t>
            </a:r>
            <a:r>
              <a:rPr lang="en-GB" sz="4000" dirty="0" smtClean="0">
                <a:latin typeface="Comic Sans MS" panose="030F0702030302020204" pitchFamily="66" charset="0"/>
              </a:rPr>
              <a:t>Class is a Key Stage </a:t>
            </a:r>
            <a:r>
              <a:rPr lang="en-GB" sz="4000" dirty="0" smtClean="0">
                <a:latin typeface="Comic Sans MS" panose="030F0702030302020204" pitchFamily="66" charset="0"/>
              </a:rPr>
              <a:t>2 </a:t>
            </a:r>
            <a:r>
              <a:rPr lang="en-GB" sz="4000" dirty="0" smtClean="0">
                <a:latin typeface="Comic Sans MS" panose="030F0702030302020204" pitchFamily="66" charset="0"/>
              </a:rPr>
              <a:t>class made up of pupils from years </a:t>
            </a:r>
            <a:r>
              <a:rPr lang="en-GB" sz="4000" dirty="0" smtClean="0">
                <a:latin typeface="Comic Sans MS" panose="030F0702030302020204" pitchFamily="66" charset="0"/>
              </a:rPr>
              <a:t>3, 4 and 5.</a:t>
            </a:r>
            <a:endParaRPr lang="en-GB" sz="4000" dirty="0" smtClean="0">
              <a:latin typeface="Comic Sans MS" panose="030F0702030302020204" pitchFamily="66" charset="0"/>
            </a:endParaRP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36346" y="4042139"/>
            <a:ext cx="2114547" cy="15859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3229" y="4042136"/>
            <a:ext cx="2114548" cy="15859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624720" y="4042138"/>
            <a:ext cx="2114546" cy="15859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327129" y="4042137"/>
            <a:ext cx="2114548" cy="158591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756525" y="4042138"/>
            <a:ext cx="2114546" cy="158591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8476703" y="4042139"/>
            <a:ext cx="2114546" cy="158591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0236" y="3777821"/>
            <a:ext cx="1585909" cy="2114545"/>
          </a:xfrm>
          <a:prstGeom prst="rect">
            <a:avLst/>
          </a:prstGeom>
        </p:spPr>
      </p:pic>
    </p:spTree>
    <p:extLst>
      <p:ext uri="{BB962C8B-B14F-4D97-AF65-F5344CB8AC3E}">
        <p14:creationId xmlns:p14="http://schemas.microsoft.com/office/powerpoint/2010/main" val="170464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Our School Day</a:t>
            </a:r>
            <a:endParaRPr lang="en-GB" dirty="0">
              <a:latin typeface="Comic Sans MS" panose="030F0702030302020204" pitchFamily="66" charset="0"/>
            </a:endParaRPr>
          </a:p>
        </p:txBody>
      </p:sp>
      <p:sp>
        <p:nvSpPr>
          <p:cNvPr id="6" name="TextBox 1"/>
          <p:cNvSpPr txBox="1">
            <a:spLocks noChangeArrowheads="1"/>
          </p:cNvSpPr>
          <p:nvPr/>
        </p:nvSpPr>
        <p:spPr bwMode="auto">
          <a:xfrm>
            <a:off x="604434" y="1779687"/>
            <a:ext cx="876415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pPr>
            <a:r>
              <a:rPr lang="en-GB" altLang="en-US" dirty="0">
                <a:solidFill>
                  <a:schemeClr val="tx1"/>
                </a:solidFill>
                <a:latin typeface="Comic Sans MS" panose="030F0702030302020204" pitchFamily="66" charset="0"/>
              </a:rPr>
              <a:t>Pupils arrive at school</a:t>
            </a:r>
          </a:p>
          <a:p>
            <a:pPr>
              <a:lnSpc>
                <a:spcPct val="100000"/>
              </a:lnSpc>
              <a:spcBef>
                <a:spcPct val="0"/>
              </a:spcBef>
            </a:pPr>
            <a:r>
              <a:rPr lang="en-GB" altLang="en-US" dirty="0">
                <a:solidFill>
                  <a:schemeClr val="tx1"/>
                </a:solidFill>
                <a:latin typeface="Comic Sans MS" panose="030F0702030302020204" pitchFamily="66" charset="0"/>
              </a:rPr>
              <a:t>All pupils participate in individual OT </a:t>
            </a:r>
            <a:r>
              <a:rPr lang="en-GB" altLang="en-US" dirty="0" smtClean="0">
                <a:solidFill>
                  <a:schemeClr val="tx1"/>
                </a:solidFill>
                <a:latin typeface="Comic Sans MS" panose="030F0702030302020204" pitchFamily="66" charset="0"/>
              </a:rPr>
              <a:t>circuits and Phonics activities</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panose="030F0702030302020204" pitchFamily="66" charset="0"/>
              </a:rPr>
              <a:t>Good Morning Routine/Greetings</a:t>
            </a:r>
          </a:p>
          <a:p>
            <a:pPr>
              <a:lnSpc>
                <a:spcPct val="100000"/>
              </a:lnSpc>
              <a:spcBef>
                <a:spcPct val="0"/>
              </a:spcBef>
            </a:pPr>
            <a:r>
              <a:rPr lang="en-GB" altLang="en-US" dirty="0">
                <a:solidFill>
                  <a:schemeClr val="tx1"/>
                </a:solidFill>
                <a:latin typeface="Comic Sans MS" panose="030F0702030302020204" pitchFamily="66" charset="0"/>
              </a:rPr>
              <a:t>OT Walk</a:t>
            </a:r>
          </a:p>
          <a:p>
            <a:pPr>
              <a:lnSpc>
                <a:spcPct val="100000"/>
              </a:lnSpc>
              <a:spcBef>
                <a:spcPct val="0"/>
              </a:spcBef>
            </a:pPr>
            <a:r>
              <a:rPr lang="en-GB" altLang="en-US" dirty="0">
                <a:solidFill>
                  <a:schemeClr val="tx1"/>
                </a:solidFill>
                <a:latin typeface="Comic Sans MS" panose="030F0702030302020204" pitchFamily="66" charset="0"/>
              </a:rPr>
              <a:t>Lesson 1&amp;2 - Teacher lead input – work based activities – </a:t>
            </a:r>
            <a:r>
              <a:rPr lang="en-GB" altLang="en-US" dirty="0" smtClean="0">
                <a:solidFill>
                  <a:schemeClr val="tx1"/>
                </a:solidFill>
                <a:latin typeface="Comic Sans MS" panose="030F0702030302020204" pitchFamily="66" charset="0"/>
              </a:rPr>
              <a:t>TEACCH Baskets </a:t>
            </a:r>
            <a:r>
              <a:rPr lang="en-GB" altLang="en-US" dirty="0">
                <a:solidFill>
                  <a:schemeClr val="tx1"/>
                </a:solidFill>
                <a:latin typeface="Comic Sans MS" panose="030F0702030302020204" pitchFamily="66" charset="0"/>
              </a:rPr>
              <a:t>(intensive interactions)- Indoor and outdoor continuous provision.</a:t>
            </a:r>
          </a:p>
          <a:p>
            <a:pPr>
              <a:lnSpc>
                <a:spcPct val="100000"/>
              </a:lnSpc>
              <a:spcBef>
                <a:spcPct val="0"/>
              </a:spcBef>
            </a:pPr>
            <a:r>
              <a:rPr lang="en-GB" altLang="en-US" dirty="0">
                <a:solidFill>
                  <a:schemeClr val="tx1"/>
                </a:solidFill>
                <a:latin typeface="Comic Sans MS" panose="030F0702030302020204" pitchFamily="66" charset="0"/>
              </a:rPr>
              <a:t>Snack time </a:t>
            </a:r>
          </a:p>
          <a:p>
            <a:pPr>
              <a:lnSpc>
                <a:spcPct val="100000"/>
              </a:lnSpc>
              <a:spcBef>
                <a:spcPct val="0"/>
              </a:spcBef>
            </a:pPr>
            <a:r>
              <a:rPr lang="en-GB" altLang="en-US" dirty="0">
                <a:solidFill>
                  <a:schemeClr val="tx1"/>
                </a:solidFill>
                <a:latin typeface="Comic Sans MS" panose="030F0702030302020204" pitchFamily="66" charset="0"/>
              </a:rPr>
              <a:t>Break time</a:t>
            </a:r>
          </a:p>
          <a:p>
            <a:pPr>
              <a:lnSpc>
                <a:spcPct val="100000"/>
              </a:lnSpc>
              <a:spcBef>
                <a:spcPct val="0"/>
              </a:spcBef>
            </a:pPr>
            <a:r>
              <a:rPr lang="en-GB" altLang="en-US" dirty="0">
                <a:solidFill>
                  <a:schemeClr val="tx1"/>
                </a:solidFill>
                <a:latin typeface="Comic Sans MS" panose="030F0702030302020204" pitchFamily="66" charset="0"/>
              </a:rPr>
              <a:t>Lesson </a:t>
            </a:r>
            <a:r>
              <a:rPr lang="en-GB" altLang="en-US" dirty="0">
                <a:solidFill>
                  <a:schemeClr val="tx1"/>
                </a:solidFill>
                <a:latin typeface="Comic Sans MS" panose="030F0702030302020204" pitchFamily="66" charset="0"/>
              </a:rPr>
              <a:t>3 </a:t>
            </a:r>
            <a:r>
              <a:rPr lang="en-GB" altLang="en-US" dirty="0" smtClean="0">
                <a:solidFill>
                  <a:schemeClr val="tx1"/>
                </a:solidFill>
                <a:latin typeface="Comic Sans MS" panose="030F0702030302020204" pitchFamily="66" charset="0"/>
              </a:rPr>
              <a:t>- Teacher </a:t>
            </a:r>
            <a:r>
              <a:rPr lang="en-GB" altLang="en-US" dirty="0">
                <a:solidFill>
                  <a:schemeClr val="tx1"/>
                </a:solidFill>
                <a:latin typeface="Comic Sans MS" panose="030F0702030302020204" pitchFamily="66" charset="0"/>
              </a:rPr>
              <a:t>lead input – work based activities </a:t>
            </a:r>
            <a:r>
              <a:rPr lang="en-GB" altLang="en-US" dirty="0" smtClean="0">
                <a:solidFill>
                  <a:schemeClr val="tx1"/>
                </a:solidFill>
                <a:latin typeface="Comic Sans MS" panose="030F0702030302020204" pitchFamily="66" charset="0"/>
              </a:rPr>
              <a:t>(</a:t>
            </a:r>
            <a:r>
              <a:rPr lang="en-GB" altLang="en-US" dirty="0">
                <a:solidFill>
                  <a:schemeClr val="tx1"/>
                </a:solidFill>
                <a:latin typeface="Comic Sans MS" panose="030F0702030302020204" pitchFamily="66" charset="0"/>
              </a:rPr>
              <a:t>S</a:t>
            </a:r>
            <a:r>
              <a:rPr lang="en-GB" altLang="en-US" dirty="0" smtClean="0">
                <a:solidFill>
                  <a:schemeClr val="tx1"/>
                </a:solidFill>
                <a:latin typeface="Comic Sans MS" panose="030F0702030302020204" pitchFamily="66" charset="0"/>
              </a:rPr>
              <a:t>ensory Room Tues and Thurs)</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panose="030F0702030302020204" pitchFamily="66" charset="0"/>
              </a:rPr>
              <a:t>Lunch time</a:t>
            </a:r>
          </a:p>
          <a:p>
            <a:pPr>
              <a:lnSpc>
                <a:spcPct val="100000"/>
              </a:lnSpc>
              <a:spcBef>
                <a:spcPct val="0"/>
              </a:spcBef>
            </a:pPr>
            <a:r>
              <a:rPr lang="en-GB" altLang="en-US" dirty="0">
                <a:solidFill>
                  <a:schemeClr val="tx1"/>
                </a:solidFill>
                <a:latin typeface="Comic Sans MS" panose="030F0702030302020204" pitchFamily="66" charset="0"/>
              </a:rPr>
              <a:t>Break time</a:t>
            </a:r>
          </a:p>
          <a:p>
            <a:pPr>
              <a:lnSpc>
                <a:spcPct val="100000"/>
              </a:lnSpc>
              <a:spcBef>
                <a:spcPct val="0"/>
              </a:spcBef>
            </a:pPr>
            <a:r>
              <a:rPr lang="en-GB" altLang="en-US" dirty="0" smtClean="0">
                <a:solidFill>
                  <a:schemeClr val="tx1"/>
                </a:solidFill>
                <a:latin typeface="Comic Sans MS" panose="030F0702030302020204" pitchFamily="66" charset="0"/>
              </a:rPr>
              <a:t>OT, Tooth brushing and OT Walk</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panose="030F0702030302020204" pitchFamily="66" charset="0"/>
              </a:rPr>
              <a:t>Lesson 4&amp;5 - Teacher lead input – work based activities – </a:t>
            </a:r>
            <a:r>
              <a:rPr lang="en-GB" altLang="en-US" dirty="0" smtClean="0">
                <a:solidFill>
                  <a:schemeClr val="tx1"/>
                </a:solidFill>
                <a:latin typeface="Comic Sans MS" panose="030F0702030302020204" pitchFamily="66" charset="0"/>
              </a:rPr>
              <a:t>TEACCH </a:t>
            </a:r>
            <a:r>
              <a:rPr lang="en-GB" altLang="en-US" dirty="0">
                <a:solidFill>
                  <a:schemeClr val="tx1"/>
                </a:solidFill>
                <a:latin typeface="Comic Sans MS" panose="030F0702030302020204" pitchFamily="66" charset="0"/>
              </a:rPr>
              <a:t>Baskets </a:t>
            </a:r>
            <a:r>
              <a:rPr lang="en-GB" altLang="en-US" dirty="0" err="1" smtClean="0">
                <a:solidFill>
                  <a:schemeClr val="tx1"/>
                </a:solidFill>
                <a:latin typeface="Comic Sans MS" panose="030F0702030302020204" pitchFamily="66" charset="0"/>
              </a:rPr>
              <a:t>Baskets</a:t>
            </a:r>
            <a:r>
              <a:rPr lang="en-GB" altLang="en-US" dirty="0" smtClean="0">
                <a:solidFill>
                  <a:schemeClr val="tx1"/>
                </a:solidFill>
                <a:latin typeface="Comic Sans MS" panose="030F0702030302020204" pitchFamily="66" charset="0"/>
              </a:rPr>
              <a:t> </a:t>
            </a:r>
            <a:r>
              <a:rPr lang="en-GB" altLang="en-US" dirty="0">
                <a:solidFill>
                  <a:schemeClr val="tx1"/>
                </a:solidFill>
                <a:latin typeface="Comic Sans MS" panose="030F0702030302020204" pitchFamily="66" charset="0"/>
              </a:rPr>
              <a:t>(intensive interactions)- Indoor and outdoor continuous provision.</a:t>
            </a:r>
          </a:p>
          <a:p>
            <a:pPr>
              <a:lnSpc>
                <a:spcPct val="100000"/>
              </a:lnSpc>
              <a:spcBef>
                <a:spcPct val="0"/>
              </a:spcBef>
            </a:pPr>
            <a:r>
              <a:rPr lang="en-GB" altLang="en-US" dirty="0">
                <a:solidFill>
                  <a:schemeClr val="tx1"/>
                </a:solidFill>
                <a:latin typeface="Comic Sans MS" panose="030F0702030302020204" pitchFamily="66" charset="0"/>
              </a:rPr>
              <a:t>Snack Time</a:t>
            </a:r>
          </a:p>
          <a:p>
            <a:pPr>
              <a:lnSpc>
                <a:spcPct val="100000"/>
              </a:lnSpc>
              <a:spcBef>
                <a:spcPct val="0"/>
              </a:spcBef>
            </a:pPr>
            <a:r>
              <a:rPr lang="en-GB" altLang="en-US" dirty="0">
                <a:solidFill>
                  <a:schemeClr val="tx1"/>
                </a:solidFill>
                <a:latin typeface="Comic Sans MS" panose="030F0702030302020204" pitchFamily="66" charset="0"/>
              </a:rPr>
              <a:t>Home Time</a:t>
            </a:r>
          </a:p>
          <a:p>
            <a:pPr>
              <a:lnSpc>
                <a:spcPct val="100000"/>
              </a:lnSpc>
              <a:spcBef>
                <a:spcPct val="0"/>
              </a:spcBef>
            </a:pPr>
            <a:endParaRPr lang="en-GB" altLang="en-US" dirty="0">
              <a:solidFill>
                <a:schemeClr val="tx1"/>
              </a:solidFill>
              <a:latin typeface="Comic Sans MS" panose="030F0702030302020204" pitchFamily="66" charset="0"/>
            </a:endParaRPr>
          </a:p>
          <a:p>
            <a:pPr>
              <a:lnSpc>
                <a:spcPct val="100000"/>
              </a:lnSpc>
              <a:spcBef>
                <a:spcPct val="0"/>
              </a:spcBef>
            </a:pPr>
            <a:endParaRPr lang="en-GB" altLang="en-US" dirty="0">
              <a:solidFill>
                <a:schemeClr val="tx1"/>
              </a:solidFill>
              <a:latin typeface="Comic Sans MS" panose="030F0702030302020204" pitchFamily="66" charset="0"/>
            </a:endParaRPr>
          </a:p>
        </p:txBody>
      </p:sp>
      <p:pic>
        <p:nvPicPr>
          <p:cNvPr id="7" name="Picture 2" descr="P.E Kit &amp;amp; P.E. Days – Pumpherston and Uphall Station CP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77" y="3843187"/>
            <a:ext cx="1827771" cy="158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395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Enhancements</a:t>
            </a:r>
            <a:endParaRPr lang="en-GB" dirty="0">
              <a:latin typeface="Comic Sans MS" panose="030F0702030302020204" pitchFamily="66" charset="0"/>
            </a:endParaRPr>
          </a:p>
        </p:txBody>
      </p:sp>
      <p:sp>
        <p:nvSpPr>
          <p:cNvPr id="6" name="TextBox 1"/>
          <p:cNvSpPr txBox="1">
            <a:spLocks noChangeArrowheads="1"/>
          </p:cNvSpPr>
          <p:nvPr/>
        </p:nvSpPr>
        <p:spPr bwMode="auto">
          <a:xfrm>
            <a:off x="728329" y="1943936"/>
            <a:ext cx="75342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pPr>
            <a:r>
              <a:rPr lang="en-GB" altLang="en-US" dirty="0">
                <a:solidFill>
                  <a:schemeClr val="tx1"/>
                </a:solidFill>
                <a:latin typeface="Comic Sans MS" panose="030F0702030302020204" pitchFamily="66" charset="0"/>
              </a:rPr>
              <a:t>We have PE on a </a:t>
            </a:r>
            <a:r>
              <a:rPr lang="en-GB" altLang="en-US" dirty="0" smtClean="0">
                <a:solidFill>
                  <a:schemeClr val="tx1"/>
                </a:solidFill>
                <a:latin typeface="Comic Sans MS" panose="030F0702030302020204" pitchFamily="66" charset="0"/>
              </a:rPr>
              <a:t>Monday </a:t>
            </a:r>
            <a:r>
              <a:rPr lang="en-GB" altLang="en-US" dirty="0">
                <a:solidFill>
                  <a:schemeClr val="tx1"/>
                </a:solidFill>
                <a:latin typeface="Comic Sans MS" panose="030F0702030302020204" pitchFamily="66" charset="0"/>
              </a:rPr>
              <a:t>afternoon taught by Warrington Wolves</a:t>
            </a:r>
          </a:p>
          <a:p>
            <a:pPr>
              <a:lnSpc>
                <a:spcPct val="100000"/>
              </a:lnSpc>
              <a:spcBef>
                <a:spcPct val="0"/>
              </a:spcBef>
            </a:pPr>
            <a:r>
              <a:rPr lang="en-GB" altLang="en-US" dirty="0">
                <a:solidFill>
                  <a:schemeClr val="tx1"/>
                </a:solidFill>
                <a:latin typeface="Comic Sans MS" panose="030F0702030302020204" pitchFamily="66" charset="0"/>
              </a:rPr>
              <a:t>Forest School – we will be having our sessions on a </a:t>
            </a:r>
            <a:r>
              <a:rPr lang="en-GB" altLang="en-US" dirty="0" smtClean="0">
                <a:solidFill>
                  <a:schemeClr val="tx1"/>
                </a:solidFill>
                <a:latin typeface="Comic Sans MS" panose="030F0702030302020204" pitchFamily="66" charset="0"/>
              </a:rPr>
              <a:t>Wednesday morning </a:t>
            </a:r>
            <a:r>
              <a:rPr lang="en-GB" altLang="en-US" dirty="0">
                <a:solidFill>
                  <a:schemeClr val="tx1"/>
                </a:solidFill>
                <a:latin typeface="Comic Sans MS" panose="030F0702030302020204" pitchFamily="66" charset="0"/>
              </a:rPr>
              <a:t>during </a:t>
            </a:r>
            <a:r>
              <a:rPr lang="en-GB" altLang="en-US" dirty="0" smtClean="0">
                <a:solidFill>
                  <a:schemeClr val="tx1"/>
                </a:solidFill>
                <a:latin typeface="Comic Sans MS" panose="030F0702030302020204" pitchFamily="66" charset="0"/>
              </a:rPr>
              <a:t>the first hal</a:t>
            </a:r>
            <a:r>
              <a:rPr lang="en-GB" altLang="en-US" dirty="0" smtClean="0">
                <a:solidFill>
                  <a:schemeClr val="tx1"/>
                </a:solidFill>
                <a:latin typeface="Comic Sans MS" panose="030F0702030302020204" pitchFamily="66" charset="0"/>
              </a:rPr>
              <a:t>f of Autumn Term</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smtClean="0">
                <a:solidFill>
                  <a:schemeClr val="tx1"/>
                </a:solidFill>
                <a:latin typeface="Comic Sans MS" panose="030F0702030302020204" pitchFamily="66" charset="0"/>
              </a:rPr>
              <a:t>We have Story Massage integrated into our timetable</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panose="030F0702030302020204" pitchFamily="66" charset="0"/>
              </a:rPr>
              <a:t>We have an Attention Autism lesson </a:t>
            </a:r>
            <a:r>
              <a:rPr lang="en-GB" altLang="en-US" dirty="0" smtClean="0">
                <a:solidFill>
                  <a:schemeClr val="tx1"/>
                </a:solidFill>
                <a:latin typeface="Comic Sans MS" panose="030F0702030302020204" pitchFamily="66" charset="0"/>
              </a:rPr>
              <a:t>twice a week</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panose="030F0702030302020204" pitchFamily="66" charset="0"/>
              </a:rPr>
              <a:t>We have slots in the Sensory Room twice a </a:t>
            </a:r>
            <a:r>
              <a:rPr lang="en-GB" altLang="en-US" dirty="0" smtClean="0">
                <a:solidFill>
                  <a:schemeClr val="tx1"/>
                </a:solidFill>
                <a:latin typeface="Comic Sans MS" panose="030F0702030302020204" pitchFamily="66" charset="0"/>
              </a:rPr>
              <a:t>week</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panose="030F0702030302020204" pitchFamily="66" charset="0"/>
              </a:rPr>
              <a:t>We aim to go shopping as often as we </a:t>
            </a:r>
            <a:r>
              <a:rPr lang="en-GB" altLang="en-US" dirty="0" smtClean="0">
                <a:solidFill>
                  <a:schemeClr val="tx1"/>
                </a:solidFill>
                <a:latin typeface="Comic Sans MS" panose="030F0702030302020204" pitchFamily="66" charset="0"/>
              </a:rPr>
              <a:t>can to buy snack items, we ask for a voluntary donation of £1 towards this</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a:solidFill>
                  <a:schemeClr val="tx1"/>
                </a:solidFill>
                <a:latin typeface="Comic Sans MS" panose="030F0702030302020204" pitchFamily="66" charset="0"/>
              </a:rPr>
              <a:t>We have music with Mr Higham on a </a:t>
            </a:r>
            <a:r>
              <a:rPr lang="en-GB" altLang="en-US" dirty="0" smtClean="0">
                <a:solidFill>
                  <a:schemeClr val="tx1"/>
                </a:solidFill>
                <a:latin typeface="Comic Sans MS" panose="030F0702030302020204" pitchFamily="66" charset="0"/>
              </a:rPr>
              <a:t>Monday morning</a:t>
            </a:r>
            <a:endParaRPr lang="en-GB" altLang="en-US" dirty="0">
              <a:solidFill>
                <a:schemeClr val="tx1"/>
              </a:solidFill>
              <a:latin typeface="Comic Sans MS" panose="030F0702030302020204" pitchFamily="66" charset="0"/>
            </a:endParaRPr>
          </a:p>
          <a:p>
            <a:pPr>
              <a:lnSpc>
                <a:spcPct val="100000"/>
              </a:lnSpc>
              <a:spcBef>
                <a:spcPct val="0"/>
              </a:spcBef>
            </a:pPr>
            <a:r>
              <a:rPr lang="en-GB" altLang="en-US" dirty="0" smtClean="0">
                <a:solidFill>
                  <a:schemeClr val="tx1"/>
                </a:solidFill>
                <a:latin typeface="Comic Sans MS" panose="030F0702030302020204" pitchFamily="66" charset="0"/>
              </a:rPr>
              <a:t>We </a:t>
            </a:r>
            <a:r>
              <a:rPr lang="en-GB" altLang="en-US" dirty="0" smtClean="0">
                <a:solidFill>
                  <a:schemeClr val="tx1"/>
                </a:solidFill>
                <a:latin typeface="Comic Sans MS" panose="030F0702030302020204" pitchFamily="66" charset="0"/>
              </a:rPr>
              <a:t>have Karate in the first half of our Summer Term</a:t>
            </a:r>
          </a:p>
          <a:p>
            <a:pPr>
              <a:lnSpc>
                <a:spcPct val="100000"/>
              </a:lnSpc>
              <a:spcBef>
                <a:spcPct val="0"/>
              </a:spcBef>
            </a:pPr>
            <a:r>
              <a:rPr lang="en-GB" altLang="en-US" dirty="0" smtClean="0">
                <a:solidFill>
                  <a:schemeClr val="tx1"/>
                </a:solidFill>
                <a:latin typeface="Comic Sans MS" panose="030F0702030302020204" pitchFamily="66" charset="0"/>
              </a:rPr>
              <a:t>We will visit the Sensory Centre during our Spring Term</a:t>
            </a:r>
            <a:endParaRPr lang="en-GB" altLang="en-US" dirty="0">
              <a:solidFill>
                <a:schemeClr val="tx1"/>
              </a:solidFill>
              <a:latin typeface="Comic Sans MS" panose="030F0702030302020204" pitchFamily="66" charset="0"/>
            </a:endParaRPr>
          </a:p>
          <a:p>
            <a:pPr>
              <a:lnSpc>
                <a:spcPct val="100000"/>
              </a:lnSpc>
              <a:spcBef>
                <a:spcPct val="0"/>
              </a:spcBef>
            </a:pPr>
            <a:endParaRPr lang="en-GB" altLang="en-US" dirty="0">
              <a:solidFill>
                <a:schemeClr val="tx1"/>
              </a:solidFill>
              <a:latin typeface="Comic Sans MS" panose="030F0702030302020204" pitchFamily="66" charset="0"/>
            </a:endParaRPr>
          </a:p>
          <a:p>
            <a:pPr>
              <a:lnSpc>
                <a:spcPct val="100000"/>
              </a:lnSpc>
              <a:spcBef>
                <a:spcPct val="0"/>
              </a:spcBef>
            </a:pPr>
            <a:endParaRPr lang="en-GB" alt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53259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What should pupils bring to school daily?</a:t>
            </a:r>
            <a:endParaRPr lang="en-GB" dirty="0">
              <a:latin typeface="Comic Sans MS" panose="030F0702030302020204" pitchFamily="66"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1081457" y="2251880"/>
            <a:ext cx="1061242" cy="1095953"/>
          </a:xfrm>
          <a:prstGeom prst="rect">
            <a:avLst/>
          </a:prstGeom>
        </p:spPr>
      </p:pic>
      <p:sp>
        <p:nvSpPr>
          <p:cNvPr id="5" name="TextBox 4"/>
          <p:cNvSpPr txBox="1"/>
          <p:nvPr/>
        </p:nvSpPr>
        <p:spPr>
          <a:xfrm>
            <a:off x="2776751" y="2445913"/>
            <a:ext cx="8488907" cy="707886"/>
          </a:xfrm>
          <a:prstGeom prst="rect">
            <a:avLst/>
          </a:prstGeom>
          <a:noFill/>
        </p:spPr>
        <p:txBody>
          <a:bodyPr wrap="square" rtlCol="0">
            <a:spAutoFit/>
          </a:bodyPr>
          <a:lstStyle/>
          <a:p>
            <a:r>
              <a:rPr lang="en-GB" sz="2000" dirty="0" smtClean="0">
                <a:latin typeface="Comic Sans MS" panose="030F0702030302020204" pitchFamily="66" charset="0"/>
              </a:rPr>
              <a:t>Each child has been given a home-school diary. Staff will write in these every day and please pass on any messages from home.</a:t>
            </a:r>
            <a:endParaRPr lang="en-GB" sz="2000" dirty="0">
              <a:latin typeface="Comic Sans MS" panose="030F0702030302020204" pitchFamily="66"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1044383" y="4176216"/>
            <a:ext cx="1071392" cy="906784"/>
          </a:xfrm>
          <a:prstGeom prst="rect">
            <a:avLst/>
          </a:prstGeom>
        </p:spPr>
      </p:pic>
      <p:sp>
        <p:nvSpPr>
          <p:cNvPr id="8" name="TextBox 7"/>
          <p:cNvSpPr txBox="1"/>
          <p:nvPr/>
        </p:nvSpPr>
        <p:spPr>
          <a:xfrm>
            <a:off x="2776751" y="3972811"/>
            <a:ext cx="8665192" cy="1477328"/>
          </a:xfrm>
          <a:prstGeom prst="rect">
            <a:avLst/>
          </a:prstGeom>
          <a:noFill/>
        </p:spPr>
        <p:txBody>
          <a:bodyPr wrap="square" rtlCol="0">
            <a:spAutoFit/>
          </a:bodyPr>
          <a:lstStyle/>
          <a:p>
            <a:r>
              <a:rPr lang="en-GB" dirty="0" smtClean="0">
                <a:latin typeface="Comic Sans MS" panose="030F0702030302020204" pitchFamily="66" charset="0"/>
              </a:rPr>
              <a:t>Reading books will be sent home with a reading record book, please record anything that you read with your child in this book. It doesn’t have to be only the reading book we send home!</a:t>
            </a:r>
          </a:p>
          <a:p>
            <a:endParaRPr lang="en-GB" dirty="0">
              <a:latin typeface="Comic Sans MS" panose="030F0702030302020204" pitchFamily="66" charset="0"/>
            </a:endParaRPr>
          </a:p>
          <a:p>
            <a:r>
              <a:rPr lang="en-GB" dirty="0" smtClean="0">
                <a:latin typeface="Comic Sans MS" panose="030F0702030302020204" pitchFamily="66" charset="0"/>
              </a:rPr>
              <a:t>Books will be changed as required. </a:t>
            </a:r>
            <a:endParaRPr lang="en-GB" dirty="0">
              <a:latin typeface="Comic Sans MS" panose="030F0702030302020204" pitchFamily="66"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44383" y="5918719"/>
            <a:ext cx="959115" cy="791005"/>
          </a:xfrm>
          <a:prstGeom prst="rect">
            <a:avLst/>
          </a:prstGeom>
        </p:spPr>
      </p:pic>
      <p:sp>
        <p:nvSpPr>
          <p:cNvPr id="10" name="TextBox 9"/>
          <p:cNvSpPr txBox="1"/>
          <p:nvPr/>
        </p:nvSpPr>
        <p:spPr>
          <a:xfrm>
            <a:off x="2776751" y="5922716"/>
            <a:ext cx="8665192" cy="646331"/>
          </a:xfrm>
          <a:prstGeom prst="rect">
            <a:avLst/>
          </a:prstGeom>
          <a:noFill/>
        </p:spPr>
        <p:txBody>
          <a:bodyPr wrap="square" rtlCol="0">
            <a:spAutoFit/>
          </a:bodyPr>
          <a:lstStyle/>
          <a:p>
            <a:r>
              <a:rPr lang="en-GB" dirty="0" smtClean="0">
                <a:latin typeface="Comic Sans MS" panose="030F0702030302020204" pitchFamily="66" charset="0"/>
              </a:rPr>
              <a:t>Water bottles are provided in school but please feel free to send one in with your child if you </a:t>
            </a:r>
            <a:r>
              <a:rPr lang="en-GB" dirty="0" smtClean="0">
                <a:latin typeface="Comic Sans MS" panose="030F0702030302020204" pitchFamily="66" charset="0"/>
              </a:rPr>
              <a:t>wish </a:t>
            </a:r>
            <a:r>
              <a:rPr lang="en-GB" dirty="0" smtClean="0">
                <a:latin typeface="Comic Sans MS" panose="030F0702030302020204" pitchFamily="66" charset="0"/>
              </a:rPr>
              <a:t>to.</a:t>
            </a:r>
            <a:endParaRPr lang="en-GB" dirty="0">
              <a:latin typeface="Comic Sans MS" panose="030F0702030302020204" pitchFamily="66" charset="0"/>
            </a:endParaRPr>
          </a:p>
        </p:txBody>
      </p:sp>
    </p:spTree>
    <p:extLst>
      <p:ext uri="{BB962C8B-B14F-4D97-AF65-F5344CB8AC3E}">
        <p14:creationId xmlns:p14="http://schemas.microsoft.com/office/powerpoint/2010/main" val="1775588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Curriculum</a:t>
            </a:r>
            <a:endParaRPr lang="en-GB" dirty="0">
              <a:latin typeface="Comic Sans MS" panose="030F0702030302020204" pitchFamily="66" charset="0"/>
            </a:endParaRPr>
          </a:p>
        </p:txBody>
      </p:sp>
      <p:sp>
        <p:nvSpPr>
          <p:cNvPr id="8" name="Rectangle 7"/>
          <p:cNvSpPr/>
          <p:nvPr/>
        </p:nvSpPr>
        <p:spPr>
          <a:xfrm>
            <a:off x="5495925" y="2077781"/>
            <a:ext cx="6096000" cy="4150239"/>
          </a:xfrm>
          <a:prstGeom prst="rect">
            <a:avLst/>
          </a:prstGeom>
        </p:spPr>
        <p:txBody>
          <a:bodyPr>
            <a:spAutoFit/>
          </a:bodyPr>
          <a:lstStyle/>
          <a:p>
            <a:pPr>
              <a:lnSpc>
                <a:spcPct val="107000"/>
              </a:lnSpc>
              <a:spcAft>
                <a:spcPts val="800"/>
              </a:spcAft>
            </a:pPr>
            <a:r>
              <a:rPr lang="en-US" dirty="0" smtClean="0">
                <a:latin typeface="Comic Sans MS" panose="030F0702030302020204" pitchFamily="66" charset="0"/>
                <a:ea typeface="Calibri" panose="020F0502020204030204" pitchFamily="34" charset="0"/>
                <a:cs typeface="Times New Roman" panose="02020603050405020304" pitchFamily="18" charset="0"/>
              </a:rPr>
              <a:t>Rose</a:t>
            </a:r>
            <a:r>
              <a:rPr lang="en-US" dirty="0" smtClean="0">
                <a:latin typeface="Comic Sans MS" panose="030F0702030302020204" pitchFamily="66" charset="0"/>
                <a:ea typeface="Calibri" panose="020F0502020204030204" pitchFamily="34" charset="0"/>
                <a:cs typeface="Times New Roman" panose="02020603050405020304" pitchFamily="18" charset="0"/>
              </a:rPr>
              <a:t> </a:t>
            </a:r>
            <a:r>
              <a:rPr lang="en-US" dirty="0">
                <a:latin typeface="Comic Sans MS" panose="030F0702030302020204" pitchFamily="66" charset="0"/>
                <a:ea typeface="Calibri" panose="020F0502020204030204" pitchFamily="34" charset="0"/>
                <a:cs typeface="Times New Roman" panose="02020603050405020304" pitchFamily="18" charset="0"/>
              </a:rPr>
              <a:t>Class is on the Maple Pathway within school which means we use a </a:t>
            </a:r>
            <a:r>
              <a:rPr lang="en-GB" dirty="0">
                <a:latin typeface="Comic Sans MS" panose="030F0702030302020204" pitchFamily="66" charset="0"/>
                <a:ea typeface="Calibri" panose="020F0502020204030204" pitchFamily="34" charset="0"/>
                <a:cs typeface="Times New Roman" panose="02020603050405020304" pitchFamily="18" charset="0"/>
              </a:rPr>
              <a:t>sensory based learning environment. Please send a small selection of spare clothes with the pupils in case our learning gets messy! The curriculum focuses on achieving the 5 key skills of the engagement model: exploring, realising, anticipating, persisting and initiating.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Times New Roman" panose="02020603050405020304" pitchFamily="18" charset="0"/>
              </a:rPr>
              <a:t>We support pupils through a total communication approach and highly structure our day to promote independence and choice making. Our children have access to both indoor and outdoor activities, as well as trips and visits.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237917" y="2077781"/>
            <a:ext cx="3088700" cy="4343869"/>
          </a:xfrm>
          <a:prstGeom prst="rect">
            <a:avLst/>
          </a:prstGeom>
        </p:spPr>
      </p:pic>
    </p:spTree>
    <p:extLst>
      <p:ext uri="{BB962C8B-B14F-4D97-AF65-F5344CB8AC3E}">
        <p14:creationId xmlns:p14="http://schemas.microsoft.com/office/powerpoint/2010/main" val="90134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1" y="479426"/>
            <a:ext cx="8220075" cy="993775"/>
          </a:xfrm>
        </p:spPr>
        <p:txBody>
          <a:bodyPr/>
          <a:lstStyle/>
          <a:p>
            <a:r>
              <a:rPr lang="en-GB" altLang="en-US" smtClean="0"/>
              <a:t>The Engagement Model</a:t>
            </a:r>
          </a:p>
        </p:txBody>
      </p:sp>
      <p:sp>
        <p:nvSpPr>
          <p:cNvPr id="2" name="TextBox 1"/>
          <p:cNvSpPr txBox="1"/>
          <p:nvPr/>
        </p:nvSpPr>
        <p:spPr>
          <a:xfrm>
            <a:off x="2284414" y="1254125"/>
            <a:ext cx="7534275" cy="8002588"/>
          </a:xfrm>
          <a:prstGeom prst="rect">
            <a:avLst/>
          </a:prstGeom>
          <a:noFill/>
        </p:spPr>
        <p:txBody>
          <a:bodyPr>
            <a:spAutoFit/>
          </a:bodyPr>
          <a:lstStyle/>
          <a:p>
            <a:pPr algn="ctr">
              <a:defRPr/>
            </a:pPr>
            <a:r>
              <a:rPr lang="en-GB" b="1" dirty="0">
                <a:latin typeface="Comic Sans MS" panose="030F0702030302020204" pitchFamily="66" charset="0"/>
              </a:rPr>
              <a:t>Engagement Model: 5 Areas</a:t>
            </a:r>
            <a:endParaRPr lang="en-GB" dirty="0">
              <a:latin typeface="Comic Sans MS" panose="030F0702030302020204" pitchFamily="66" charset="0"/>
            </a:endParaRPr>
          </a:p>
          <a:p>
            <a:pPr algn="ctr">
              <a:defRPr/>
            </a:pPr>
            <a:r>
              <a:rPr lang="en-GB" dirty="0">
                <a:latin typeface="Comic Sans MS" panose="030F0702030302020204" pitchFamily="66" charset="0"/>
              </a:rPr>
              <a:t> </a:t>
            </a:r>
          </a:p>
          <a:p>
            <a:pPr algn="ctr">
              <a:defRPr/>
            </a:pPr>
            <a:r>
              <a:rPr lang="en-GB" dirty="0">
                <a:latin typeface="Comic Sans MS" panose="030F0702030302020204" pitchFamily="66" charset="0"/>
              </a:rPr>
              <a:t>The 5 areas are not hierarchical, so there is no expectation that pupils need to demonstrate progress in all 5 areas. Instead, each of the areas represent what is necessary for pupils to fully engage in their learning and reach their full potential. The areas also provide the scaffolding to enable pupils to become independent in learning a new skill or concept</a:t>
            </a:r>
            <a:r>
              <a:rPr lang="en-GB" dirty="0"/>
              <a:t>.</a:t>
            </a:r>
          </a:p>
          <a:p>
            <a:pPr algn="ctr">
              <a:defRPr/>
            </a:pPr>
            <a:endParaRPr lang="en-GB" dirty="0"/>
          </a:p>
          <a:p>
            <a:pPr algn="ctr">
              <a:defRPr/>
            </a:pPr>
            <a:r>
              <a:rPr lang="en-GB" sz="1400" b="1" dirty="0">
                <a:latin typeface="Comic Sans MS" panose="030F0702030302020204" pitchFamily="66" charset="0"/>
              </a:rPr>
              <a:t>Exploration</a:t>
            </a:r>
          </a:p>
          <a:p>
            <a:pPr algn="ctr">
              <a:defRPr/>
            </a:pPr>
            <a:r>
              <a:rPr lang="en-GB" sz="1400" dirty="0">
                <a:latin typeface="Comic Sans MS" panose="030F0702030302020204" pitchFamily="66" charset="0"/>
              </a:rPr>
              <a:t>This shows whether a pupil can build on their initial reaction to a new stimulus or activity, for example, whether they display more than an involuntary or startled reaction to the activity. Additionally, the pupil may be interested in and curious about the stimulus or activity, for example, they may notice it or reach out to it.</a:t>
            </a:r>
          </a:p>
          <a:p>
            <a:pPr algn="ctr">
              <a:defRPr/>
            </a:pPr>
            <a:r>
              <a:rPr lang="en-GB" sz="1400" dirty="0">
                <a:latin typeface="Comic Sans MS" panose="030F0702030302020204" pitchFamily="66" charset="0"/>
              </a:rPr>
              <a:t>Exploration becomes more established when the pupil is still responsive to the same stimulus or activity when it is presented in different contexts or environments, for example, a different time of day, a different place or with different people.</a:t>
            </a:r>
          </a:p>
          <a:p>
            <a:pPr algn="ctr">
              <a:defRPr/>
            </a:pPr>
            <a:r>
              <a:rPr lang="en-GB" sz="1400" dirty="0">
                <a:latin typeface="Comic Sans MS" panose="030F0702030302020204" pitchFamily="66" charset="0"/>
              </a:rPr>
              <a:t>Exploration is important in identifying which stimuli or activities interest the pupil and motivate them to pay attention and investigate them further, so that they can develop new knowledge and skills.  </a:t>
            </a:r>
          </a:p>
          <a:p>
            <a:pPr algn="ctr">
              <a:defRPr/>
            </a:pPr>
            <a:endParaRPr lang="en-GB" dirty="0"/>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p:txBody>
      </p:sp>
    </p:spTree>
    <p:extLst>
      <p:ext uri="{BB962C8B-B14F-4D97-AF65-F5344CB8AC3E}">
        <p14:creationId xmlns:p14="http://schemas.microsoft.com/office/powerpoint/2010/main" val="2820684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1" y="479426"/>
            <a:ext cx="8220075" cy="993775"/>
          </a:xfrm>
        </p:spPr>
        <p:txBody>
          <a:bodyPr/>
          <a:lstStyle/>
          <a:p>
            <a:r>
              <a:rPr lang="en-GB" altLang="en-US" smtClean="0"/>
              <a:t>The Engagement Model</a:t>
            </a:r>
          </a:p>
        </p:txBody>
      </p:sp>
      <p:sp>
        <p:nvSpPr>
          <p:cNvPr id="2" name="TextBox 1"/>
          <p:cNvSpPr txBox="1"/>
          <p:nvPr/>
        </p:nvSpPr>
        <p:spPr>
          <a:xfrm>
            <a:off x="2284414" y="1254126"/>
            <a:ext cx="7534275" cy="8094663"/>
          </a:xfrm>
          <a:prstGeom prst="rect">
            <a:avLst/>
          </a:prstGeom>
          <a:noFill/>
        </p:spPr>
        <p:txBody>
          <a:bodyPr>
            <a:spAutoFit/>
          </a:bodyPr>
          <a:lstStyle/>
          <a:p>
            <a:pPr algn="ctr">
              <a:defRPr/>
            </a:pPr>
            <a:r>
              <a:rPr lang="en-GB" sz="1400" b="1" dirty="0">
                <a:latin typeface="Comic Sans MS" panose="030F0702030302020204" pitchFamily="66" charset="0"/>
              </a:rPr>
              <a:t>Realisation</a:t>
            </a:r>
          </a:p>
          <a:p>
            <a:pPr algn="ctr">
              <a:defRPr/>
            </a:pPr>
            <a:r>
              <a:rPr lang="en-GB" sz="1400" dirty="0">
                <a:latin typeface="Comic Sans MS" panose="030F0702030302020204" pitchFamily="66" charset="0"/>
              </a:rPr>
              <a:t>This shows how the pupil interacts with a new stimulus or activity or discovers a new aspect of a familiar stimulus or activity. They will display behaviours that show they want more control of the stimulus or activity, for example by stopping it or trying to make changes to it. The pupil will often show what familiar adults consider to be ‘surprise’, ‘excitement’, ‘delight’, ‘amazement’ or ‘fear’.</a:t>
            </a:r>
          </a:p>
          <a:p>
            <a:pPr algn="ctr">
              <a:defRPr/>
            </a:pPr>
            <a:r>
              <a:rPr lang="en-GB" sz="1400" dirty="0">
                <a:latin typeface="Comic Sans MS" panose="030F0702030302020204" pitchFamily="66" charset="0"/>
              </a:rPr>
              <a:t>Realisation becomes more established when the pupil uses the newly developed skills or knowledge in new ways and in different contexts or environments. This is important as it can keep the pupil excited in their learning and prevents an activity from becoming routine.</a:t>
            </a:r>
          </a:p>
          <a:p>
            <a:pPr algn="ctr">
              <a:defRPr/>
            </a:pPr>
            <a:r>
              <a:rPr lang="en-GB" sz="1400" dirty="0">
                <a:latin typeface="Comic Sans MS" panose="030F0702030302020204" pitchFamily="66" charset="0"/>
              </a:rPr>
              <a:t/>
            </a:r>
            <a:br>
              <a:rPr lang="en-GB" sz="1400" dirty="0">
                <a:latin typeface="Comic Sans MS" panose="030F0702030302020204" pitchFamily="66" charset="0"/>
              </a:rPr>
            </a:br>
            <a:r>
              <a:rPr lang="en-GB" sz="1400" b="1" dirty="0">
                <a:latin typeface="Comic Sans MS" panose="030F0702030302020204" pitchFamily="66" charset="0"/>
              </a:rPr>
              <a:t> </a:t>
            </a:r>
          </a:p>
          <a:p>
            <a:pPr algn="ctr">
              <a:defRPr/>
            </a:pPr>
            <a:r>
              <a:rPr lang="en-GB" sz="1400" b="1" dirty="0">
                <a:latin typeface="Comic Sans MS" panose="030F0702030302020204" pitchFamily="66" charset="0"/>
              </a:rPr>
              <a:t>Anticipation</a:t>
            </a:r>
          </a:p>
          <a:p>
            <a:pPr algn="ctr">
              <a:defRPr/>
            </a:pPr>
            <a:r>
              <a:rPr lang="en-GB" sz="1400" dirty="0">
                <a:latin typeface="Comic Sans MS" panose="030F0702030302020204" pitchFamily="66" charset="0"/>
              </a:rPr>
              <a:t>This shows how much the pupil predicts, expects or associates a stimulus or activity with an event. They may anticipate that a familiar activity is about to start or finish by interpreting cues or prompts such as auditory (what they hear), tactile (what they feel) and visual (what they see).</a:t>
            </a:r>
          </a:p>
          <a:p>
            <a:pPr algn="ctr">
              <a:defRPr/>
            </a:pPr>
            <a:r>
              <a:rPr lang="en-GB" sz="1400" dirty="0">
                <a:latin typeface="Comic Sans MS" panose="030F0702030302020204" pitchFamily="66" charset="0"/>
              </a:rPr>
              <a:t>Anticipation becomes more established when the pupil shows awareness that a familiar activity is about to start or finish, even when cues and prompts are reduced. </a:t>
            </a:r>
          </a:p>
          <a:p>
            <a:pPr algn="ctr">
              <a:defRPr/>
            </a:pPr>
            <a:r>
              <a:rPr lang="en-GB" sz="1400" dirty="0">
                <a:latin typeface="Comic Sans MS" panose="030F0702030302020204" pitchFamily="66" charset="0"/>
              </a:rPr>
              <a:t>Anticipation is important in measuring the pupil’s understanding of cause and effect, for example if they do this, then something will happen. This prepares the brain for learning and helps with the pupil’s memory and sequencing.</a:t>
            </a:r>
          </a:p>
          <a:p>
            <a:pPr algn="ctr">
              <a:defRPr/>
            </a:pPr>
            <a:endParaRPr lang="en-GB" dirty="0"/>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a:p>
            <a:pPr marL="285750" indent="-285750">
              <a:buFont typeface="Arial" panose="020B0604020202020204" pitchFamily="34" charset="0"/>
              <a:buChar char="•"/>
              <a:defRPr/>
            </a:pPr>
            <a:endParaRPr lang="en-GB" dirty="0">
              <a:latin typeface="Comic Sans MS" panose="030F0702030302020204" pitchFamily="66" charset="0"/>
            </a:endParaRPr>
          </a:p>
        </p:txBody>
      </p:sp>
    </p:spTree>
    <p:extLst>
      <p:ext uri="{BB962C8B-B14F-4D97-AF65-F5344CB8AC3E}">
        <p14:creationId xmlns:p14="http://schemas.microsoft.com/office/powerpoint/2010/main" val="936660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0C04F-E7AC-41AB-9C6D-1B1BB88BFF7F}">
  <ds:schemaRef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4873beb7-5857-4685-be1f-d57550cc96c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411</TotalTime>
  <Words>805</Words>
  <Application>Microsoft Office PowerPoint</Application>
  <PresentationFormat>Widescreen</PresentationFormat>
  <Paragraphs>112</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Comic Sans MS</vt:lpstr>
      <vt:lpstr>Sassoon Infant Rg</vt:lpstr>
      <vt:lpstr>Segoe UI</vt:lpstr>
      <vt:lpstr>Segoe UI Light</vt:lpstr>
      <vt:lpstr>Times New Roman</vt:lpstr>
      <vt:lpstr>Twinkl</vt:lpstr>
      <vt:lpstr>Twinkl SemiBold</vt:lpstr>
      <vt:lpstr>WelcomeDoc</vt:lpstr>
      <vt:lpstr>Welcome to Rose Class</vt:lpstr>
      <vt:lpstr>Introductions…</vt:lpstr>
      <vt:lpstr>PowerPoint Presentation</vt:lpstr>
      <vt:lpstr>Our School Day</vt:lpstr>
      <vt:lpstr>Enhancements</vt:lpstr>
      <vt:lpstr>What should pupils bring to school daily?</vt:lpstr>
      <vt:lpstr>Curriculum</vt:lpstr>
      <vt:lpstr>The Engagement Model</vt:lpstr>
      <vt:lpstr>The Engagement Model</vt:lpstr>
      <vt:lpstr>The Engagement Model</vt:lpstr>
      <vt:lpstr>IEPs</vt:lpstr>
      <vt:lpstr>SCERTS</vt:lpstr>
      <vt:lpstr>OT</vt:lpstr>
      <vt:lpstr>EFL</vt:lpstr>
      <vt:lpstr>PowerPoint Presentation</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Eleanor Urry</cp:lastModifiedBy>
  <cp:revision>31</cp:revision>
  <dcterms:created xsi:type="dcterms:W3CDTF">2021-09-18T20:35:27Z</dcterms:created>
  <dcterms:modified xsi:type="dcterms:W3CDTF">2025-09-15T13:19:08Z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