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0"/>
  </p:notesMasterIdLst>
  <p:sldIdLst>
    <p:sldId id="256" r:id="rId5"/>
    <p:sldId id="257" r:id="rId6"/>
    <p:sldId id="258" r:id="rId7"/>
    <p:sldId id="262" r:id="rId8"/>
    <p:sldId id="259" r:id="rId9"/>
    <p:sldId id="260" r:id="rId10"/>
    <p:sldId id="261" r:id="rId11"/>
    <p:sldId id="263" r:id="rId12"/>
    <p:sldId id="264" r:id="rId13"/>
    <p:sldId id="271" r:id="rId14"/>
    <p:sldId id="272" r:id="rId15"/>
    <p:sldId id="273" r:id="rId16"/>
    <p:sldId id="270" r:id="rId17"/>
    <p:sldId id="266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E75E278A-FF0E-49A4-B170-79828D63BBAD}">
          <p14:sldIdLst>
            <p14:sldId id="256"/>
            <p14:sldId id="257"/>
            <p14:sldId id="258"/>
            <p14:sldId id="262"/>
            <p14:sldId id="259"/>
            <p14:sldId id="260"/>
            <p14:sldId id="261"/>
            <p14:sldId id="263"/>
            <p14:sldId id="264"/>
            <p14:sldId id="271"/>
            <p14:sldId id="272"/>
            <p14:sldId id="273"/>
            <p14:sldId id="270"/>
            <p14:sldId id="266"/>
            <p14:sldId id="269"/>
          </p14:sldIdLst>
        </p14:section>
        <p14:section name="Design, Impress, Work Together" id="{B9B51309-D148-4332-87C2-07BE32FBCA3B}">
          <p14:sldIdLst/>
        </p14:section>
        <p14:section name="Learn More" id="{2CC34DB2-6590-42C0-AD4B-A04C6060184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B4A6"/>
    <a:srgbClr val="734F29"/>
    <a:srgbClr val="D24726"/>
    <a:srgbClr val="DD462F"/>
    <a:srgbClr val="AEB785"/>
    <a:srgbClr val="EFD5A2"/>
    <a:srgbClr val="3B3026"/>
    <a:srgbClr val="ECE1CA"/>
    <a:srgbClr val="79553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280" autoAdjust="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061006"/>
            <a:ext cx="1051560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2" y="5110609"/>
            <a:ext cx="6705599" cy="11377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2800">
                <a:solidFill>
                  <a:srgbClr val="D2472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9692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15419" y="365125"/>
            <a:ext cx="1819564" cy="5811838"/>
          </a:xfrm>
        </p:spPr>
        <p:txBody>
          <a:bodyPr vert="eaVert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0226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1208868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825625"/>
            <a:ext cx="4167753" cy="435133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Aft>
                <a:spcPts val="1200"/>
              </a:spcAft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50000"/>
              </a:lnSpc>
              <a:spcAft>
                <a:spcPts val="12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50000"/>
              </a:lnSpc>
              <a:spcAft>
                <a:spcPts val="1200"/>
              </a:spcAft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2402238"/>
            <a:ext cx="4508715" cy="2187227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rgbClr val="D247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308" y="2402237"/>
            <a:ext cx="5269424" cy="2187226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Click to edit Master text styles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Second level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Third level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Fourth level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Click to edit Master text styles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Second level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Third level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Fourth level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28223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737851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1" y="2193927"/>
            <a:ext cx="5156200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Click to edit Master text styles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Second level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Third level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Fourth level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4" y="1489075"/>
            <a:ext cx="5157787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4" y="2193927"/>
            <a:ext cx="5157787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Click to edit Master text styles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Second level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Third level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Fourth level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06029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0814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43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Click to edit Master text styles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Second level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Third level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Fourth level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193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09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EBAAA-29B5-4AF5-BC5F-7E580C29002D}" type="datetimeFigureOut">
              <a:rPr lang="en-US" smtClean="0"/>
              <a:t>10/3/2025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2596" y="2022370"/>
            <a:ext cx="10515600" cy="2387600"/>
          </a:xfrm>
        </p:spPr>
        <p:txBody>
          <a:bodyPr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Welcome to Owl Class 2025 - 2026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727" y="4566421"/>
            <a:ext cx="5607338" cy="183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ASDAN Personal Progress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548" y="1941922"/>
            <a:ext cx="119060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Who is it for</a:t>
            </a:r>
            <a:r>
              <a:rPr lang="en-GB" sz="3600" dirty="0" smtClean="0">
                <a:latin typeface="Comic Sans MS" panose="030F0702030302020204" pitchFamily="66" charset="0"/>
              </a:rPr>
              <a:t>?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The </a:t>
            </a:r>
            <a:r>
              <a:rPr lang="en-GB" dirty="0">
                <a:latin typeface="Comic Sans MS" panose="030F0702030302020204" pitchFamily="66" charset="0"/>
              </a:rPr>
              <a:t>qualifications have been developed for learners working towards and at Entry 1 to have their achievements recognised within a qualification framework. They can be undertaken in schools, colleges, residential and day care services, training providers and independent provision</a:t>
            </a:r>
            <a:r>
              <a:rPr lang="en-GB" dirty="0" smtClean="0">
                <a:latin typeface="Comic Sans MS" panose="030F0702030302020204" pitchFamily="66" charset="0"/>
              </a:rPr>
              <a:t>.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Personal Progress (PP) is available for delivery in England, Wales and Northern </a:t>
            </a:r>
            <a:r>
              <a:rPr lang="en-GB" dirty="0" smtClean="0">
                <a:latin typeface="Comic Sans MS" panose="030F0702030302020204" pitchFamily="66" charset="0"/>
              </a:rPr>
              <a:t>Ireland.</a:t>
            </a:r>
            <a:endParaRPr lang="en-GB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621" y="87078"/>
            <a:ext cx="3766009" cy="112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5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ASDAN Personal Progress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41" y="1380788"/>
            <a:ext cx="11934334" cy="5279010"/>
          </a:xfrm>
        </p:spPr>
        <p:txBody>
          <a:bodyPr>
            <a:normAutofit fontScale="25000" lnSpcReduction="20000"/>
          </a:bodyPr>
          <a:lstStyle/>
          <a:p>
            <a:r>
              <a:rPr lang="en-GB" sz="7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The class team choose </a:t>
            </a:r>
            <a:r>
              <a:rPr lang="en-GB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units from the topics of Employability, Independent living, Good health, and Community inclusion. There are 58 units available, with credit values of between 2 credits and 5 credits each.</a:t>
            </a:r>
          </a:p>
          <a:p>
            <a:r>
              <a:rPr lang="en-GB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Any combination of units can be completed for a Personal Progress qualification.</a:t>
            </a:r>
          </a:p>
          <a:p>
            <a:r>
              <a:rPr lang="en-GB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Learners achieve a qualification that reflects the credit value of the number of units they have completed:</a:t>
            </a:r>
          </a:p>
          <a:p>
            <a:r>
              <a:rPr lang="en-GB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Award – 8 credits</a:t>
            </a:r>
          </a:p>
          <a:p>
            <a:r>
              <a:rPr lang="en-GB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Certificate – 14 credits</a:t>
            </a:r>
          </a:p>
          <a:p>
            <a:r>
              <a:rPr lang="en-GB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Extended Certificate – 25 credits</a:t>
            </a:r>
          </a:p>
          <a:p>
            <a:r>
              <a:rPr lang="en-GB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Diploma – 37 credits</a:t>
            </a:r>
          </a:p>
          <a:p>
            <a:r>
              <a:rPr lang="en-GB" sz="7200" dirty="0">
                <a:solidFill>
                  <a:schemeClr val="tx1"/>
                </a:solidFill>
                <a:latin typeface="Comic Sans MS" panose="030F0702030302020204" pitchFamily="66" charset="0"/>
              </a:rPr>
              <a:t>Learners who complete units with a total value less than 8 credits will be awarded unit certification, providing they meet the requirements of the full units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621" y="87078"/>
            <a:ext cx="3766009" cy="112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351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omic Sans MS" panose="030F0702030302020204" pitchFamily="66" charset="0"/>
              </a:rPr>
              <a:t>ASDAN Personal Progress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7621" y="87078"/>
            <a:ext cx="3766009" cy="1121790"/>
          </a:xfrm>
          <a:prstGeom prst="rect">
            <a:avLst/>
          </a:prstGeom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4852983"/>
              </p:ext>
            </p:extLst>
          </p:nvPr>
        </p:nvGraphicFramePr>
        <p:xfrm>
          <a:off x="838200" y="1515503"/>
          <a:ext cx="4167188" cy="498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3594">
                  <a:extLst>
                    <a:ext uri="{9D8B030D-6E8A-4147-A177-3AD203B41FA5}">
                      <a16:colId xmlns:a16="http://schemas.microsoft.com/office/drawing/2014/main" val="580426940"/>
                    </a:ext>
                  </a:extLst>
                </a:gridCol>
                <a:gridCol w="2083594">
                  <a:extLst>
                    <a:ext uri="{9D8B030D-6E8A-4147-A177-3AD203B41FA5}">
                      <a16:colId xmlns:a16="http://schemas.microsoft.com/office/drawing/2014/main" val="29384403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Name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of module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Credit  value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1350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Reading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6980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Writing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168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Number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8933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Sequencing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and sorting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4718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Money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4526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Being healthy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847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Shape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1220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Measure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1245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Personal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care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571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Mini Enterprise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932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Getting out and about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7313963"/>
                  </a:ext>
                </a:extLst>
              </a:tr>
            </a:tbl>
          </a:graphicData>
        </a:graphic>
      </p:graphicFrame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7725976"/>
              </p:ext>
            </p:extLst>
          </p:nvPr>
        </p:nvGraphicFramePr>
        <p:xfrm>
          <a:off x="6307318" y="2343690"/>
          <a:ext cx="4167188" cy="3332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3594">
                  <a:extLst>
                    <a:ext uri="{9D8B030D-6E8A-4147-A177-3AD203B41FA5}">
                      <a16:colId xmlns:a16="http://schemas.microsoft.com/office/drawing/2014/main" val="580426940"/>
                    </a:ext>
                  </a:extLst>
                </a:gridCol>
                <a:gridCol w="2083594">
                  <a:extLst>
                    <a:ext uri="{9D8B030D-6E8A-4147-A177-3AD203B41FA5}">
                      <a16:colId xmlns:a16="http://schemas.microsoft.com/office/drawing/2014/main" val="2938440316"/>
                    </a:ext>
                  </a:extLst>
                </a:gridCol>
              </a:tblGrid>
              <a:tr h="395945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Name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of module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Credit  value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1350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Preparing</a:t>
                      </a:r>
                      <a:r>
                        <a:rPr lang="en-GB" baseline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drinks and snacks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6980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Following instructions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168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Engaging in new and creative activities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8933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3494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Total</a:t>
                      </a:r>
                      <a:endParaRPr lang="en-GB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39</a:t>
                      </a:r>
                      <a:endParaRPr lang="en-GB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303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649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Owl Class weekly timetable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654" y="1321782"/>
            <a:ext cx="8220173" cy="560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2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Any questions?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3918">
            <a:off x="4483945" y="1906075"/>
            <a:ext cx="2990344" cy="439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6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6372" y="1854557"/>
            <a:ext cx="98008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Thank you for taking the time to join us this afternoon! As always your support is much appreciated.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The Smiley Face (Yes, That One) Is Getting An Animated Show | IndieW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997" y="4420377"/>
            <a:ext cx="3051264" cy="213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38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Introductions…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57705" y="6027003"/>
            <a:ext cx="2611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Comic Sans MS" panose="030F0702030302020204" pitchFamily="66" charset="0"/>
              </a:rPr>
              <a:t>Mr Garrod  Teacher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9215" y="5010571"/>
            <a:ext cx="2777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Comic Sans MS" panose="030F0702030302020204" pitchFamily="66" charset="0"/>
              </a:rPr>
              <a:t>Miss </a:t>
            </a:r>
            <a:r>
              <a:rPr lang="en-GB" sz="2400" dirty="0" err="1" smtClean="0">
                <a:latin typeface="Comic Sans MS" panose="030F0702030302020204" pitchFamily="66" charset="0"/>
              </a:rPr>
              <a:t>Mclarney</a:t>
            </a:r>
            <a:r>
              <a:rPr lang="en-GB" sz="2400" dirty="0" smtClean="0">
                <a:latin typeface="Comic Sans MS" panose="030F0702030302020204" pitchFamily="66" charset="0"/>
              </a:rPr>
              <a:t> (Mac)  TA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49" y="1344899"/>
            <a:ext cx="2050718" cy="4682104"/>
          </a:xfrm>
          <a:prstGeom prst="rect">
            <a:avLst/>
          </a:prstGeom>
        </p:spPr>
      </p:pic>
      <p:pic>
        <p:nvPicPr>
          <p:cNvPr id="1026" name="Picture 2" descr="Image previ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373" y="1490795"/>
            <a:ext cx="2604823" cy="340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7234" y="2227927"/>
            <a:ext cx="2462632" cy="33529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46105" y="5684824"/>
            <a:ext cx="1921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Comic Sans MS" panose="030F0702030302020204" pitchFamily="66" charset="0"/>
              </a:rPr>
              <a:t>Mr Cartwright</a:t>
            </a:r>
          </a:p>
          <a:p>
            <a:pPr algn="ctr"/>
            <a:r>
              <a:rPr lang="en-GB" sz="2400" dirty="0" smtClean="0">
                <a:latin typeface="Comic Sans MS" panose="030F0702030302020204" pitchFamily="66" charset="0"/>
              </a:rPr>
              <a:t>1:1 TA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439191" y="5684824"/>
            <a:ext cx="1921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Comic Sans MS" panose="030F0702030302020204" pitchFamily="66" charset="0"/>
              </a:rPr>
              <a:t>Miss </a:t>
            </a:r>
            <a:r>
              <a:rPr lang="en-GB" sz="2400" dirty="0" err="1" smtClean="0">
                <a:latin typeface="Comic Sans MS" panose="030F0702030302020204" pitchFamily="66" charset="0"/>
              </a:rPr>
              <a:t>Lythgoe</a:t>
            </a:r>
            <a:endParaRPr lang="en-GB" sz="2400" dirty="0" smtClean="0">
              <a:latin typeface="Comic Sans MS" panose="030F0702030302020204" pitchFamily="66" charset="0"/>
            </a:endParaRPr>
          </a:p>
          <a:p>
            <a:pPr algn="ctr"/>
            <a:r>
              <a:rPr lang="en-GB" sz="2400" dirty="0" smtClean="0">
                <a:latin typeface="Comic Sans MS" panose="030F0702030302020204" pitchFamily="66" charset="0"/>
              </a:rPr>
              <a:t>1:1 TA</a:t>
            </a:r>
            <a:endParaRPr lang="en-GB" sz="24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2583" y="2227927"/>
            <a:ext cx="2267067" cy="335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4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19951" y="84377"/>
            <a:ext cx="1004552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latin typeface="Comic Sans MS" panose="030F0702030302020204" pitchFamily="66" charset="0"/>
              </a:rPr>
              <a:t>Owl Class is a Key Stage 4 class made up of pupils from both years 10 and 11.</a:t>
            </a:r>
          </a:p>
          <a:p>
            <a:endParaRPr lang="en-GB" sz="4000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1370" y="4146861"/>
            <a:ext cx="1877426" cy="25103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37" y="1416631"/>
            <a:ext cx="1517003" cy="26083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5428" y="1416929"/>
            <a:ext cx="1524355" cy="2617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749" y="1461186"/>
            <a:ext cx="1417530" cy="2564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8794" y="1461186"/>
            <a:ext cx="1532182" cy="25640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3893" y="1461186"/>
            <a:ext cx="1430601" cy="26083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8611" y="1428288"/>
            <a:ext cx="1646861" cy="26741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9749" y="4146861"/>
            <a:ext cx="2191414" cy="260831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8402" y="1908834"/>
            <a:ext cx="1201581" cy="125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4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On arrival…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81 Cartoon Of The Fancy Tea Cups And Saucers Illustrations &amp;amp; Clip Art -  i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5917">
            <a:off x="84827" y="1588754"/>
            <a:ext cx="2385709" cy="23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3141" y="3928526"/>
            <a:ext cx="1895475" cy="25812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3078" y="1595021"/>
            <a:ext cx="732807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Toast and cold drinks are available on arrival. Cold drinks include water or sugar free squash. We also have a healthy afternoon snack.</a:t>
            </a:r>
          </a:p>
          <a:p>
            <a:endParaRPr lang="en-GB" sz="2800" dirty="0" smtClean="0">
              <a:latin typeface="Comic Sans MS" panose="030F0702030302020204" pitchFamily="66" charset="0"/>
            </a:endParaRPr>
          </a:p>
          <a:p>
            <a:r>
              <a:rPr lang="en-GB" sz="2800" dirty="0" smtClean="0">
                <a:latin typeface="Comic Sans MS" panose="030F0702030302020204" pitchFamily="66" charset="0"/>
              </a:rPr>
              <a:t>Pupils can bring a cup/water bottle to leave in school however we do have spares.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r>
              <a:rPr lang="en-GB" sz="2800" dirty="0" smtClean="0">
                <a:latin typeface="Comic Sans MS" panose="030F0702030302020204" pitchFamily="66" charset="0"/>
              </a:rPr>
              <a:t>A contribution of £1 per week towards this cost (included in snack money) is received with thanks as school do not fund this.</a:t>
            </a:r>
            <a:endParaRPr lang="en-GB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39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Equipment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8175">
            <a:off x="10359414" y="1678674"/>
            <a:ext cx="1377661" cy="10794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0719" y="3093258"/>
            <a:ext cx="105730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Comic Sans MS" panose="030F0702030302020204" pitchFamily="66" charset="0"/>
              </a:rPr>
              <a:t>All equipment is provided by school. Pupils each have their own pencil pot which contains everything that they could possibly need in class.</a:t>
            </a:r>
          </a:p>
          <a:p>
            <a:endParaRPr lang="en-GB" sz="3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25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What should pupils bring to school daily?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047">
            <a:off x="1081456" y="2400798"/>
            <a:ext cx="1061242" cy="10959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3075" y="2216064"/>
            <a:ext cx="848890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The children have a school/home communication book. Please feel free to write any notes to class staff in here. Staff will also use planners to pass on any messages home, please check these daily.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013">
            <a:off x="1176356" y="4914880"/>
            <a:ext cx="1071392" cy="9067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3075" y="4652227"/>
            <a:ext cx="86651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Reading books and records are given in line with pupils phonics assessments. We aim to read with your child on a 1:1 basis 2x each week. Please record in the reading record when you have read with your child at home.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Books will be changed as required. 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3075" y="6129555"/>
            <a:ext cx="5076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Comic Sans MS" panose="030F0702030302020204" pitchFamily="66" charset="0"/>
              </a:rPr>
              <a:t>.</a:t>
            </a: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8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Spellings and homework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07" y="1388438"/>
            <a:ext cx="4334025" cy="25440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13689" y="1596981"/>
            <a:ext cx="36833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We love to find out what you have been doing at home over the weekend. A worksheet will be sent home on a Friday for this to be returned on Monday for the pupil’s Weekend News session.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r>
              <a:rPr lang="en-GB" dirty="0" smtClean="0">
                <a:latin typeface="Comic Sans MS" panose="030F0702030302020204" pitchFamily="66" charset="0"/>
              </a:rPr>
              <a:t>Some pupils will receive spelling words to practise at home on a Monday ready for a spelling test on a Friday.</a:t>
            </a:r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07" y="4209253"/>
            <a:ext cx="3827282" cy="2570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355" y="1929486"/>
            <a:ext cx="3130711" cy="455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3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Other teaching staff in Owl class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77330" y="5129210"/>
            <a:ext cx="83372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Pupils should come to school in their PE every Friday. Reminder that PE kit is dark tracksuit bottoms/shorts and a white t-shirt.</a:t>
            </a:r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P.E Kit &amp;amp; P.E. Days – Pumpherston and Uphall Station CPS B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30" y="5030302"/>
            <a:ext cx="1827771" cy="158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30" y="2239147"/>
            <a:ext cx="5021610" cy="1584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80289" y="2123528"/>
            <a:ext cx="54204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</a:rPr>
              <a:t>Mrs Davies (Dave) will be teaching Art on a Monday afternoon and Handwriting on a Tuesday morning. </a:t>
            </a:r>
            <a:endParaRPr lang="en-GB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627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Comic Sans MS" panose="030F0702030302020204" pitchFamily="66" charset="0"/>
              </a:rPr>
              <a:t>Owl Curriculum</a:t>
            </a:r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35465" y="1571171"/>
            <a:ext cx="383657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Comic Sans MS" panose="030F0702030302020204" pitchFamily="66" charset="0"/>
              </a:rPr>
              <a:t>The Owl curriculum includes all statutory subjects at Key Stage 4. This includes English, Maths, Science, Computing, Physical Education and PSHE.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 smtClean="0">
                <a:latin typeface="Comic Sans MS" panose="030F0702030302020204" pitchFamily="66" charset="0"/>
              </a:rPr>
              <a:t>In addition to this pupils are taught ASDAN. 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 smtClean="0">
                <a:latin typeface="Comic Sans MS" panose="030F0702030302020204" pitchFamily="66" charset="0"/>
              </a:rPr>
              <a:t>ASDAN includes short courses which aim to develop personal, independent living and employability skills for young people with additional needs.</a:t>
            </a:r>
            <a:endParaRPr lang="en-GB" sz="2000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2571"/>
            <a:ext cx="3953302" cy="38998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636" y="1322571"/>
            <a:ext cx="3946962" cy="3674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536" y="5586102"/>
            <a:ext cx="5302523" cy="70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34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come to PowerPoint.potx" id="{43699C43-EC89-4A55-9A99-3FD944590577}" vid="{3C36ED3A-1C33-4ECB-8650-37D568EF45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true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1584528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2012-06-20T23:39:00+00:00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2029-01-01T08:00:00+00:00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TP102923943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843282</LocLastLocAttemptVersionLookup>
    <IsSearchable xmlns="4873beb7-5857-4685-be1f-d57550cc96cc">true</IsSearchable>
    <TemplateTemplateType xmlns="4873beb7-5857-4685-be1f-d57550cc96cc">PowerPoint Template - Slideshow Launch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LocMarketGroupTiers2 xmlns="4873beb7-5857-4685-be1f-d57550cc96cc" xsi:nil="true"/>
    <APAuthor xmlns="4873beb7-5857-4685-be1f-d57550cc96cc">
      <UserInfo>
        <DisplayName>REDMOND\v-sa</DisplayName>
        <AccountId>2467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15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</documentManagement>
</p:properties>
</file>

<file path=customXml/itemProps1.xml><?xml version="1.0" encoding="utf-8"?>
<ds:datastoreItem xmlns:ds="http://schemas.openxmlformats.org/officeDocument/2006/customXml" ds:itemID="{63EE7759-C66F-4EA4-9863-7EBA32518D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DEC53A-9DF1-4780-BE92-17E971B7A9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70C04F-E7AC-41AB-9C6D-1B1BB88BFF7F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4873beb7-5857-4685-be1f-d57550cc96cc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Welcome to PowerPoint 2013</Template>
  <TotalTime>3362</TotalTime>
  <Words>689</Words>
  <Application>Microsoft Office PowerPoint</Application>
  <PresentationFormat>Widescreen</PresentationFormat>
  <Paragraphs>92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Comic Sans MS</vt:lpstr>
      <vt:lpstr>Segoe UI</vt:lpstr>
      <vt:lpstr>Segoe UI Light</vt:lpstr>
      <vt:lpstr>WelcomeDoc</vt:lpstr>
      <vt:lpstr>Welcome to Owl Class 2025 - 2026</vt:lpstr>
      <vt:lpstr>Introductions…</vt:lpstr>
      <vt:lpstr>PowerPoint Presentation</vt:lpstr>
      <vt:lpstr>On arrival…</vt:lpstr>
      <vt:lpstr>Equipment</vt:lpstr>
      <vt:lpstr>What should pupils bring to school daily?</vt:lpstr>
      <vt:lpstr>Spellings and homework</vt:lpstr>
      <vt:lpstr>Other teaching staff in Owl class</vt:lpstr>
      <vt:lpstr>Owl Curriculum</vt:lpstr>
      <vt:lpstr>ASDAN Personal Progress </vt:lpstr>
      <vt:lpstr>ASDAN Personal Progress </vt:lpstr>
      <vt:lpstr>ASDAN Personal Progress </vt:lpstr>
      <vt:lpstr>Owl Class weekly timetable</vt:lpstr>
      <vt:lpstr>Any questions?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Q3 2021-2022</dc:title>
  <dc:creator>Teacher</dc:creator>
  <cp:keywords/>
  <cp:lastModifiedBy>Adam Garrod</cp:lastModifiedBy>
  <cp:revision>40</cp:revision>
  <dcterms:created xsi:type="dcterms:W3CDTF">2021-09-18T20:35:27Z</dcterms:created>
  <dcterms:modified xsi:type="dcterms:W3CDTF">2025-10-03T06:49:29Z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_TemplateID">
    <vt:lpwstr>TC029239449991</vt:lpwstr>
  </property>
  <property fmtid="{D5CDD505-2E9C-101B-9397-08002B2CF9AE}" pid="4" name="ContentTypeId">
    <vt:lpwstr>0x0101006EDDDB5EE6D98C44930B742096920B300400F5B6D36B3EF94B4E9A635CDF2A18F5B8</vt:lpwstr>
  </property>
  <property fmtid="{D5CDD505-2E9C-101B-9397-08002B2CF9AE}" pid="5" name="FeatureTags">
    <vt:lpwstr/>
  </property>
  <property fmtid="{D5CDD505-2E9C-101B-9397-08002B2CF9AE}" pid="6" name="LocalizationTags">
    <vt:lpwstr/>
  </property>
  <property fmtid="{D5CDD505-2E9C-101B-9397-08002B2CF9AE}" pid="7" name="ScenarioTags">
    <vt:lpwstr/>
  </property>
  <property fmtid="{D5CDD505-2E9C-101B-9397-08002B2CF9AE}" pid="8" name="CampaignTags">
    <vt:lpwstr/>
  </property>
</Properties>
</file>