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8" r:id="rId4"/>
    <p:sldId id="260" r:id="rId5"/>
    <p:sldId id="259" r:id="rId6"/>
    <p:sldId id="261" r:id="rId7"/>
    <p:sldId id="262" r:id="rId8"/>
    <p:sldId id="265" r:id="rId9"/>
    <p:sldId id="268" r:id="rId10"/>
    <p:sldId id="269" r:id="rId11"/>
    <p:sldId id="263" r:id="rId12"/>
    <p:sldId id="264" r:id="rId13"/>
    <p:sldId id="267" r:id="rId14"/>
    <p:sldId id="270" r:id="rId15"/>
    <p:sldId id="272" r:id="rId16"/>
    <p:sldId id="266" r:id="rId17"/>
    <p:sldId id="275"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BC1DF-3BE6-4388-2D49-A5F599F4AFAD}" v="4" dt="2025-09-24T14:36:26.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87" d="100"/>
          <a:sy n="87" d="100"/>
        </p:scale>
        <p:origin x="1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1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40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9546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7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172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24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9897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03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8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1826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989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3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84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995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29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1676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770" y="2726606"/>
            <a:ext cx="9326541" cy="1646302"/>
          </a:xfrm>
        </p:spPr>
        <p:txBody>
          <a:bodyPr/>
          <a:lstStyle/>
          <a:p>
            <a:pPr algn="ctr"/>
            <a:r>
              <a:rPr lang="en-GB" dirty="0"/>
              <a:t>Welcome to Dormouse Class</a:t>
            </a:r>
            <a:br>
              <a:rPr lang="en-GB" dirty="0"/>
            </a:br>
            <a:r>
              <a:rPr lang="en-GB" dirty="0"/>
              <a:t>2025-2026</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696" y="81008"/>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874134" y="4618206"/>
            <a:ext cx="3448050" cy="1633287"/>
          </a:xfrm>
          <a:prstGeom prst="rect">
            <a:avLst/>
          </a:prstGeom>
        </p:spPr>
      </p:pic>
      <p:pic>
        <p:nvPicPr>
          <p:cNvPr id="6" name="Picture 5"/>
          <p:cNvPicPr>
            <a:picLocks noChangeAspect="1"/>
          </p:cNvPicPr>
          <p:nvPr/>
        </p:nvPicPr>
        <p:blipFill>
          <a:blip r:embed="rId4"/>
          <a:stretch>
            <a:fillRect/>
          </a:stretch>
        </p:blipFill>
        <p:spPr>
          <a:xfrm>
            <a:off x="4345622" y="81008"/>
            <a:ext cx="2505075" cy="2400300"/>
          </a:xfrm>
          <a:prstGeom prst="rect">
            <a:avLst/>
          </a:prstGeom>
        </p:spPr>
      </p:pic>
    </p:spTree>
    <p:extLst>
      <p:ext uri="{BB962C8B-B14F-4D97-AF65-F5344CB8AC3E}">
        <p14:creationId xmlns:p14="http://schemas.microsoft.com/office/powerpoint/2010/main" val="341191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502" y="426720"/>
            <a:ext cx="8596668" cy="1320800"/>
          </a:xfrm>
        </p:spPr>
        <p:txBody>
          <a:bodyPr/>
          <a:lstStyle/>
          <a:p>
            <a:r>
              <a:rPr lang="en-GB" dirty="0"/>
              <a:t>IEP / SCERTS targets</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023008" y="89154"/>
            <a:ext cx="2088027" cy="2000695"/>
          </a:xfrm>
          <a:prstGeom prst="rect">
            <a:avLst/>
          </a:prstGeom>
        </p:spPr>
      </p:pic>
      <p:pic>
        <p:nvPicPr>
          <p:cNvPr id="3" name="Picture 2"/>
          <p:cNvPicPr>
            <a:picLocks noChangeAspect="1"/>
          </p:cNvPicPr>
          <p:nvPr/>
        </p:nvPicPr>
        <p:blipFill>
          <a:blip r:embed="rId4"/>
          <a:stretch>
            <a:fillRect/>
          </a:stretch>
        </p:blipFill>
        <p:spPr>
          <a:xfrm>
            <a:off x="1097279" y="1397542"/>
            <a:ext cx="8165593" cy="4812920"/>
          </a:xfrm>
          <a:prstGeom prst="rect">
            <a:avLst/>
          </a:prstGeom>
        </p:spPr>
      </p:pic>
      <p:sp>
        <p:nvSpPr>
          <p:cNvPr id="5" name="Rectangle 4"/>
          <p:cNvSpPr/>
          <p:nvPr/>
        </p:nvSpPr>
        <p:spPr>
          <a:xfrm>
            <a:off x="2927838" y="3499338"/>
            <a:ext cx="527539"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758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214" y="267970"/>
            <a:ext cx="1639146" cy="782320"/>
          </a:xfrm>
        </p:spPr>
        <p:txBody>
          <a:bodyPr/>
          <a:lstStyle/>
          <a:p>
            <a:r>
              <a:rPr lang="en-GB" dirty="0"/>
              <a:t>Snack</a:t>
            </a:r>
          </a:p>
        </p:txBody>
      </p:sp>
      <p:sp>
        <p:nvSpPr>
          <p:cNvPr id="3" name="Content Placeholder 2"/>
          <p:cNvSpPr>
            <a:spLocks noGrp="1"/>
          </p:cNvSpPr>
          <p:nvPr>
            <p:ph idx="1"/>
          </p:nvPr>
        </p:nvSpPr>
        <p:spPr>
          <a:xfrm>
            <a:off x="677334" y="1458119"/>
            <a:ext cx="9055946" cy="4877884"/>
          </a:xfrm>
        </p:spPr>
        <p:txBody>
          <a:bodyPr>
            <a:normAutofit fontScale="92500"/>
          </a:bodyPr>
          <a:lstStyle/>
          <a:p>
            <a:pPr>
              <a:buFontTx/>
              <a:buChar char="-"/>
            </a:pPr>
            <a:r>
              <a:rPr lang="en-GB" sz="2400" dirty="0"/>
              <a:t>Snack times are important times during the school day in Dormouse class!</a:t>
            </a:r>
          </a:p>
          <a:p>
            <a:pPr>
              <a:buFontTx/>
              <a:buChar char="-"/>
            </a:pPr>
            <a:r>
              <a:rPr lang="en-GB" sz="2400" dirty="0"/>
              <a:t>We use snack time as a lesson itself, working on SCERTS and SALT targets / communication methods as well as other curriculum areas such as maths (number, counting and uses of money). </a:t>
            </a:r>
          </a:p>
          <a:p>
            <a:pPr>
              <a:buFontTx/>
              <a:buChar char="-"/>
            </a:pPr>
            <a:r>
              <a:rPr lang="en-GB" sz="2400" dirty="0"/>
              <a:t>Our main snack lesson is just before morning break and we have short drink and snack just before the end of the day.</a:t>
            </a:r>
          </a:p>
          <a:p>
            <a:pPr>
              <a:buFontTx/>
              <a:buChar char="-"/>
            </a:pPr>
            <a:r>
              <a:rPr lang="en-GB" sz="2400" dirty="0"/>
              <a:t>If possible, we ask you contribute up to £1.50 a week for snack.  This also covers some of our Food Technology ingredients and items during our café visit.</a:t>
            </a:r>
          </a:p>
          <a:p>
            <a:pPr>
              <a:buFontTx/>
              <a:buChar char="-"/>
            </a:pPr>
            <a:r>
              <a:rPr lang="en-GB" sz="2400" dirty="0"/>
              <a:t>If pupils prefer to bring their own snack, this is also absolutely fine!</a:t>
            </a:r>
          </a:p>
          <a:p>
            <a:pPr>
              <a:buFontTx/>
              <a:buChar char="-"/>
            </a:pPr>
            <a:endParaRPr lang="en-GB" dirty="0"/>
          </a:p>
        </p:txBody>
      </p:sp>
      <p:pic>
        <p:nvPicPr>
          <p:cNvPr id="4" name="Picture 3"/>
          <p:cNvPicPr>
            <a:picLocks noChangeAspect="1"/>
          </p:cNvPicPr>
          <p:nvPr/>
        </p:nvPicPr>
        <p:blipFill>
          <a:blip r:embed="rId2"/>
          <a:stretch>
            <a:fillRect/>
          </a:stretch>
        </p:blipFill>
        <p:spPr>
          <a:xfrm>
            <a:off x="9903143" y="267970"/>
            <a:ext cx="1831658" cy="1755049"/>
          </a:xfrm>
          <a:prstGeom prst="rect">
            <a:avLst/>
          </a:prstGeom>
        </p:spPr>
      </p:pic>
      <p:pic>
        <p:nvPicPr>
          <p:cNvPr id="5" name="Picture 2" descr="Green Lane Community Special School – ALPHA SCHOOLWEA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65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46581" y="503079"/>
            <a:ext cx="8596668" cy="1320800"/>
          </a:xfrm>
        </p:spPr>
        <p:txBody>
          <a:bodyPr/>
          <a:lstStyle/>
          <a:p>
            <a:r>
              <a:rPr lang="en-GB" dirty="0"/>
              <a:t> Out of school visits</a:t>
            </a:r>
          </a:p>
        </p:txBody>
      </p:sp>
      <p:sp>
        <p:nvSpPr>
          <p:cNvPr id="3" name="Content Placeholder 2"/>
          <p:cNvSpPr>
            <a:spLocks noGrp="1"/>
          </p:cNvSpPr>
          <p:nvPr>
            <p:ph idx="1"/>
          </p:nvPr>
        </p:nvSpPr>
        <p:spPr>
          <a:xfrm>
            <a:off x="585894" y="2353627"/>
            <a:ext cx="9096586" cy="3915091"/>
          </a:xfrm>
        </p:spPr>
        <p:txBody>
          <a:bodyPr vert="horz" lIns="91440" tIns="45720" rIns="91440" bIns="45720" rtlCol="0" anchor="t">
            <a:normAutofit/>
          </a:bodyPr>
          <a:lstStyle/>
          <a:p>
            <a:r>
              <a:rPr lang="en-GB" sz="2400" dirty="0"/>
              <a:t>We will be starting up our local weekly trip to the supermarket.</a:t>
            </a:r>
          </a:p>
          <a:p>
            <a:r>
              <a:rPr lang="en-GB" sz="2400" dirty="0"/>
              <a:t>This term we have a number of educational trips planned to aid in our topic learning.</a:t>
            </a:r>
          </a:p>
          <a:p>
            <a:r>
              <a:rPr lang="en-GB" sz="2400" dirty="0"/>
              <a:t>These are great community lessons and contribute to LOTS of learning and different experiences.  It supports social understanding, life skills, communication, self-regulation and emotional regulation, all contributing to both academic learning skills and our SCERTS curriculum. </a:t>
            </a:r>
          </a:p>
          <a:p>
            <a:pPr marL="0" indent="0">
              <a:buNone/>
            </a:pPr>
            <a:endParaRPr lang="en-GB" sz="2400" dirty="0"/>
          </a:p>
        </p:txBody>
      </p:sp>
      <p:pic>
        <p:nvPicPr>
          <p:cNvPr id="4" name="Picture 2" descr="Green Lane Community Special School – ALPHA SCHOOLWEA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8290560" y="133416"/>
            <a:ext cx="3742690" cy="1772853"/>
          </a:xfrm>
          <a:prstGeom prst="rect">
            <a:avLst/>
          </a:prstGeom>
        </p:spPr>
      </p:pic>
    </p:spTree>
    <p:extLst>
      <p:ext uri="{BB962C8B-B14F-4D97-AF65-F5344CB8AC3E}">
        <p14:creationId xmlns:p14="http://schemas.microsoft.com/office/powerpoint/2010/main" val="17739929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214" y="416560"/>
            <a:ext cx="2401146" cy="995680"/>
          </a:xfrm>
        </p:spPr>
        <p:txBody>
          <a:bodyPr/>
          <a:lstStyle/>
          <a:p>
            <a:r>
              <a:rPr lang="en-GB" dirty="0"/>
              <a:t>PE</a:t>
            </a:r>
          </a:p>
        </p:txBody>
      </p:sp>
      <p:sp>
        <p:nvSpPr>
          <p:cNvPr id="3" name="Content Placeholder 2"/>
          <p:cNvSpPr>
            <a:spLocks noGrp="1"/>
          </p:cNvSpPr>
          <p:nvPr>
            <p:ph idx="1"/>
          </p:nvPr>
        </p:nvSpPr>
        <p:spPr/>
        <p:txBody>
          <a:bodyPr vert="horz" lIns="91440" tIns="45720" rIns="91440" bIns="45720" rtlCol="0" anchor="t">
            <a:normAutofit/>
          </a:bodyPr>
          <a:lstStyle/>
          <a:p>
            <a:r>
              <a:rPr lang="en-GB" sz="2400" dirty="0"/>
              <a:t>PE will take place on Tuesday afternoons, which is ran my the Warrington Wolves Federation- This term we are looking at the importance of movement.  </a:t>
            </a:r>
          </a:p>
          <a:p>
            <a:r>
              <a:rPr lang="en-GB" sz="2400" dirty="0"/>
              <a:t>Please send a PE kit or a change or shoes / trainers. </a:t>
            </a:r>
          </a:p>
          <a:p>
            <a:endParaRPr lang="en-GB" sz="2400" dirty="0"/>
          </a:p>
          <a:p>
            <a:pPr marL="0" indent="0">
              <a:buNone/>
            </a:pPr>
            <a:endParaRPr lang="en-GB" sz="2400" dirty="0"/>
          </a:p>
          <a:p>
            <a:endParaRPr lang="en-GB" dirty="0"/>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771063" y="299992"/>
            <a:ext cx="2024698" cy="1940015"/>
          </a:xfrm>
          <a:prstGeom prst="rect">
            <a:avLst/>
          </a:prstGeom>
        </p:spPr>
      </p:pic>
    </p:spTree>
    <p:extLst>
      <p:ext uri="{BB962C8B-B14F-4D97-AF65-F5344CB8AC3E}">
        <p14:creationId xmlns:p14="http://schemas.microsoft.com/office/powerpoint/2010/main" val="10700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913938" y="1311260"/>
            <a:ext cx="3791662" cy="3633075"/>
          </a:xfrm>
          <a:prstGeom prst="rect">
            <a:avLst/>
          </a:prstGeom>
        </p:spPr>
      </p:pic>
    </p:spTree>
    <p:extLst>
      <p:ext uri="{BB962C8B-B14F-4D97-AF65-F5344CB8AC3E}">
        <p14:creationId xmlns:p14="http://schemas.microsoft.com/office/powerpoint/2010/main" val="18699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918" y="701040"/>
            <a:ext cx="8596668" cy="1320800"/>
          </a:xfrm>
        </p:spPr>
        <p:txBody>
          <a:bodyPr/>
          <a:lstStyle/>
          <a:p>
            <a:r>
              <a:rPr lang="en-GB" dirty="0"/>
              <a:t>Evidence for learning (EFL)</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210375" y="363474"/>
            <a:ext cx="2183049" cy="2091743"/>
          </a:xfrm>
          <a:prstGeom prst="rect">
            <a:avLst/>
          </a:prstGeom>
        </p:spPr>
      </p:pic>
      <p:sp>
        <p:nvSpPr>
          <p:cNvPr id="7" name="Content Placeholder 2"/>
          <p:cNvSpPr>
            <a:spLocks noGrp="1"/>
          </p:cNvSpPr>
          <p:nvPr>
            <p:ph idx="1"/>
          </p:nvPr>
        </p:nvSpPr>
        <p:spPr>
          <a:xfrm>
            <a:off x="382694" y="2282509"/>
            <a:ext cx="10102426" cy="3915091"/>
          </a:xfrm>
        </p:spPr>
        <p:txBody>
          <a:bodyPr>
            <a:noAutofit/>
          </a:bodyPr>
          <a:lstStyle/>
          <a:p>
            <a:r>
              <a:rPr lang="en-GB" sz="2800" dirty="0"/>
              <a:t>Keep up to date via EFL.</a:t>
            </a:r>
          </a:p>
          <a:p>
            <a:r>
              <a:rPr lang="en-GB" sz="2800" dirty="0"/>
              <a:t>Evidence sent home each week.</a:t>
            </a:r>
          </a:p>
          <a:p>
            <a:r>
              <a:rPr lang="en-GB" sz="2800" dirty="0"/>
              <a:t>End of Year report.</a:t>
            </a:r>
          </a:p>
          <a:p>
            <a:r>
              <a:rPr lang="en-GB" sz="2800" dirty="0"/>
              <a:t>Homework.</a:t>
            </a:r>
          </a:p>
        </p:txBody>
      </p:sp>
    </p:spTree>
    <p:extLst>
      <p:ext uri="{BB962C8B-B14F-4D97-AF65-F5344CB8AC3E}">
        <p14:creationId xmlns:p14="http://schemas.microsoft.com/office/powerpoint/2010/main" val="13391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174" y="839789"/>
            <a:ext cx="8596668" cy="1320800"/>
          </a:xfrm>
        </p:spPr>
        <p:txBody>
          <a:bodyPr/>
          <a:lstStyle/>
          <a:p>
            <a:r>
              <a:rPr lang="en-GB" dirty="0"/>
              <a:t>Home school diaries </a:t>
            </a:r>
          </a:p>
        </p:txBody>
      </p:sp>
      <p:sp>
        <p:nvSpPr>
          <p:cNvPr id="3" name="Content Placeholder 2"/>
          <p:cNvSpPr>
            <a:spLocks noGrp="1"/>
          </p:cNvSpPr>
          <p:nvPr>
            <p:ph idx="1"/>
          </p:nvPr>
        </p:nvSpPr>
        <p:spPr>
          <a:xfrm>
            <a:off x="382694" y="2282509"/>
            <a:ext cx="10102426" cy="3915091"/>
          </a:xfrm>
        </p:spPr>
        <p:txBody>
          <a:bodyPr>
            <a:noAutofit/>
          </a:bodyPr>
          <a:lstStyle/>
          <a:p>
            <a:r>
              <a:rPr lang="en-GB" sz="2800" dirty="0"/>
              <a:t>All pupils in Dormouse Class will have a home school diary which will have information, daily, about what has taken place during in the day, which will enable conversations and communication at home about school. </a:t>
            </a:r>
          </a:p>
          <a:p>
            <a:r>
              <a:rPr lang="en-GB" sz="2800" dirty="0"/>
              <a:t>Please also use this book to let the team know what they have been up to at home during the evenings or weekends and of course if there are any messages or question, please don’t hesitate to write these in.</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077200" y="139083"/>
            <a:ext cx="3901440" cy="1848051"/>
          </a:xfrm>
          <a:prstGeom prst="rect">
            <a:avLst/>
          </a:prstGeom>
        </p:spPr>
      </p:pic>
    </p:spTree>
    <p:extLst>
      <p:ext uri="{BB962C8B-B14F-4D97-AF65-F5344CB8AC3E}">
        <p14:creationId xmlns:p14="http://schemas.microsoft.com/office/powerpoint/2010/main" val="371671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918" y="701040"/>
            <a:ext cx="8596668" cy="1320800"/>
          </a:xfrm>
        </p:spPr>
        <p:txBody>
          <a:bodyPr/>
          <a:lstStyle/>
          <a:p>
            <a:r>
              <a:rPr lang="en-GB" dirty="0"/>
              <a:t>Any questions?</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163918">
            <a:off x="3304370" y="1814635"/>
            <a:ext cx="2990344" cy="4393506"/>
          </a:xfrm>
          <a:prstGeom prst="rect">
            <a:avLst/>
          </a:prstGeom>
        </p:spPr>
      </p:pic>
    </p:spTree>
    <p:extLst>
      <p:ext uri="{BB962C8B-B14F-4D97-AF65-F5344CB8AC3E}">
        <p14:creationId xmlns:p14="http://schemas.microsoft.com/office/powerpoint/2010/main" val="121152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3764" y="2823821"/>
            <a:ext cx="9800823" cy="2308324"/>
          </a:xfrm>
          <a:prstGeom prst="rect">
            <a:avLst/>
          </a:prstGeom>
          <a:noFill/>
        </p:spPr>
        <p:txBody>
          <a:bodyPr wrap="square" rtlCol="0">
            <a:spAutoFit/>
          </a:bodyPr>
          <a:lstStyle/>
          <a:p>
            <a:r>
              <a:rPr lang="en-GB" sz="4800" dirty="0">
                <a:latin typeface="+mj-lt"/>
              </a:rPr>
              <a:t>Thank you for taking the time to join us! As always your support is much appreciated.</a:t>
            </a:r>
          </a:p>
        </p:txBody>
      </p:sp>
      <p:pic>
        <p:nvPicPr>
          <p:cNvPr id="6" name="Picture 5"/>
          <p:cNvPicPr>
            <a:picLocks noChangeAspect="1"/>
          </p:cNvPicPr>
          <p:nvPr/>
        </p:nvPicPr>
        <p:blipFill>
          <a:blip r:embed="rId3"/>
          <a:stretch>
            <a:fillRect/>
          </a:stretch>
        </p:blipFill>
        <p:spPr>
          <a:xfrm>
            <a:off x="4221670" y="262890"/>
            <a:ext cx="2505075" cy="2400300"/>
          </a:xfrm>
          <a:prstGeom prst="rect">
            <a:avLst/>
          </a:prstGeom>
        </p:spPr>
      </p:pic>
    </p:spTree>
    <p:extLst>
      <p:ext uri="{BB962C8B-B14F-4D97-AF65-F5344CB8AC3E}">
        <p14:creationId xmlns:p14="http://schemas.microsoft.com/office/powerpoint/2010/main" val="100975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9" y="230833"/>
            <a:ext cx="5764106" cy="702762"/>
          </a:xfrm>
        </p:spPr>
        <p:txBody>
          <a:bodyPr/>
          <a:lstStyle/>
          <a:p>
            <a:pPr algn="ctr"/>
            <a:r>
              <a:rPr lang="en-GB" dirty="0"/>
              <a:t>Staff team / Introductions </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749" y="111488"/>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6422" y="4198582"/>
            <a:ext cx="3080697" cy="523220"/>
          </a:xfrm>
          <a:prstGeom prst="rect">
            <a:avLst/>
          </a:prstGeom>
          <a:noFill/>
        </p:spPr>
        <p:txBody>
          <a:bodyPr wrap="square" lIns="91440" tIns="45720" rIns="91440" bIns="45720" rtlCol="0" anchor="t">
            <a:spAutoFit/>
          </a:bodyPr>
          <a:lstStyle/>
          <a:p>
            <a:r>
              <a:rPr lang="en-GB" sz="2800" dirty="0">
                <a:latin typeface="+mj-lt"/>
              </a:rPr>
              <a:t>Mrs Hilary Taylor</a:t>
            </a:r>
          </a:p>
        </p:txBody>
      </p:sp>
      <p:sp>
        <p:nvSpPr>
          <p:cNvPr id="6" name="TextBox 5"/>
          <p:cNvSpPr txBox="1"/>
          <p:nvPr/>
        </p:nvSpPr>
        <p:spPr>
          <a:xfrm>
            <a:off x="3657119" y="4163564"/>
            <a:ext cx="3534140" cy="584775"/>
          </a:xfrm>
          <a:prstGeom prst="rect">
            <a:avLst/>
          </a:prstGeom>
          <a:noFill/>
        </p:spPr>
        <p:txBody>
          <a:bodyPr wrap="square" rtlCol="0">
            <a:spAutoFit/>
          </a:bodyPr>
          <a:lstStyle/>
          <a:p>
            <a:r>
              <a:rPr lang="en-GB" sz="3200" dirty="0">
                <a:latin typeface="+mj-lt"/>
              </a:rPr>
              <a:t>Mrs Sonia  </a:t>
            </a:r>
            <a:r>
              <a:rPr lang="en-GB" sz="3200" dirty="0" err="1">
                <a:latin typeface="+mj-lt"/>
              </a:rPr>
              <a:t>Bhalla</a:t>
            </a:r>
            <a:endParaRPr lang="en-GB" sz="3200" dirty="0">
              <a:latin typeface="+mj-lt"/>
            </a:endParaRPr>
          </a:p>
        </p:txBody>
      </p:sp>
      <p:sp>
        <p:nvSpPr>
          <p:cNvPr id="7" name="TextBox 6"/>
          <p:cNvSpPr txBox="1"/>
          <p:nvPr/>
        </p:nvSpPr>
        <p:spPr>
          <a:xfrm>
            <a:off x="6957574" y="4198582"/>
            <a:ext cx="3817549" cy="584775"/>
          </a:xfrm>
          <a:prstGeom prst="rect">
            <a:avLst/>
          </a:prstGeom>
          <a:noFill/>
        </p:spPr>
        <p:txBody>
          <a:bodyPr wrap="square" lIns="91440" tIns="45720" rIns="91440" bIns="45720" rtlCol="0" anchor="t">
            <a:spAutoFit/>
          </a:bodyPr>
          <a:lstStyle/>
          <a:p>
            <a:r>
              <a:rPr lang="en-GB" sz="3200" dirty="0">
                <a:latin typeface="+mj-lt"/>
              </a:rPr>
              <a:t>Mr Mike Mooney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554" y="1468476"/>
            <a:ext cx="2096179" cy="2695088"/>
          </a:xfrm>
          <a:prstGeom prst="rect">
            <a:avLst/>
          </a:prstGeom>
        </p:spPr>
      </p:pic>
      <p:sp>
        <p:nvSpPr>
          <p:cNvPr id="13" name="TextBox 12"/>
          <p:cNvSpPr txBox="1"/>
          <p:nvPr/>
        </p:nvSpPr>
        <p:spPr>
          <a:xfrm>
            <a:off x="1359244" y="4748339"/>
            <a:ext cx="1758610" cy="369332"/>
          </a:xfrm>
          <a:prstGeom prst="rect">
            <a:avLst/>
          </a:prstGeom>
          <a:noFill/>
        </p:spPr>
        <p:txBody>
          <a:bodyPr wrap="square" rtlCol="0">
            <a:spAutoFit/>
          </a:bodyPr>
          <a:lstStyle/>
          <a:p>
            <a:r>
              <a:rPr lang="en-GB" i="1" dirty="0">
                <a:latin typeface="+mj-lt"/>
              </a:rPr>
              <a:t>Class Teacher</a:t>
            </a:r>
          </a:p>
        </p:txBody>
      </p:sp>
      <p:sp>
        <p:nvSpPr>
          <p:cNvPr id="14" name="TextBox 13"/>
          <p:cNvSpPr txBox="1"/>
          <p:nvPr/>
        </p:nvSpPr>
        <p:spPr>
          <a:xfrm>
            <a:off x="4422091" y="4698445"/>
            <a:ext cx="2273358" cy="369332"/>
          </a:xfrm>
          <a:prstGeom prst="rect">
            <a:avLst/>
          </a:prstGeom>
          <a:noFill/>
        </p:spPr>
        <p:txBody>
          <a:bodyPr wrap="square" rtlCol="0">
            <a:spAutoFit/>
          </a:bodyPr>
          <a:lstStyle/>
          <a:p>
            <a:r>
              <a:rPr lang="en-GB" i="1" dirty="0">
                <a:latin typeface="+mj-lt"/>
              </a:rPr>
              <a:t>Teaching Assistant</a:t>
            </a:r>
          </a:p>
        </p:txBody>
      </p:sp>
      <p:sp>
        <p:nvSpPr>
          <p:cNvPr id="15" name="TextBox 14"/>
          <p:cNvSpPr txBox="1"/>
          <p:nvPr/>
        </p:nvSpPr>
        <p:spPr>
          <a:xfrm>
            <a:off x="7403751" y="4723654"/>
            <a:ext cx="2273358" cy="369332"/>
          </a:xfrm>
          <a:prstGeom prst="rect">
            <a:avLst/>
          </a:prstGeom>
          <a:noFill/>
        </p:spPr>
        <p:txBody>
          <a:bodyPr wrap="square" rtlCol="0">
            <a:spAutoFit/>
          </a:bodyPr>
          <a:lstStyle/>
          <a:p>
            <a:r>
              <a:rPr lang="en-GB" i="1" dirty="0">
                <a:latin typeface="+mj-lt"/>
              </a:rPr>
              <a:t>Teaching Assistant</a:t>
            </a:r>
          </a:p>
        </p:txBody>
      </p:sp>
      <p:pic>
        <p:nvPicPr>
          <p:cNvPr id="17" name="Picture 16"/>
          <p:cNvPicPr>
            <a:picLocks noChangeAspect="1"/>
          </p:cNvPicPr>
          <p:nvPr/>
        </p:nvPicPr>
        <p:blipFill>
          <a:blip r:embed="rId4"/>
          <a:stretch>
            <a:fillRect/>
          </a:stretch>
        </p:blipFill>
        <p:spPr>
          <a:xfrm>
            <a:off x="9916160" y="207010"/>
            <a:ext cx="1849739" cy="1772374"/>
          </a:xfrm>
          <a:prstGeom prst="rect">
            <a:avLst/>
          </a:prstGeom>
        </p:spPr>
      </p:pic>
      <p:pic>
        <p:nvPicPr>
          <p:cNvPr id="3" name="Picture 2" descr="A person with a beard wearing a lanyard&#10;&#10;AI-generated content may be incorrect.">
            <a:extLst>
              <a:ext uri="{FF2B5EF4-FFF2-40B4-BE49-F238E27FC236}">
                <a16:creationId xmlns:a16="http://schemas.microsoft.com/office/drawing/2014/main" id="{91B896B3-6AAC-23D9-F610-3505533F2716}"/>
              </a:ext>
            </a:extLst>
          </p:cNvPr>
          <p:cNvPicPr>
            <a:picLocks noChangeAspect="1"/>
          </p:cNvPicPr>
          <p:nvPr/>
        </p:nvPicPr>
        <p:blipFill>
          <a:blip r:embed="rId5"/>
          <a:stretch>
            <a:fillRect/>
          </a:stretch>
        </p:blipFill>
        <p:spPr>
          <a:xfrm rot="10800000">
            <a:off x="7106834" y="1946190"/>
            <a:ext cx="2509138" cy="2213919"/>
          </a:xfrm>
          <a:prstGeom prst="rect">
            <a:avLst/>
          </a:prstGeom>
        </p:spPr>
      </p:pic>
      <p:pic>
        <p:nvPicPr>
          <p:cNvPr id="11" name="Picture 10">
            <a:extLst>
              <a:ext uri="{FF2B5EF4-FFF2-40B4-BE49-F238E27FC236}">
                <a16:creationId xmlns:a16="http://schemas.microsoft.com/office/drawing/2014/main" id="{D56C7833-E63C-CB9F-976A-CE03419CA741}"/>
              </a:ext>
            </a:extLst>
          </p:cNvPr>
          <p:cNvPicPr>
            <a:picLocks noChangeAspect="1"/>
          </p:cNvPicPr>
          <p:nvPr/>
        </p:nvPicPr>
        <p:blipFill>
          <a:blip r:embed="rId6"/>
          <a:srcRect l="35129" t="4805" r="20618" b="19369"/>
          <a:stretch>
            <a:fillRect/>
          </a:stretch>
        </p:blipFill>
        <p:spPr>
          <a:xfrm rot="10800000">
            <a:off x="1121091" y="1421026"/>
            <a:ext cx="2240595" cy="2780278"/>
          </a:xfrm>
          <a:prstGeom prst="rect">
            <a:avLst/>
          </a:prstGeom>
        </p:spPr>
      </p:pic>
    </p:spTree>
    <p:extLst>
      <p:ext uri="{BB962C8B-B14F-4D97-AF65-F5344CB8AC3E}">
        <p14:creationId xmlns:p14="http://schemas.microsoft.com/office/powerpoint/2010/main" val="397948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1145309"/>
            <a:ext cx="9621520" cy="1516611"/>
          </a:xfrm>
        </p:spPr>
        <p:txBody>
          <a:bodyPr>
            <a:normAutofit fontScale="90000"/>
          </a:bodyPr>
          <a:lstStyle/>
          <a:p>
            <a:pPr algn="ctr"/>
            <a:r>
              <a:rPr lang="en-GB" dirty="0"/>
              <a:t>Dormouse Class is an Elm Pathway (Communication and Emotional Regulation) class.  We work across Key Stage 3 and 4 </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44" y="111488"/>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1" y="2953029"/>
            <a:ext cx="9359899" cy="646331"/>
          </a:xfrm>
          <a:prstGeom prst="rect">
            <a:avLst/>
          </a:prstGeom>
          <a:noFill/>
        </p:spPr>
        <p:txBody>
          <a:bodyPr wrap="square" lIns="91440" tIns="45720" rIns="91440" bIns="45720" rtlCol="0" anchor="t">
            <a:spAutoFit/>
          </a:bodyPr>
          <a:lstStyle/>
          <a:p>
            <a:r>
              <a:rPr lang="en-GB" sz="3600" dirty="0">
                <a:latin typeface="+mj-lt"/>
              </a:rPr>
              <a:t>We have 6 students in our class this year!</a:t>
            </a:r>
          </a:p>
        </p:txBody>
      </p:sp>
      <p:pic>
        <p:nvPicPr>
          <p:cNvPr id="13" name="Picture 12"/>
          <p:cNvPicPr>
            <a:picLocks noChangeAspect="1"/>
          </p:cNvPicPr>
          <p:nvPr/>
        </p:nvPicPr>
        <p:blipFill>
          <a:blip r:embed="rId3"/>
          <a:stretch>
            <a:fillRect/>
          </a:stretch>
        </p:blipFill>
        <p:spPr>
          <a:xfrm>
            <a:off x="9885680" y="111488"/>
            <a:ext cx="2179954" cy="2088777"/>
          </a:xfrm>
          <a:prstGeom prst="rect">
            <a:avLst/>
          </a:prstGeom>
        </p:spPr>
      </p:pic>
      <p:pic>
        <p:nvPicPr>
          <p:cNvPr id="8" name="Picture 7" descr="A child sitting on a chair in a classroom&#10;&#10;AI-generated content may be incorrect.">
            <a:extLst>
              <a:ext uri="{FF2B5EF4-FFF2-40B4-BE49-F238E27FC236}">
                <a16:creationId xmlns:a16="http://schemas.microsoft.com/office/drawing/2014/main" id="{995DDC28-CB2A-AE76-7953-56427D86C7E7}"/>
              </a:ext>
            </a:extLst>
          </p:cNvPr>
          <p:cNvPicPr>
            <a:picLocks noChangeAspect="1"/>
          </p:cNvPicPr>
          <p:nvPr/>
        </p:nvPicPr>
        <p:blipFill>
          <a:blip r:embed="rId4"/>
          <a:srcRect l="34974" t="17888" r="30486" b="21973"/>
          <a:stretch>
            <a:fillRect/>
          </a:stretch>
        </p:blipFill>
        <p:spPr>
          <a:xfrm>
            <a:off x="6392374" y="4231781"/>
            <a:ext cx="1637158" cy="2116341"/>
          </a:xfrm>
          <a:prstGeom prst="rect">
            <a:avLst/>
          </a:prstGeom>
        </p:spPr>
      </p:pic>
      <p:pic>
        <p:nvPicPr>
          <p:cNvPr id="9" name="Picture 8" descr="A child sitting in a room&#10;&#10;AI-generated content may be incorrect.">
            <a:extLst>
              <a:ext uri="{FF2B5EF4-FFF2-40B4-BE49-F238E27FC236}">
                <a16:creationId xmlns:a16="http://schemas.microsoft.com/office/drawing/2014/main" id="{567BBF6A-3D1E-A0CB-EA49-B8A5A9A99C47}"/>
              </a:ext>
            </a:extLst>
          </p:cNvPr>
          <p:cNvPicPr>
            <a:picLocks noChangeAspect="1"/>
          </p:cNvPicPr>
          <p:nvPr/>
        </p:nvPicPr>
        <p:blipFill>
          <a:blip r:embed="rId5"/>
          <a:srcRect l="35426" t="160" r="21637" b="19970"/>
          <a:stretch>
            <a:fillRect/>
          </a:stretch>
        </p:blipFill>
        <p:spPr>
          <a:xfrm>
            <a:off x="8399145" y="4227721"/>
            <a:ext cx="1481360" cy="2110272"/>
          </a:xfrm>
          <a:prstGeom prst="rect">
            <a:avLst/>
          </a:prstGeom>
        </p:spPr>
      </p:pic>
      <p:pic>
        <p:nvPicPr>
          <p:cNvPr id="10" name="Picture 9" descr="A child wearing headphones&#10;&#10;AI-generated content may be incorrect.">
            <a:extLst>
              <a:ext uri="{FF2B5EF4-FFF2-40B4-BE49-F238E27FC236}">
                <a16:creationId xmlns:a16="http://schemas.microsoft.com/office/drawing/2014/main" id="{0D16F7F2-5D11-2451-5A5F-2B84FA407EC7}"/>
              </a:ext>
            </a:extLst>
          </p:cNvPr>
          <p:cNvPicPr>
            <a:picLocks noChangeAspect="1"/>
          </p:cNvPicPr>
          <p:nvPr/>
        </p:nvPicPr>
        <p:blipFill>
          <a:blip r:embed="rId6"/>
          <a:srcRect l="37262" t="5780" r="22110" b="19970"/>
          <a:stretch>
            <a:fillRect/>
          </a:stretch>
        </p:blipFill>
        <p:spPr>
          <a:xfrm>
            <a:off x="10165134" y="4206423"/>
            <a:ext cx="1629784" cy="2105832"/>
          </a:xfrm>
          <a:prstGeom prst="rect">
            <a:avLst/>
          </a:prstGeom>
        </p:spPr>
      </p:pic>
      <p:pic>
        <p:nvPicPr>
          <p:cNvPr id="11" name="Picture 10" descr="A child sitting in a chair&#10;&#10;AI-generated content may be incorrect.">
            <a:extLst>
              <a:ext uri="{FF2B5EF4-FFF2-40B4-BE49-F238E27FC236}">
                <a16:creationId xmlns:a16="http://schemas.microsoft.com/office/drawing/2014/main" id="{ADBB094E-535D-1C6D-6414-CB0A7AB329AE}"/>
              </a:ext>
            </a:extLst>
          </p:cNvPr>
          <p:cNvPicPr>
            <a:picLocks noChangeAspect="1"/>
          </p:cNvPicPr>
          <p:nvPr/>
        </p:nvPicPr>
        <p:blipFill>
          <a:blip r:embed="rId7"/>
          <a:srcRect l="30586" t="4805" r="25785" b="13870"/>
          <a:stretch>
            <a:fillRect/>
          </a:stretch>
        </p:blipFill>
        <p:spPr>
          <a:xfrm>
            <a:off x="313976" y="4237338"/>
            <a:ext cx="1647889" cy="2117407"/>
          </a:xfrm>
          <a:prstGeom prst="rect">
            <a:avLst/>
          </a:prstGeom>
        </p:spPr>
      </p:pic>
      <p:pic>
        <p:nvPicPr>
          <p:cNvPr id="12" name="Picture 11" descr="A child sitting in a room&#10;&#10;AI-generated content may be incorrect.">
            <a:extLst>
              <a:ext uri="{FF2B5EF4-FFF2-40B4-BE49-F238E27FC236}">
                <a16:creationId xmlns:a16="http://schemas.microsoft.com/office/drawing/2014/main" id="{C5386618-6322-EA30-CDE3-908C7304A9D8}"/>
              </a:ext>
            </a:extLst>
          </p:cNvPr>
          <p:cNvPicPr>
            <a:picLocks noChangeAspect="1"/>
          </p:cNvPicPr>
          <p:nvPr/>
        </p:nvPicPr>
        <p:blipFill>
          <a:blip r:embed="rId8"/>
          <a:srcRect l="20859" r="18405" b="1362"/>
          <a:stretch>
            <a:fillRect/>
          </a:stretch>
        </p:blipFill>
        <p:spPr>
          <a:xfrm>
            <a:off x="4141213" y="4232189"/>
            <a:ext cx="1847410" cy="2111093"/>
          </a:xfrm>
          <a:prstGeom prst="rect">
            <a:avLst/>
          </a:prstGeom>
        </p:spPr>
      </p:pic>
      <p:pic>
        <p:nvPicPr>
          <p:cNvPr id="18" name="Picture 17" descr="A child sitting at a desk&#10;&#10;AI-generated content may be incorrect.">
            <a:extLst>
              <a:ext uri="{FF2B5EF4-FFF2-40B4-BE49-F238E27FC236}">
                <a16:creationId xmlns:a16="http://schemas.microsoft.com/office/drawing/2014/main" id="{5FFE7C2C-D831-4C03-E875-C9B31671D868}"/>
              </a:ext>
            </a:extLst>
          </p:cNvPr>
          <p:cNvPicPr>
            <a:picLocks noChangeAspect="1"/>
          </p:cNvPicPr>
          <p:nvPr/>
        </p:nvPicPr>
        <p:blipFill>
          <a:blip r:embed="rId9"/>
          <a:srcRect l="28812" t="-1068" r="19395" b="2678"/>
          <a:stretch>
            <a:fillRect/>
          </a:stretch>
        </p:blipFill>
        <p:spPr>
          <a:xfrm>
            <a:off x="2272254" y="4215576"/>
            <a:ext cx="1563435" cy="2113783"/>
          </a:xfrm>
          <a:prstGeom prst="rect">
            <a:avLst/>
          </a:prstGeom>
        </p:spPr>
      </p:pic>
    </p:spTree>
    <p:extLst>
      <p:ext uri="{BB962C8B-B14F-4D97-AF65-F5344CB8AC3E}">
        <p14:creationId xmlns:p14="http://schemas.microsoft.com/office/powerpoint/2010/main" val="397719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58" y="1463040"/>
            <a:ext cx="8596668" cy="1320800"/>
          </a:xfrm>
        </p:spPr>
        <p:txBody>
          <a:bodyPr/>
          <a:lstStyle/>
          <a:p>
            <a:r>
              <a:rPr lang="en-GB" dirty="0"/>
              <a:t>Key information about Dormouse Class</a:t>
            </a:r>
          </a:p>
        </p:txBody>
      </p:sp>
      <p:sp>
        <p:nvSpPr>
          <p:cNvPr id="3" name="Content Placeholder 2"/>
          <p:cNvSpPr>
            <a:spLocks noGrp="1"/>
          </p:cNvSpPr>
          <p:nvPr>
            <p:ph idx="1"/>
          </p:nvPr>
        </p:nvSpPr>
        <p:spPr>
          <a:xfrm>
            <a:off x="325120" y="2336800"/>
            <a:ext cx="10231120" cy="4287520"/>
          </a:xfrm>
        </p:spPr>
        <p:txBody>
          <a:bodyPr>
            <a:normAutofit/>
          </a:bodyPr>
          <a:lstStyle/>
          <a:p>
            <a:r>
              <a:rPr lang="en-GB" sz="2000" dirty="0"/>
              <a:t> We work on a topic based curriculum including the SCERTS programme.</a:t>
            </a:r>
          </a:p>
          <a:p>
            <a:r>
              <a:rPr lang="en-GB" sz="2000" dirty="0"/>
              <a:t>This programme works on developing social communication and emotional regulation alongside the transactional supports that are provided by staff. </a:t>
            </a:r>
          </a:p>
          <a:p>
            <a:r>
              <a:rPr lang="en-GB" sz="2000" dirty="0"/>
              <a:t> SCERTS links in with all life skills, which is a huge part of Dormouse Class and this is built into all aspects of the school day. </a:t>
            </a:r>
          </a:p>
          <a:p>
            <a:r>
              <a:rPr lang="en-GB" sz="2000" dirty="0"/>
              <a:t>Key stage 4 pupils will also work towards ASDAN accreditation.</a:t>
            </a:r>
          </a:p>
          <a:p>
            <a:r>
              <a:rPr lang="en-GB" sz="2000" dirty="0"/>
              <a:t>All lessons in Dormouse Class involve practical and sensory aspects, including ranges of technologies to facilitate engagement and concentration.</a:t>
            </a:r>
          </a:p>
          <a:p>
            <a:r>
              <a:rPr lang="en-GB" sz="2000" dirty="0"/>
              <a:t>Our activities and lessons take place both inside and outside and all pupils will develop independent work skills in their own workstations.</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699943" y="160774"/>
            <a:ext cx="2092948" cy="2005410"/>
          </a:xfrm>
          <a:prstGeom prst="rect">
            <a:avLst/>
          </a:prstGeom>
        </p:spPr>
      </p:pic>
    </p:spTree>
    <p:extLst>
      <p:ext uri="{BB962C8B-B14F-4D97-AF65-F5344CB8AC3E}">
        <p14:creationId xmlns:p14="http://schemas.microsoft.com/office/powerpoint/2010/main" val="17797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0" y="55721"/>
            <a:ext cx="8596668" cy="1320800"/>
          </a:xfrm>
        </p:spPr>
        <p:txBody>
          <a:bodyPr/>
          <a:lstStyle/>
          <a:p>
            <a:r>
              <a:rPr lang="en-GB" dirty="0"/>
              <a:t>Our weekly timetable</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302240" y="55721"/>
            <a:ext cx="1776432" cy="1702133"/>
          </a:xfrm>
          <a:prstGeom prst="rect">
            <a:avLst/>
          </a:prstGeom>
        </p:spPr>
      </p:pic>
      <p:pic>
        <p:nvPicPr>
          <p:cNvPr id="3" name="Picture 2" descr="A chart of maths and maths&#10;&#10;AI-generated content may be incorrect.">
            <a:extLst>
              <a:ext uri="{FF2B5EF4-FFF2-40B4-BE49-F238E27FC236}">
                <a16:creationId xmlns:a16="http://schemas.microsoft.com/office/drawing/2014/main" id="{42DE53F6-261A-EE5A-B972-C5E74EA65C40}"/>
              </a:ext>
            </a:extLst>
          </p:cNvPr>
          <p:cNvPicPr>
            <a:picLocks noChangeAspect="1"/>
          </p:cNvPicPr>
          <p:nvPr/>
        </p:nvPicPr>
        <p:blipFill>
          <a:blip r:embed="rId4"/>
          <a:stretch>
            <a:fillRect/>
          </a:stretch>
        </p:blipFill>
        <p:spPr>
          <a:xfrm>
            <a:off x="1834569" y="906162"/>
            <a:ext cx="7771159" cy="5457568"/>
          </a:xfrm>
          <a:prstGeom prst="rect">
            <a:avLst/>
          </a:prstGeom>
        </p:spPr>
      </p:pic>
    </p:spTree>
    <p:extLst>
      <p:ext uri="{BB962C8B-B14F-4D97-AF65-F5344CB8AC3E}">
        <p14:creationId xmlns:p14="http://schemas.microsoft.com/office/powerpoint/2010/main" val="25442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974" y="0"/>
            <a:ext cx="3508586" cy="863600"/>
          </a:xfrm>
        </p:spPr>
        <p:txBody>
          <a:bodyPr/>
          <a:lstStyle/>
          <a:p>
            <a:r>
              <a:rPr lang="en-GB" dirty="0"/>
              <a:t>Yearly overview</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241280" y="166370"/>
            <a:ext cx="1821497" cy="1745313"/>
          </a:xfrm>
          <a:prstGeom prst="rect">
            <a:avLst/>
          </a:prstGeom>
        </p:spPr>
      </p:pic>
      <p:sp>
        <p:nvSpPr>
          <p:cNvPr id="8" name="TextBox 7"/>
          <p:cNvSpPr txBox="1"/>
          <p:nvPr/>
        </p:nvSpPr>
        <p:spPr>
          <a:xfrm>
            <a:off x="8606307" y="2446347"/>
            <a:ext cx="3456470" cy="2862322"/>
          </a:xfrm>
          <a:prstGeom prst="rect">
            <a:avLst/>
          </a:prstGeom>
          <a:noFill/>
        </p:spPr>
        <p:txBody>
          <a:bodyPr wrap="square" rtlCol="0">
            <a:spAutoFit/>
          </a:bodyPr>
          <a:lstStyle/>
          <a:p>
            <a:r>
              <a:rPr lang="en-GB" dirty="0">
                <a:latin typeface="+mj-lt"/>
              </a:rPr>
              <a:t>The Dormouse curriculum includes all statutory subjects at Key Stage 3 and 4. This includes English, Maths, Science, Computing, PSHE &amp; Physical Education. </a:t>
            </a:r>
          </a:p>
          <a:p>
            <a:r>
              <a:rPr lang="en-GB" dirty="0">
                <a:latin typeface="+mj-lt"/>
              </a:rPr>
              <a:t>In addition to this, pupils are supported in achieving ASDAN accreditation (KS4).</a:t>
            </a:r>
          </a:p>
          <a:p>
            <a:endParaRPr lang="en-GB" dirty="0">
              <a:latin typeface="+mj-lt"/>
            </a:endParaRPr>
          </a:p>
        </p:txBody>
      </p:sp>
      <p:pic>
        <p:nvPicPr>
          <p:cNvPr id="9" name="Picture 8" descr="A grid of white squares with black text&#10;&#10;AI-generated content may be incorrect.">
            <a:extLst>
              <a:ext uri="{FF2B5EF4-FFF2-40B4-BE49-F238E27FC236}">
                <a16:creationId xmlns:a16="http://schemas.microsoft.com/office/drawing/2014/main" id="{EEB09DBE-D3FA-AE64-53D0-C3B02C0651AC}"/>
              </a:ext>
            </a:extLst>
          </p:cNvPr>
          <p:cNvPicPr>
            <a:picLocks noChangeAspect="1"/>
          </p:cNvPicPr>
          <p:nvPr/>
        </p:nvPicPr>
        <p:blipFill>
          <a:blip r:embed="rId4"/>
          <a:stretch>
            <a:fillRect/>
          </a:stretch>
        </p:blipFill>
        <p:spPr>
          <a:xfrm>
            <a:off x="1168613" y="613202"/>
            <a:ext cx="7053910" cy="2233485"/>
          </a:xfrm>
          <a:prstGeom prst="rect">
            <a:avLst/>
          </a:prstGeom>
        </p:spPr>
      </p:pic>
      <p:pic>
        <p:nvPicPr>
          <p:cNvPr id="10" name="Picture 9" descr="A grid of white and black squares with black and white text&#10;&#10;AI-generated content may be incorrect.">
            <a:extLst>
              <a:ext uri="{FF2B5EF4-FFF2-40B4-BE49-F238E27FC236}">
                <a16:creationId xmlns:a16="http://schemas.microsoft.com/office/drawing/2014/main" id="{F88B51CA-ABD0-CF4F-63B2-42D047D8D594}"/>
              </a:ext>
            </a:extLst>
          </p:cNvPr>
          <p:cNvPicPr>
            <a:picLocks noChangeAspect="1"/>
          </p:cNvPicPr>
          <p:nvPr/>
        </p:nvPicPr>
        <p:blipFill>
          <a:blip r:embed="rId5"/>
          <a:stretch>
            <a:fillRect/>
          </a:stretch>
        </p:blipFill>
        <p:spPr>
          <a:xfrm>
            <a:off x="1168225" y="2835616"/>
            <a:ext cx="7054683" cy="4018523"/>
          </a:xfrm>
          <a:prstGeom prst="rect">
            <a:avLst/>
          </a:prstGeom>
        </p:spPr>
      </p:pic>
    </p:spTree>
    <p:extLst>
      <p:ext uri="{BB962C8B-B14F-4D97-AF65-F5344CB8AC3E}">
        <p14:creationId xmlns:p14="http://schemas.microsoft.com/office/powerpoint/2010/main" val="87922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974" y="223520"/>
            <a:ext cx="8596668" cy="1320800"/>
          </a:xfrm>
        </p:spPr>
        <p:txBody>
          <a:bodyPr/>
          <a:lstStyle/>
          <a:p>
            <a:r>
              <a:rPr lang="en-GB" dirty="0"/>
              <a:t>Termly overviews</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78888" y="2377035"/>
            <a:ext cx="3825025" cy="2308324"/>
          </a:xfrm>
          <a:prstGeom prst="rect">
            <a:avLst/>
          </a:prstGeom>
          <a:noFill/>
        </p:spPr>
        <p:txBody>
          <a:bodyPr wrap="square" rtlCol="0">
            <a:spAutoFit/>
          </a:bodyPr>
          <a:lstStyle/>
          <a:p>
            <a:r>
              <a:rPr lang="en-GB" sz="2400" dirty="0">
                <a:latin typeface="+mj-lt"/>
              </a:rPr>
              <a:t>Each term you will be sent an overview showing what topics are being taught in each subject for that term.</a:t>
            </a:r>
          </a:p>
          <a:p>
            <a:endParaRPr lang="en-GB" sz="2400" dirty="0">
              <a:latin typeface="Comic Sans MS" panose="030F0702030302020204" pitchFamily="66" charset="0"/>
            </a:endParaRPr>
          </a:p>
        </p:txBody>
      </p:sp>
      <p:pic>
        <p:nvPicPr>
          <p:cNvPr id="3" name="Picture 2" descr="A screenshot of a book&#10;&#10;AI-generated content may be incorrect.">
            <a:extLst>
              <a:ext uri="{FF2B5EF4-FFF2-40B4-BE49-F238E27FC236}">
                <a16:creationId xmlns:a16="http://schemas.microsoft.com/office/drawing/2014/main" id="{610DB1D3-9CBA-9965-EF32-063B26347DBA}"/>
              </a:ext>
            </a:extLst>
          </p:cNvPr>
          <p:cNvPicPr>
            <a:picLocks noChangeAspect="1"/>
          </p:cNvPicPr>
          <p:nvPr/>
        </p:nvPicPr>
        <p:blipFill>
          <a:blip r:embed="rId3"/>
          <a:stretch>
            <a:fillRect/>
          </a:stretch>
        </p:blipFill>
        <p:spPr>
          <a:xfrm>
            <a:off x="1731747" y="884665"/>
            <a:ext cx="4022640" cy="5716803"/>
          </a:xfrm>
          <a:prstGeom prst="rect">
            <a:avLst/>
          </a:prstGeom>
        </p:spPr>
      </p:pic>
    </p:spTree>
    <p:extLst>
      <p:ext uri="{BB962C8B-B14F-4D97-AF65-F5344CB8AC3E}">
        <p14:creationId xmlns:p14="http://schemas.microsoft.com/office/powerpoint/2010/main" val="331409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654" y="280274"/>
            <a:ext cx="7105226" cy="1381760"/>
          </a:xfrm>
        </p:spPr>
        <p:txBody>
          <a:bodyPr>
            <a:normAutofit fontScale="90000"/>
          </a:bodyPr>
          <a:lstStyle/>
          <a:p>
            <a:pPr algn="ctr"/>
            <a:r>
              <a:rPr lang="en-GB" dirty="0"/>
              <a:t>Approaches and supports used throughout school and in Dormouse Class</a:t>
            </a:r>
          </a:p>
        </p:txBody>
      </p:sp>
      <p:sp>
        <p:nvSpPr>
          <p:cNvPr id="3" name="Content Placeholder 2"/>
          <p:cNvSpPr>
            <a:spLocks noGrp="1"/>
          </p:cNvSpPr>
          <p:nvPr>
            <p:ph idx="1"/>
          </p:nvPr>
        </p:nvSpPr>
        <p:spPr>
          <a:xfrm>
            <a:off x="677334" y="2160589"/>
            <a:ext cx="9787466" cy="4270691"/>
          </a:xfrm>
        </p:spPr>
        <p:txBody>
          <a:bodyPr>
            <a:normAutofit/>
          </a:bodyPr>
          <a:lstStyle/>
          <a:p>
            <a:r>
              <a:rPr lang="en-GB" sz="2400" dirty="0"/>
              <a:t>SCERTS </a:t>
            </a:r>
            <a:r>
              <a:rPr lang="en-GB" sz="2400" i="1" dirty="0"/>
              <a:t>(Social Communication, Emotional Regulation, Transactional Support).</a:t>
            </a:r>
          </a:p>
          <a:p>
            <a:r>
              <a:rPr lang="en-GB" sz="2400" dirty="0"/>
              <a:t>TEACCH approach </a:t>
            </a:r>
            <a:r>
              <a:rPr lang="en-GB" sz="2400" i="1" dirty="0"/>
              <a:t>(Treatment and Education of Autistic and Related Communication Handicapped Children)</a:t>
            </a:r>
          </a:p>
          <a:p>
            <a:r>
              <a:rPr lang="en-GB" sz="2400" dirty="0"/>
              <a:t>SPELL approach </a:t>
            </a:r>
            <a:r>
              <a:rPr lang="en-GB" sz="2400" i="1" dirty="0"/>
              <a:t>(Structure, Positive approaches and expectations, Empathy, Low Arousal, and Links)</a:t>
            </a:r>
          </a:p>
          <a:p>
            <a:r>
              <a:rPr lang="en-GB" sz="2400" dirty="0"/>
              <a:t>PECs </a:t>
            </a:r>
            <a:r>
              <a:rPr lang="en-GB" sz="2400" i="1" dirty="0"/>
              <a:t>(Picture Exchange Communication Systems)</a:t>
            </a:r>
          </a:p>
          <a:p>
            <a:r>
              <a:rPr lang="en-GB" sz="2400" dirty="0"/>
              <a:t>AAC </a:t>
            </a:r>
            <a:r>
              <a:rPr lang="en-GB" sz="2400" i="1" dirty="0"/>
              <a:t>(Augmentative and alternative communication)</a:t>
            </a:r>
          </a:p>
          <a:p>
            <a:r>
              <a:rPr lang="en-GB" sz="2400" dirty="0"/>
              <a:t>Occupational therapy / Sensory</a:t>
            </a:r>
          </a:p>
        </p:txBody>
      </p:sp>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987280" y="280274"/>
            <a:ext cx="2024697" cy="1940014"/>
          </a:xfrm>
          <a:prstGeom prst="rect">
            <a:avLst/>
          </a:prstGeom>
        </p:spPr>
      </p:pic>
    </p:spTree>
    <p:extLst>
      <p:ext uri="{BB962C8B-B14F-4D97-AF65-F5344CB8AC3E}">
        <p14:creationId xmlns:p14="http://schemas.microsoft.com/office/powerpoint/2010/main" val="426810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Lane Community Special School – ALPHA SCHOOLWEA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464" y="55721"/>
            <a:ext cx="2077045" cy="11077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tism Eye - Introduction &amp; Application to the SCERTS Mo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167" y="55721"/>
            <a:ext cx="3286125" cy="23336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8432" y="1778317"/>
            <a:ext cx="10515600" cy="507968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dirty="0">
              <a:solidFill>
                <a:schemeClr val="tx1"/>
              </a:solidFill>
              <a:latin typeface="+mj-lt"/>
            </a:endParaRPr>
          </a:p>
          <a:p>
            <a:pPr marL="0" indent="0">
              <a:buFont typeface="Wingdings 3" charset="2"/>
              <a:buNone/>
            </a:pPr>
            <a:endParaRPr lang="en-GB" sz="4400" dirty="0">
              <a:solidFill>
                <a:schemeClr val="tx1"/>
              </a:solidFill>
              <a:latin typeface="+mj-lt"/>
            </a:endParaRPr>
          </a:p>
          <a:p>
            <a:pPr marL="0" indent="0" algn="ctr">
              <a:buFont typeface="Wingdings 3" charset="2"/>
              <a:buNone/>
            </a:pPr>
            <a:r>
              <a:rPr lang="en-GB" sz="7700" b="1" dirty="0">
                <a:solidFill>
                  <a:schemeClr val="tx1"/>
                </a:solidFill>
                <a:latin typeface="+mj-lt"/>
              </a:rPr>
              <a:t>Main aims of SCERTS</a:t>
            </a:r>
          </a:p>
          <a:p>
            <a:pPr marL="0" indent="0" algn="ctr">
              <a:buFont typeface="Wingdings 3" charset="2"/>
              <a:buNone/>
            </a:pPr>
            <a:endParaRPr lang="en-GB" sz="7700" b="1" dirty="0">
              <a:solidFill>
                <a:schemeClr val="tx1"/>
              </a:solidFill>
              <a:latin typeface="+mj-lt"/>
            </a:endParaRPr>
          </a:p>
          <a:p>
            <a:pPr marL="742950" indent="-742950">
              <a:buFont typeface="Wingdings 3" charset="2"/>
              <a:buAutoNum type="arabicPeriod"/>
            </a:pPr>
            <a:r>
              <a:rPr lang="en-GB" sz="5700" dirty="0">
                <a:solidFill>
                  <a:schemeClr val="tx1"/>
                </a:solidFill>
                <a:latin typeface="+mj-lt"/>
              </a:rPr>
              <a:t>Understanding what a child’s behaviour is achieving for them and then teaching other skills to substitute for the less desirable ones.</a:t>
            </a:r>
          </a:p>
          <a:p>
            <a:pPr marL="742950" indent="-742950">
              <a:buFont typeface="Wingdings 3" charset="2"/>
              <a:buAutoNum type="arabicPeriod"/>
            </a:pPr>
            <a:endParaRPr lang="en-GB" sz="5700" dirty="0">
              <a:solidFill>
                <a:schemeClr val="tx1"/>
              </a:solidFill>
              <a:latin typeface="+mj-lt"/>
            </a:endParaRPr>
          </a:p>
          <a:p>
            <a:pPr marL="742950" indent="-742950">
              <a:buFont typeface="Wingdings 3" charset="2"/>
              <a:buAutoNum type="arabicPeriod"/>
            </a:pPr>
            <a:r>
              <a:rPr lang="en-GB" sz="5700" dirty="0">
                <a:solidFill>
                  <a:schemeClr val="tx1"/>
                </a:solidFill>
                <a:latin typeface="+mj-lt"/>
              </a:rPr>
              <a:t>Sets goals for everyone working with the child.</a:t>
            </a:r>
          </a:p>
          <a:p>
            <a:pPr marL="0" indent="0" algn="ctr">
              <a:buFont typeface="Wingdings 3" charset="2"/>
              <a:buNone/>
            </a:pPr>
            <a:endParaRPr lang="en-GB" sz="6600" b="1" dirty="0">
              <a:solidFill>
                <a:schemeClr val="tx1"/>
              </a:solidFill>
              <a:latin typeface="+mj-lt"/>
            </a:endParaRPr>
          </a:p>
        </p:txBody>
      </p:sp>
    </p:spTree>
    <p:extLst>
      <p:ext uri="{BB962C8B-B14F-4D97-AF65-F5344CB8AC3E}">
        <p14:creationId xmlns:p14="http://schemas.microsoft.com/office/powerpoint/2010/main" val="32381714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416</TotalTime>
  <Words>608</Words>
  <Application>Microsoft Office PowerPoint</Application>
  <PresentationFormat>Widescreen</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Welcome to Dormouse Class 2025-2026</vt:lpstr>
      <vt:lpstr>Staff team / Introductions </vt:lpstr>
      <vt:lpstr>Dormouse Class is an Elm Pathway (Communication and Emotional Regulation) class.  We work across Key Stage 3 and 4 </vt:lpstr>
      <vt:lpstr>Key information about Dormouse Class</vt:lpstr>
      <vt:lpstr>Our weekly timetable</vt:lpstr>
      <vt:lpstr>Yearly overview</vt:lpstr>
      <vt:lpstr>Termly overviews</vt:lpstr>
      <vt:lpstr>Approaches and supports used throughout school and in Dormouse Class</vt:lpstr>
      <vt:lpstr>PowerPoint Presentation</vt:lpstr>
      <vt:lpstr>IEP / SCERTS targets</vt:lpstr>
      <vt:lpstr>Snack</vt:lpstr>
      <vt:lpstr> Out of school visits</vt:lpstr>
      <vt:lpstr>PE</vt:lpstr>
      <vt:lpstr>PowerPoint Presentation</vt:lpstr>
      <vt:lpstr>Evidence for learning (EFL)</vt:lpstr>
      <vt:lpstr>Home school diaries </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Dormouse Class 2022-2023</dc:title>
  <dc:creator>Michael Gaskell</dc:creator>
  <cp:lastModifiedBy>Michael Gaskell</cp:lastModifiedBy>
  <cp:revision>177</cp:revision>
  <dcterms:created xsi:type="dcterms:W3CDTF">2022-09-20T17:52:44Z</dcterms:created>
  <dcterms:modified xsi:type="dcterms:W3CDTF">2025-10-03T09:28:38Z</dcterms:modified>
</cp:coreProperties>
</file>