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34" r:id="rId1"/>
  </p:sldMasterIdLst>
  <p:sldIdLst>
    <p:sldId id="256" r:id="rId2"/>
    <p:sldId id="257" r:id="rId3"/>
    <p:sldId id="258" r:id="rId4"/>
    <p:sldId id="260" r:id="rId5"/>
    <p:sldId id="259" r:id="rId6"/>
    <p:sldId id="265" r:id="rId7"/>
    <p:sldId id="268" r:id="rId8"/>
    <p:sldId id="269" r:id="rId9"/>
    <p:sldId id="263" r:id="rId10"/>
    <p:sldId id="264" r:id="rId11"/>
    <p:sldId id="267" r:id="rId12"/>
    <p:sldId id="270" r:id="rId13"/>
    <p:sldId id="272" r:id="rId14"/>
    <p:sldId id="266" r:id="rId15"/>
    <p:sldId id="275" r:id="rId16"/>
    <p:sldId id="274"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4138" autoAdjust="0"/>
    <p:restoredTop sz="94660"/>
  </p:normalViewPr>
  <p:slideViewPr>
    <p:cSldViewPr snapToGrid="0">
      <p:cViewPr varScale="1">
        <p:scale>
          <a:sx n="69" d="100"/>
          <a:sy n="69" d="100"/>
        </p:scale>
        <p:origin x="208" y="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9/23/2025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062122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9/23/2025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6124021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9/23/2025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35954616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9/23/2025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282799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9/23/2025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4217243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9/23/2025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4012455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smtClean="0"/>
              <a:t>9/23/2025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smtClean="0"/>
              <a:t>‹#›</a:t>
            </a:fld>
            <a:endParaRPr lang="en-US" dirty="0"/>
          </a:p>
        </p:txBody>
      </p:sp>
    </p:spTree>
    <p:extLst>
      <p:ext uri="{BB962C8B-B14F-4D97-AF65-F5344CB8AC3E}">
        <p14:creationId xmlns:p14="http://schemas.microsoft.com/office/powerpoint/2010/main" val="41989724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9/23/2025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1803492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9/23/2025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84544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9/23/2025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0498831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smtClean="0"/>
              <a:t>9/23/2025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smtClean="0"/>
              <a:t>‹#›</a:t>
            </a:fld>
            <a:endParaRPr lang="en-US" dirty="0"/>
          </a:p>
        </p:txBody>
      </p:sp>
    </p:spTree>
    <p:extLst>
      <p:ext uri="{BB962C8B-B14F-4D97-AF65-F5344CB8AC3E}">
        <p14:creationId xmlns:p14="http://schemas.microsoft.com/office/powerpoint/2010/main" val="3182628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9/23/2025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9198910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9/23/2025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7853046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9/23/2025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8768494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2A54C80-263E-416B-A8E0-580EDEADCBDC}" type="datetimeFigureOut">
              <a:rPr lang="en-US" smtClean="0"/>
              <a:t>9/23/2025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smtClean="0"/>
              <a:t>‹#›</a:t>
            </a:fld>
            <a:endParaRPr lang="en-US" dirty="0"/>
          </a:p>
        </p:txBody>
      </p:sp>
    </p:spTree>
    <p:extLst>
      <p:ext uri="{BB962C8B-B14F-4D97-AF65-F5344CB8AC3E}">
        <p14:creationId xmlns:p14="http://schemas.microsoft.com/office/powerpoint/2010/main" val="15995125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9/23/2025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2092942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smtClean="0"/>
              <a:pPr/>
              <a:t>9/23/2025</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951167664"/>
      </p:ext>
    </p:extLst>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 id="2147483744" r:id="rId10"/>
    <p:sldLayoutId id="2147483745" r:id="rId11"/>
    <p:sldLayoutId id="2147483746" r:id="rId12"/>
    <p:sldLayoutId id="2147483747" r:id="rId13"/>
    <p:sldLayoutId id="2147483748" r:id="rId14"/>
    <p:sldLayoutId id="2147483749" r:id="rId15"/>
    <p:sldLayoutId id="2147483750"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themeOverride" Target="../theme/themeOverride1.xml"/><Relationship Id="rId4" Type="http://schemas.openxmlformats.org/officeDocument/2006/relationships/image" Target="../media/image27.png"/></Relationships>
</file>

<file path=ppt/slides/_rels/slide1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png"/></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_rels/slide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170770" y="2726606"/>
            <a:ext cx="9326541" cy="1646302"/>
          </a:xfrm>
        </p:spPr>
        <p:txBody>
          <a:bodyPr/>
          <a:lstStyle/>
          <a:p>
            <a:pPr algn="ctr"/>
            <a:r>
              <a:rPr lang="en-GB" dirty="0" smtClean="0"/>
              <a:t>Welcome to </a:t>
            </a:r>
            <a:r>
              <a:rPr lang="en-GB" dirty="0" smtClean="0"/>
              <a:t>Caterpillar</a:t>
            </a:r>
            <a:r>
              <a:rPr lang="en-GB" dirty="0" smtClean="0"/>
              <a:t> </a:t>
            </a:r>
            <a:r>
              <a:rPr lang="en-GB" dirty="0" smtClean="0"/>
              <a:t>Class</a:t>
            </a:r>
            <a:br>
              <a:rPr lang="en-GB" dirty="0" smtClean="0"/>
            </a:br>
            <a:r>
              <a:rPr lang="en-GB" dirty="0" smtClean="0"/>
              <a:t>2025-2026</a:t>
            </a:r>
            <a:endParaRPr lang="en-GB" dirty="0"/>
          </a:p>
        </p:txBody>
      </p:sp>
      <p:pic>
        <p:nvPicPr>
          <p:cNvPr id="4" name="Picture 2" descr="Green Lane Community Special School – ALPHA SCHOOLWEA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41696" y="81008"/>
            <a:ext cx="2077045" cy="110775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a:stretch>
            <a:fillRect/>
          </a:stretch>
        </p:blipFill>
        <p:spPr>
          <a:xfrm>
            <a:off x="3874134" y="4618206"/>
            <a:ext cx="3470770" cy="1644049"/>
          </a:xfrm>
          <a:prstGeom prst="rect">
            <a:avLst/>
          </a:prstGeom>
        </p:spPr>
      </p:pic>
      <p:pic>
        <p:nvPicPr>
          <p:cNvPr id="6" name="Picture 5"/>
          <p:cNvPicPr>
            <a:picLocks noChangeAspect="1"/>
          </p:cNvPicPr>
          <p:nvPr/>
        </p:nvPicPr>
        <p:blipFill>
          <a:blip r:embed="rId4"/>
          <a:stretch>
            <a:fillRect/>
          </a:stretch>
        </p:blipFill>
        <p:spPr>
          <a:xfrm>
            <a:off x="4345622" y="81008"/>
            <a:ext cx="2505075" cy="2400300"/>
          </a:xfrm>
          <a:prstGeom prst="rect">
            <a:avLst/>
          </a:prstGeom>
        </p:spPr>
      </p:pic>
      <p:pic>
        <p:nvPicPr>
          <p:cNvPr id="3" name="Picture 2"/>
          <p:cNvPicPr>
            <a:picLocks noChangeAspect="1"/>
          </p:cNvPicPr>
          <p:nvPr/>
        </p:nvPicPr>
        <p:blipFill>
          <a:blip r:embed="rId5"/>
          <a:stretch>
            <a:fillRect/>
          </a:stretch>
        </p:blipFill>
        <p:spPr>
          <a:xfrm>
            <a:off x="3874134" y="4618206"/>
            <a:ext cx="1750188" cy="1649819"/>
          </a:xfrm>
          <a:prstGeom prst="rect">
            <a:avLst/>
          </a:prstGeom>
        </p:spPr>
      </p:pic>
    </p:spTree>
    <p:extLst>
      <p:ext uri="{BB962C8B-B14F-4D97-AF65-F5344CB8AC3E}">
        <p14:creationId xmlns:p14="http://schemas.microsoft.com/office/powerpoint/2010/main" val="341191627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846581" y="503079"/>
            <a:ext cx="8596668" cy="1320800"/>
          </a:xfrm>
        </p:spPr>
        <p:txBody>
          <a:bodyPr/>
          <a:lstStyle/>
          <a:p>
            <a:r>
              <a:rPr lang="en-GB" dirty="0" smtClean="0"/>
              <a:t> Out of school visits</a:t>
            </a:r>
            <a:endParaRPr lang="en-GB" dirty="0"/>
          </a:p>
        </p:txBody>
      </p:sp>
      <p:sp>
        <p:nvSpPr>
          <p:cNvPr id="3" name="Content Placeholder 2"/>
          <p:cNvSpPr>
            <a:spLocks noGrp="1"/>
          </p:cNvSpPr>
          <p:nvPr>
            <p:ph idx="1"/>
          </p:nvPr>
        </p:nvSpPr>
        <p:spPr>
          <a:xfrm>
            <a:off x="585894" y="2353627"/>
            <a:ext cx="9096586" cy="3915091"/>
          </a:xfrm>
        </p:spPr>
        <p:txBody>
          <a:bodyPr>
            <a:normAutofit/>
          </a:bodyPr>
          <a:lstStyle/>
          <a:p>
            <a:endParaRPr lang="en-GB" sz="2400" dirty="0" smtClean="0"/>
          </a:p>
          <a:p>
            <a:r>
              <a:rPr lang="en-GB" sz="2400" dirty="0" smtClean="0"/>
              <a:t>Over the year, we will go on some trips to enrich our learning. </a:t>
            </a:r>
          </a:p>
          <a:p>
            <a:r>
              <a:rPr lang="en-GB" sz="2400" dirty="0" smtClean="0"/>
              <a:t>We like to visit places such as the Children’s Adventure Farm Trust.</a:t>
            </a:r>
          </a:p>
          <a:p>
            <a:r>
              <a:rPr lang="en-GB" sz="2400" dirty="0" smtClean="0"/>
              <a:t>We will also get opportunity to visit the Sensory Centre.  </a:t>
            </a:r>
            <a:endParaRPr lang="en-GB" sz="2400" dirty="0" smtClean="0"/>
          </a:p>
          <a:p>
            <a:endParaRPr lang="en-GB" sz="2400" dirty="0"/>
          </a:p>
        </p:txBody>
      </p:sp>
      <p:pic>
        <p:nvPicPr>
          <p:cNvPr id="4" name="Picture 2" descr="Green Lane Community Special School – ALPHA SCHOOLWEA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30464" y="55721"/>
            <a:ext cx="2077045" cy="110775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4"/>
          <a:stretch>
            <a:fillRect/>
          </a:stretch>
        </p:blipFill>
        <p:spPr>
          <a:xfrm>
            <a:off x="8290560" y="133416"/>
            <a:ext cx="3742690" cy="1772853"/>
          </a:xfrm>
          <a:prstGeom prst="rect">
            <a:avLst/>
          </a:prstGeom>
        </p:spPr>
      </p:pic>
    </p:spTree>
    <p:extLst>
      <p:ext uri="{BB962C8B-B14F-4D97-AF65-F5344CB8AC3E}">
        <p14:creationId xmlns:p14="http://schemas.microsoft.com/office/powerpoint/2010/main" val="177399290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38214" y="416560"/>
            <a:ext cx="2401146" cy="995680"/>
          </a:xfrm>
        </p:spPr>
        <p:txBody>
          <a:bodyPr/>
          <a:lstStyle/>
          <a:p>
            <a:r>
              <a:rPr lang="en-GB" dirty="0" smtClean="0"/>
              <a:t>PE</a:t>
            </a:r>
            <a:endParaRPr lang="en-GB" dirty="0"/>
          </a:p>
        </p:txBody>
      </p:sp>
      <p:sp>
        <p:nvSpPr>
          <p:cNvPr id="3" name="Content Placeholder 2"/>
          <p:cNvSpPr>
            <a:spLocks noGrp="1"/>
          </p:cNvSpPr>
          <p:nvPr>
            <p:ph idx="1"/>
          </p:nvPr>
        </p:nvSpPr>
        <p:spPr/>
        <p:txBody>
          <a:bodyPr/>
          <a:lstStyle/>
          <a:p>
            <a:r>
              <a:rPr lang="en-GB" sz="2400" dirty="0" smtClean="0"/>
              <a:t>PE will take place on </a:t>
            </a:r>
            <a:r>
              <a:rPr lang="en-GB" sz="2400" dirty="0" smtClean="0"/>
              <a:t>a Thursday </a:t>
            </a:r>
            <a:r>
              <a:rPr lang="en-GB" sz="2400" dirty="0" smtClean="0"/>
              <a:t>- Wolves. </a:t>
            </a:r>
          </a:p>
          <a:p>
            <a:r>
              <a:rPr lang="en-GB" sz="2400" dirty="0" smtClean="0"/>
              <a:t>You are welcome to send in a PE kit/trainers. </a:t>
            </a:r>
            <a:endParaRPr lang="en-GB" sz="2400" dirty="0" smtClean="0"/>
          </a:p>
          <a:p>
            <a:endParaRPr lang="en-GB" sz="2400" dirty="0"/>
          </a:p>
          <a:p>
            <a:pPr marL="0" indent="0">
              <a:buNone/>
            </a:pPr>
            <a:endParaRPr lang="en-GB" sz="2400" dirty="0"/>
          </a:p>
          <a:p>
            <a:endParaRPr lang="en-GB" dirty="0" smtClean="0"/>
          </a:p>
        </p:txBody>
      </p:sp>
      <p:pic>
        <p:nvPicPr>
          <p:cNvPr id="4" name="Picture 2" descr="Green Lane Community Special School – ALPHA SCHOOLWEA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30464" y="55721"/>
            <a:ext cx="2077045" cy="110775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a:stretch>
            <a:fillRect/>
          </a:stretch>
        </p:blipFill>
        <p:spPr>
          <a:xfrm>
            <a:off x="9771063" y="299992"/>
            <a:ext cx="2024698" cy="1940015"/>
          </a:xfrm>
          <a:prstGeom prst="rect">
            <a:avLst/>
          </a:prstGeom>
        </p:spPr>
      </p:pic>
    </p:spTree>
    <p:extLst>
      <p:ext uri="{BB962C8B-B14F-4D97-AF65-F5344CB8AC3E}">
        <p14:creationId xmlns:p14="http://schemas.microsoft.com/office/powerpoint/2010/main" val="10700505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Green Lane Community Special School – ALPHA SCHOOLWEA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30464" y="55721"/>
            <a:ext cx="2077045" cy="110775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3"/>
          <a:stretch>
            <a:fillRect/>
          </a:stretch>
        </p:blipFill>
        <p:spPr>
          <a:xfrm>
            <a:off x="2913938" y="1311260"/>
            <a:ext cx="3791662" cy="3633075"/>
          </a:xfrm>
          <a:prstGeom prst="rect">
            <a:avLst/>
          </a:prstGeom>
        </p:spPr>
      </p:pic>
    </p:spTree>
    <p:extLst>
      <p:ext uri="{BB962C8B-B14F-4D97-AF65-F5344CB8AC3E}">
        <p14:creationId xmlns:p14="http://schemas.microsoft.com/office/powerpoint/2010/main" val="18699415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63918" y="701040"/>
            <a:ext cx="8596668" cy="1320800"/>
          </a:xfrm>
        </p:spPr>
        <p:txBody>
          <a:bodyPr/>
          <a:lstStyle/>
          <a:p>
            <a:r>
              <a:rPr lang="en-GB" dirty="0" smtClean="0"/>
              <a:t>Evidence for learning (EFL)</a:t>
            </a:r>
            <a:endParaRPr lang="en-GB" dirty="0"/>
          </a:p>
        </p:txBody>
      </p:sp>
      <p:pic>
        <p:nvPicPr>
          <p:cNvPr id="4" name="Picture 2" descr="Green Lane Community Special School – ALPHA SCHOOLWEA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30464" y="55721"/>
            <a:ext cx="2077045" cy="110775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3"/>
          <a:stretch>
            <a:fillRect/>
          </a:stretch>
        </p:blipFill>
        <p:spPr>
          <a:xfrm>
            <a:off x="9210375" y="363474"/>
            <a:ext cx="2183049" cy="2091743"/>
          </a:xfrm>
          <a:prstGeom prst="rect">
            <a:avLst/>
          </a:prstGeom>
        </p:spPr>
      </p:pic>
      <p:sp>
        <p:nvSpPr>
          <p:cNvPr id="7" name="Content Placeholder 2"/>
          <p:cNvSpPr>
            <a:spLocks noGrp="1"/>
          </p:cNvSpPr>
          <p:nvPr>
            <p:ph idx="1"/>
          </p:nvPr>
        </p:nvSpPr>
        <p:spPr>
          <a:xfrm>
            <a:off x="382694" y="2282509"/>
            <a:ext cx="10102426" cy="3915091"/>
          </a:xfrm>
        </p:spPr>
        <p:txBody>
          <a:bodyPr>
            <a:noAutofit/>
          </a:bodyPr>
          <a:lstStyle/>
          <a:p>
            <a:r>
              <a:rPr lang="en-GB" sz="2800" dirty="0" smtClean="0"/>
              <a:t>Keep up to date via EFL.</a:t>
            </a:r>
          </a:p>
          <a:p>
            <a:r>
              <a:rPr lang="en-GB" sz="2800" dirty="0" smtClean="0"/>
              <a:t>Evidence sent home each week.</a:t>
            </a:r>
          </a:p>
          <a:p>
            <a:r>
              <a:rPr lang="en-GB" sz="2800" dirty="0" smtClean="0"/>
              <a:t>End of Year report.</a:t>
            </a:r>
          </a:p>
          <a:p>
            <a:r>
              <a:rPr lang="en-GB" sz="2800" dirty="0" smtClean="0"/>
              <a:t>Homework.</a:t>
            </a:r>
            <a:endParaRPr lang="en-GB" sz="2800" dirty="0"/>
          </a:p>
        </p:txBody>
      </p:sp>
    </p:spTree>
    <p:extLst>
      <p:ext uri="{BB962C8B-B14F-4D97-AF65-F5344CB8AC3E}">
        <p14:creationId xmlns:p14="http://schemas.microsoft.com/office/powerpoint/2010/main" val="133916331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45174" y="839789"/>
            <a:ext cx="8596668" cy="1320800"/>
          </a:xfrm>
        </p:spPr>
        <p:txBody>
          <a:bodyPr/>
          <a:lstStyle/>
          <a:p>
            <a:r>
              <a:rPr lang="en-GB" dirty="0" smtClean="0"/>
              <a:t>Home school diaries </a:t>
            </a:r>
            <a:endParaRPr lang="en-GB" dirty="0"/>
          </a:p>
        </p:txBody>
      </p:sp>
      <p:sp>
        <p:nvSpPr>
          <p:cNvPr id="3" name="Content Placeholder 2"/>
          <p:cNvSpPr>
            <a:spLocks noGrp="1"/>
          </p:cNvSpPr>
          <p:nvPr>
            <p:ph idx="1"/>
          </p:nvPr>
        </p:nvSpPr>
        <p:spPr>
          <a:xfrm>
            <a:off x="382694" y="2282509"/>
            <a:ext cx="10102426" cy="3915091"/>
          </a:xfrm>
        </p:spPr>
        <p:txBody>
          <a:bodyPr>
            <a:noAutofit/>
          </a:bodyPr>
          <a:lstStyle/>
          <a:p>
            <a:r>
              <a:rPr lang="en-GB" sz="2800" dirty="0"/>
              <a:t>All pupils in </a:t>
            </a:r>
            <a:r>
              <a:rPr lang="en-GB" sz="2800" dirty="0" smtClean="0"/>
              <a:t>Caterpillar</a:t>
            </a:r>
            <a:r>
              <a:rPr lang="en-GB" sz="2800" dirty="0" smtClean="0"/>
              <a:t> </a:t>
            </a:r>
            <a:r>
              <a:rPr lang="en-GB" sz="2800" dirty="0"/>
              <a:t>Class will have a home school diary which will have information, daily, about what has taken place during in the day, which will enable conversations and communication at home about school. </a:t>
            </a:r>
            <a:endParaRPr lang="en-GB" sz="2800" dirty="0" smtClean="0"/>
          </a:p>
          <a:p>
            <a:r>
              <a:rPr lang="en-GB" sz="2800" dirty="0" smtClean="0"/>
              <a:t>Please </a:t>
            </a:r>
            <a:r>
              <a:rPr lang="en-GB" sz="2800" dirty="0"/>
              <a:t>also use this book to let the team know what they have been up to at home during the evenings or weekends and of course if there are any messages or </a:t>
            </a:r>
            <a:r>
              <a:rPr lang="en-GB" sz="2800" dirty="0" smtClean="0"/>
              <a:t>questions, </a:t>
            </a:r>
            <a:r>
              <a:rPr lang="en-GB" sz="2800" dirty="0"/>
              <a:t>please don’t hesitate to write these in.</a:t>
            </a:r>
          </a:p>
        </p:txBody>
      </p:sp>
      <p:pic>
        <p:nvPicPr>
          <p:cNvPr id="4" name="Picture 2" descr="Green Lane Community Special School – ALPHA SCHOOLWEA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30464" y="55721"/>
            <a:ext cx="2077045" cy="110775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a:stretch>
            <a:fillRect/>
          </a:stretch>
        </p:blipFill>
        <p:spPr>
          <a:xfrm>
            <a:off x="8077200" y="139083"/>
            <a:ext cx="3901440" cy="1848051"/>
          </a:xfrm>
          <a:prstGeom prst="rect">
            <a:avLst/>
          </a:prstGeom>
        </p:spPr>
      </p:pic>
    </p:spTree>
    <p:extLst>
      <p:ext uri="{BB962C8B-B14F-4D97-AF65-F5344CB8AC3E}">
        <p14:creationId xmlns:p14="http://schemas.microsoft.com/office/powerpoint/2010/main" val="371671791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63918" y="701040"/>
            <a:ext cx="8596668" cy="1320800"/>
          </a:xfrm>
        </p:spPr>
        <p:txBody>
          <a:bodyPr/>
          <a:lstStyle/>
          <a:p>
            <a:r>
              <a:rPr lang="en-GB" dirty="0" smtClean="0"/>
              <a:t>Any questions?</a:t>
            </a:r>
            <a:endParaRPr lang="en-GB" dirty="0"/>
          </a:p>
        </p:txBody>
      </p:sp>
      <p:pic>
        <p:nvPicPr>
          <p:cNvPr id="4" name="Picture 2" descr="Green Lane Community Special School – ALPHA SCHOOLWEA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30464" y="55721"/>
            <a:ext cx="2077045" cy="110775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a:stretch>
            <a:fillRect/>
          </a:stretch>
        </p:blipFill>
        <p:spPr>
          <a:xfrm rot="163918">
            <a:off x="3304370" y="1814635"/>
            <a:ext cx="2990344" cy="4393506"/>
          </a:xfrm>
          <a:prstGeom prst="rect">
            <a:avLst/>
          </a:prstGeom>
        </p:spPr>
      </p:pic>
    </p:spTree>
    <p:extLst>
      <p:ext uri="{BB962C8B-B14F-4D97-AF65-F5344CB8AC3E}">
        <p14:creationId xmlns:p14="http://schemas.microsoft.com/office/powerpoint/2010/main" val="121152271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Green Lane Community Special School – ALPHA SCHOOLWEA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30464" y="55721"/>
            <a:ext cx="2077045" cy="110775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943764" y="2823821"/>
            <a:ext cx="9800823" cy="2308324"/>
          </a:xfrm>
          <a:prstGeom prst="rect">
            <a:avLst/>
          </a:prstGeom>
          <a:noFill/>
        </p:spPr>
        <p:txBody>
          <a:bodyPr wrap="square" rtlCol="0">
            <a:spAutoFit/>
          </a:bodyPr>
          <a:lstStyle/>
          <a:p>
            <a:r>
              <a:rPr lang="en-GB" sz="4800" dirty="0" smtClean="0">
                <a:latin typeface="+mj-lt"/>
              </a:rPr>
              <a:t>Thank you for taking the time to join us! As always your support is much appreciated.</a:t>
            </a:r>
            <a:endParaRPr lang="en-GB" sz="4800" dirty="0">
              <a:latin typeface="+mj-lt"/>
            </a:endParaRPr>
          </a:p>
        </p:txBody>
      </p:sp>
      <p:pic>
        <p:nvPicPr>
          <p:cNvPr id="6" name="Picture 5"/>
          <p:cNvPicPr>
            <a:picLocks noChangeAspect="1"/>
          </p:cNvPicPr>
          <p:nvPr/>
        </p:nvPicPr>
        <p:blipFill>
          <a:blip r:embed="rId3"/>
          <a:stretch>
            <a:fillRect/>
          </a:stretch>
        </p:blipFill>
        <p:spPr>
          <a:xfrm>
            <a:off x="4221670" y="262890"/>
            <a:ext cx="2505075" cy="2400300"/>
          </a:xfrm>
          <a:prstGeom prst="rect">
            <a:avLst/>
          </a:prstGeom>
        </p:spPr>
      </p:pic>
    </p:spTree>
    <p:extLst>
      <p:ext uri="{BB962C8B-B14F-4D97-AF65-F5344CB8AC3E}">
        <p14:creationId xmlns:p14="http://schemas.microsoft.com/office/powerpoint/2010/main" val="100975887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11189" y="230833"/>
            <a:ext cx="5764106" cy="702762"/>
          </a:xfrm>
        </p:spPr>
        <p:txBody>
          <a:bodyPr/>
          <a:lstStyle/>
          <a:p>
            <a:pPr algn="ctr"/>
            <a:r>
              <a:rPr lang="en-GB" dirty="0" smtClean="0"/>
              <a:t>Staff team / Introductions </a:t>
            </a:r>
            <a:endParaRPr lang="en-GB" dirty="0"/>
          </a:p>
        </p:txBody>
      </p:sp>
      <p:pic>
        <p:nvPicPr>
          <p:cNvPr id="4" name="Picture 2" descr="Green Lane Community Special School – ALPHA SCHOOLWEA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69749" y="111488"/>
            <a:ext cx="2077045" cy="110775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353333" y="4222399"/>
            <a:ext cx="3080697" cy="584775"/>
          </a:xfrm>
          <a:prstGeom prst="rect">
            <a:avLst/>
          </a:prstGeom>
          <a:noFill/>
        </p:spPr>
        <p:txBody>
          <a:bodyPr wrap="square" rtlCol="0">
            <a:spAutoFit/>
          </a:bodyPr>
          <a:lstStyle/>
          <a:p>
            <a:r>
              <a:rPr lang="en-GB" sz="3200" dirty="0" smtClean="0">
                <a:latin typeface="+mj-lt"/>
              </a:rPr>
              <a:t>Mrs L Owen</a:t>
            </a:r>
            <a:endParaRPr lang="en-GB" sz="3200" dirty="0">
              <a:latin typeface="+mj-lt"/>
            </a:endParaRPr>
          </a:p>
        </p:txBody>
      </p:sp>
      <p:sp>
        <p:nvSpPr>
          <p:cNvPr id="6" name="TextBox 5"/>
          <p:cNvSpPr txBox="1"/>
          <p:nvPr/>
        </p:nvSpPr>
        <p:spPr>
          <a:xfrm>
            <a:off x="2869840" y="4251489"/>
            <a:ext cx="3534140" cy="584775"/>
          </a:xfrm>
          <a:prstGeom prst="rect">
            <a:avLst/>
          </a:prstGeom>
          <a:noFill/>
        </p:spPr>
        <p:txBody>
          <a:bodyPr wrap="square" rtlCol="0">
            <a:spAutoFit/>
          </a:bodyPr>
          <a:lstStyle/>
          <a:p>
            <a:r>
              <a:rPr lang="en-GB" sz="3200" dirty="0" smtClean="0">
                <a:latin typeface="+mj-lt"/>
              </a:rPr>
              <a:t>Miss N Vance</a:t>
            </a:r>
            <a:endParaRPr lang="en-GB" sz="3200" dirty="0">
              <a:latin typeface="+mj-lt"/>
            </a:endParaRPr>
          </a:p>
        </p:txBody>
      </p:sp>
      <p:sp>
        <p:nvSpPr>
          <p:cNvPr id="7" name="TextBox 6"/>
          <p:cNvSpPr txBox="1"/>
          <p:nvPr/>
        </p:nvSpPr>
        <p:spPr>
          <a:xfrm>
            <a:off x="5494976" y="4272321"/>
            <a:ext cx="3817549" cy="584775"/>
          </a:xfrm>
          <a:prstGeom prst="rect">
            <a:avLst/>
          </a:prstGeom>
          <a:noFill/>
        </p:spPr>
        <p:txBody>
          <a:bodyPr wrap="square" rtlCol="0">
            <a:spAutoFit/>
          </a:bodyPr>
          <a:lstStyle/>
          <a:p>
            <a:r>
              <a:rPr lang="en-GB" sz="3200" dirty="0" smtClean="0">
                <a:latin typeface="+mj-lt"/>
              </a:rPr>
              <a:t>Miss M Kirby       </a:t>
            </a:r>
            <a:endParaRPr lang="en-GB" sz="3200" dirty="0">
              <a:latin typeface="+mj-lt"/>
            </a:endParaRPr>
          </a:p>
        </p:txBody>
      </p:sp>
      <p:sp>
        <p:nvSpPr>
          <p:cNvPr id="13" name="TextBox 12"/>
          <p:cNvSpPr txBox="1"/>
          <p:nvPr/>
        </p:nvSpPr>
        <p:spPr>
          <a:xfrm>
            <a:off x="665053" y="4748339"/>
            <a:ext cx="1758610" cy="369332"/>
          </a:xfrm>
          <a:prstGeom prst="rect">
            <a:avLst/>
          </a:prstGeom>
          <a:noFill/>
        </p:spPr>
        <p:txBody>
          <a:bodyPr wrap="square" rtlCol="0">
            <a:spAutoFit/>
          </a:bodyPr>
          <a:lstStyle/>
          <a:p>
            <a:r>
              <a:rPr lang="en-GB" i="1" dirty="0" smtClean="0">
                <a:latin typeface="+mj-lt"/>
              </a:rPr>
              <a:t>Class Teacher</a:t>
            </a:r>
            <a:endParaRPr lang="en-GB" i="1" dirty="0">
              <a:latin typeface="+mj-lt"/>
            </a:endParaRPr>
          </a:p>
        </p:txBody>
      </p:sp>
      <p:sp>
        <p:nvSpPr>
          <p:cNvPr id="14" name="TextBox 13"/>
          <p:cNvSpPr txBox="1"/>
          <p:nvPr/>
        </p:nvSpPr>
        <p:spPr>
          <a:xfrm>
            <a:off x="3045051" y="4707430"/>
            <a:ext cx="2273358" cy="369332"/>
          </a:xfrm>
          <a:prstGeom prst="rect">
            <a:avLst/>
          </a:prstGeom>
          <a:noFill/>
        </p:spPr>
        <p:txBody>
          <a:bodyPr wrap="square" rtlCol="0">
            <a:spAutoFit/>
          </a:bodyPr>
          <a:lstStyle/>
          <a:p>
            <a:r>
              <a:rPr lang="en-GB" i="1" dirty="0" smtClean="0">
                <a:latin typeface="+mj-lt"/>
              </a:rPr>
              <a:t>Teaching Assistant</a:t>
            </a:r>
            <a:endParaRPr lang="en-GB" i="1" dirty="0">
              <a:latin typeface="+mj-lt"/>
            </a:endParaRPr>
          </a:p>
        </p:txBody>
      </p:sp>
      <p:sp>
        <p:nvSpPr>
          <p:cNvPr id="15" name="TextBox 14"/>
          <p:cNvSpPr txBox="1"/>
          <p:nvPr/>
        </p:nvSpPr>
        <p:spPr>
          <a:xfrm>
            <a:off x="5417510" y="4709731"/>
            <a:ext cx="2599653" cy="369332"/>
          </a:xfrm>
          <a:prstGeom prst="rect">
            <a:avLst/>
          </a:prstGeom>
          <a:noFill/>
        </p:spPr>
        <p:txBody>
          <a:bodyPr wrap="square" rtlCol="0">
            <a:spAutoFit/>
          </a:bodyPr>
          <a:lstStyle/>
          <a:p>
            <a:r>
              <a:rPr lang="en-GB" i="1" dirty="0" smtClean="0">
                <a:latin typeface="+mj-lt"/>
              </a:rPr>
              <a:t>1-1 Teaching </a:t>
            </a:r>
            <a:r>
              <a:rPr lang="en-GB" i="1" dirty="0" smtClean="0">
                <a:latin typeface="+mj-lt"/>
              </a:rPr>
              <a:t>Assistant</a:t>
            </a:r>
            <a:endParaRPr lang="en-GB" i="1" dirty="0">
              <a:latin typeface="+mj-lt"/>
            </a:endParaRPr>
          </a:p>
        </p:txBody>
      </p:sp>
      <p:pic>
        <p:nvPicPr>
          <p:cNvPr id="17" name="Picture 16"/>
          <p:cNvPicPr>
            <a:picLocks noChangeAspect="1"/>
          </p:cNvPicPr>
          <p:nvPr/>
        </p:nvPicPr>
        <p:blipFill>
          <a:blip r:embed="rId3"/>
          <a:stretch>
            <a:fillRect/>
          </a:stretch>
        </p:blipFill>
        <p:spPr>
          <a:xfrm>
            <a:off x="9916160" y="207010"/>
            <a:ext cx="1849739" cy="1772374"/>
          </a:xfrm>
          <a:prstGeom prst="rect">
            <a:avLst/>
          </a:prstGeom>
        </p:spPr>
      </p:pic>
      <p:sp>
        <p:nvSpPr>
          <p:cNvPr id="16" name="TextBox 15"/>
          <p:cNvSpPr txBox="1"/>
          <p:nvPr/>
        </p:nvSpPr>
        <p:spPr>
          <a:xfrm>
            <a:off x="585657" y="5602702"/>
            <a:ext cx="8068816" cy="369332"/>
          </a:xfrm>
          <a:prstGeom prst="rect">
            <a:avLst/>
          </a:prstGeom>
          <a:noFill/>
        </p:spPr>
        <p:txBody>
          <a:bodyPr wrap="square" rtlCol="0">
            <a:spAutoFit/>
          </a:bodyPr>
          <a:lstStyle/>
          <a:p>
            <a:r>
              <a:rPr lang="en-GB" i="1" dirty="0" smtClean="0">
                <a:latin typeface="+mj-lt"/>
              </a:rPr>
              <a:t>Other staff:  Mrs </a:t>
            </a:r>
            <a:r>
              <a:rPr lang="en-GB" i="1" dirty="0" smtClean="0">
                <a:latin typeface="+mj-lt"/>
              </a:rPr>
              <a:t>E Taylor/Miss </a:t>
            </a:r>
            <a:r>
              <a:rPr lang="en-GB" i="1" dirty="0" err="1" smtClean="0">
                <a:latin typeface="+mj-lt"/>
              </a:rPr>
              <a:t>Birchenough</a:t>
            </a:r>
            <a:r>
              <a:rPr lang="en-GB" i="1" dirty="0" smtClean="0">
                <a:latin typeface="+mj-lt"/>
              </a:rPr>
              <a:t>, </a:t>
            </a:r>
            <a:r>
              <a:rPr lang="en-GB" i="1" dirty="0" smtClean="0">
                <a:latin typeface="+mj-lt"/>
              </a:rPr>
              <a:t>Mr M </a:t>
            </a:r>
            <a:r>
              <a:rPr lang="en-GB" i="1" dirty="0" smtClean="0">
                <a:latin typeface="+mj-lt"/>
              </a:rPr>
              <a:t>Higham, Miss A Butler </a:t>
            </a:r>
            <a:endParaRPr lang="en-GB" i="1" dirty="0" smtClean="0">
              <a:latin typeface="+mj-lt"/>
            </a:endParaRPr>
          </a:p>
        </p:txBody>
      </p:sp>
      <p:pic>
        <p:nvPicPr>
          <p:cNvPr id="3" name="Picture 2"/>
          <p:cNvPicPr>
            <a:picLocks noChangeAspect="1"/>
          </p:cNvPicPr>
          <p:nvPr/>
        </p:nvPicPr>
        <p:blipFill>
          <a:blip r:embed="rId4"/>
          <a:stretch>
            <a:fillRect/>
          </a:stretch>
        </p:blipFill>
        <p:spPr>
          <a:xfrm>
            <a:off x="261824" y="1985061"/>
            <a:ext cx="2213521" cy="2213521"/>
          </a:xfrm>
          <a:prstGeom prst="rect">
            <a:avLst/>
          </a:prstGeom>
        </p:spPr>
      </p:pic>
      <p:pic>
        <p:nvPicPr>
          <p:cNvPr id="11" name="Picture 10"/>
          <p:cNvPicPr>
            <a:picLocks noChangeAspect="1"/>
          </p:cNvPicPr>
          <p:nvPr/>
        </p:nvPicPr>
        <p:blipFill>
          <a:blip r:embed="rId5"/>
          <a:stretch>
            <a:fillRect/>
          </a:stretch>
        </p:blipFill>
        <p:spPr>
          <a:xfrm>
            <a:off x="2799982" y="1999272"/>
            <a:ext cx="2204446" cy="2223127"/>
          </a:xfrm>
          <a:prstGeom prst="rect">
            <a:avLst/>
          </a:prstGeom>
        </p:spPr>
      </p:pic>
      <p:pic>
        <p:nvPicPr>
          <p:cNvPr id="12" name="Picture 11"/>
          <p:cNvPicPr>
            <a:picLocks noChangeAspect="1"/>
          </p:cNvPicPr>
          <p:nvPr/>
        </p:nvPicPr>
        <p:blipFill>
          <a:blip r:embed="rId6"/>
          <a:stretch>
            <a:fillRect/>
          </a:stretch>
        </p:blipFill>
        <p:spPr>
          <a:xfrm>
            <a:off x="5493242" y="2048518"/>
            <a:ext cx="2169261" cy="2150064"/>
          </a:xfrm>
          <a:prstGeom prst="rect">
            <a:avLst/>
          </a:prstGeom>
        </p:spPr>
      </p:pic>
    </p:spTree>
    <p:extLst>
      <p:ext uri="{BB962C8B-B14F-4D97-AF65-F5344CB8AC3E}">
        <p14:creationId xmlns:p14="http://schemas.microsoft.com/office/powerpoint/2010/main" val="397948400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280" y="1145309"/>
            <a:ext cx="9621520" cy="1516611"/>
          </a:xfrm>
        </p:spPr>
        <p:txBody>
          <a:bodyPr>
            <a:normAutofit/>
          </a:bodyPr>
          <a:lstStyle/>
          <a:p>
            <a:pPr algn="ctr"/>
            <a:r>
              <a:rPr lang="en-GB" dirty="0" smtClean="0"/>
              <a:t>Caterpillar is a KS1 class following the Willow pathway (creative curriculum).</a:t>
            </a:r>
            <a:endParaRPr lang="en-GB" dirty="0"/>
          </a:p>
        </p:txBody>
      </p:sp>
      <p:pic>
        <p:nvPicPr>
          <p:cNvPr id="4" name="Picture 2" descr="Green Lane Community Special School – ALPHA SCHOOLWEA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8544" y="111488"/>
            <a:ext cx="2077045" cy="110775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525781" y="2953029"/>
            <a:ext cx="9359899" cy="646331"/>
          </a:xfrm>
          <a:prstGeom prst="rect">
            <a:avLst/>
          </a:prstGeom>
          <a:noFill/>
        </p:spPr>
        <p:txBody>
          <a:bodyPr wrap="square" rtlCol="0">
            <a:spAutoFit/>
          </a:bodyPr>
          <a:lstStyle/>
          <a:p>
            <a:r>
              <a:rPr lang="en-GB" sz="3600" dirty="0" smtClean="0">
                <a:latin typeface="+mj-lt"/>
              </a:rPr>
              <a:t>We have 7 students in our class this year!</a:t>
            </a:r>
            <a:endParaRPr lang="en-GB" sz="3600" dirty="0">
              <a:latin typeface="+mj-lt"/>
            </a:endParaRPr>
          </a:p>
        </p:txBody>
      </p:sp>
      <p:pic>
        <p:nvPicPr>
          <p:cNvPr id="13" name="Picture 12"/>
          <p:cNvPicPr>
            <a:picLocks noChangeAspect="1"/>
          </p:cNvPicPr>
          <p:nvPr/>
        </p:nvPicPr>
        <p:blipFill>
          <a:blip r:embed="rId3"/>
          <a:stretch>
            <a:fillRect/>
          </a:stretch>
        </p:blipFill>
        <p:spPr>
          <a:xfrm>
            <a:off x="9885680" y="111488"/>
            <a:ext cx="2179954" cy="2088777"/>
          </a:xfrm>
          <a:prstGeom prst="rect">
            <a:avLst/>
          </a:prstGeom>
        </p:spPr>
      </p:pic>
      <p:sp>
        <p:nvSpPr>
          <p:cNvPr id="8" name="AutoShape 2" descr="data:image/png;base64,iVBORw0KGgoAAAANSUhEUgAAANAAAADZCAYAAABRq768AAAQAElEQVR4Adz9d7Rn2XXnh333OffeX3q5XlV1VVfniNiIJAgCIECQIIdBQ07QcEYaJUvWWJa8lpcsecle8h8ja63xjGWOpRl7jSVPsjxDzoAAQeTcQCN1zl1dXV05x5ff+4Ub/Nnn996rV6GJBggm37rfu08+++yz94m/qgpNvVFuoa7Xy6pcLZ02uK9DNSqbUQn6ZUOaql7Cs1wO67Vy2FTl6yfPlX/nt/9R+X/+7X9e/hd/99Plf/3bv1d+8kvPlOcXyrI/asq6qsg3KOvRRqJkKaumpIzRdRg1w3ILQ9zDZlCO6kFZ1cNN4K7GqIm/ERROeV7uNYzqUTmqgFMH7ooymwZeHFsycDeoq/WyqtbK1P6mX9YwWyVQZj1GlXjH7dTLBDXljgajcnW9LP/p73yu/Oiv/jvl+z/+b5Xv+fm/Wf7sX/hb5Ud+9T8pP/zLf6v8uV/5T8uf/sX/VflX/r3/uvzgz/+b5V//m/9x+cxzT5evvfpkefjQ98vXDz0GvpVw5LXvlUcO/eA6vO5pXiXdThz6Hum/+6Zw+NXvlD8uXjv4nfK1g4+Vh15xfLt89aVvJRx65duEXY+tuOvo898sX33ujfCN8uCzjq9DHe6+NV555uvlK898rXzl6TFegr741FfLF5/6SvnikwD3Sz8CXiTtC+R74Ykvl88/+eXy2aduxtNPfLHciWef/fRMGNZZdIyaPJZNEStrg1YsbQtt3O1YN1lsFGNNeB3bUdaNtdrkjSDE2d23xQ/87MfiyvoojkZVHI7q+MJLr8Ynn34hLiz349qgif0qS2WVVsQhZY2aGEeUO3TAxwAMq5zy8jiq81jBU6Ui1qSvDT8o8TtG0AFpb8SwivEmUK7XU1KP0zGKWMJ/2bTjCAzBoGrHfgmqThxU3bhRdvC3Yr8OcQD6lN2vI/6IfwwP2yizuDHK4pDyq5Ahvxid72EV4rBUrGlrrQB1GLIkrGpiU49plmWx1Woj3xDVWGyakNwNeRr3S/ivQc01d7MV52F/ApDXRz3b1OB3M6wh/Dp4+I0gvUzoz61gm+Fe5pb7Vuk8zONJZw5Fo8yA27ahzbLeHDXyO+QUnvXmoDCyTKOQCYXWoIlCQbReBq2PxlgbmdaGpvVK2qhFvLReRq2WGTTXoG4BaUD8vjsf0J33Pqxeb1pFa0K1tfTdJ57Xdx5/XgePnNVrJy/r+PkVnb481Nkrpc46BReujHRxodTlxUoXF0tduDrSuSukIe7sxYFOXxySZ6TTl4Y6cwn/pT7uvk5eWLsJJ86t6UYcP7Oq42cdxJ1d0zH8r59a1avH1nTw2CpY0StHlvTK0SXcSzp0fIxXoQePLerlI1c3cYV0V/Ty65f14mHw2iW9eOiCXnjtPDinp186o2dePkv8JZ2/vKphlalBBo1yNfQjhqG6NtWNKVhQFgjHAgK6EC2TmiBpDHO3g5A/a6+ZJZbMrqcp8Id8PIeZyexmeFYzc0K8gN0SxBAuHo8XbqgMh79jqj+hJzzx/Bk9/eJ5PfPKRT310jk9/txJPfb4YX3r8df06A8O6dHvv6pvfv+gvvrtl/WlR1/Sl775vL74jaf1ua/+QH/wpe/pM190PKlPfva7+vI3n1Afw2p3ptTpzahUS1Xo6bXjl/To4y/p6999Xl989Gn9/le+r09+/jH9Hvj9L3xHv//F7+ozlPXZr/xAn//q45QNcHvYp7/4HX36C4/pk5/7dkr/e6T/FOl/n/Qe73QnPreV/w3oZ7/yuD7/tcf1ha8/rS9+C3428aVvv6Avfws4/faL+vJjL+or7ibsq4+9oC185dvPJ/fXv/MS7XlJ3/jeK/qmAxl97bsv6Ju08+mXj+vM5TU1WVex1aMrMRQMo8FwHKqlyGRTFAVxltDUDSqA8WA0Y+OJhDs8HueflXeTHbOxw8xkZm+aOzNL6c2up16AmTm5ZbyZpXDJqXjG1MypiWCZ7aD6k3nCo997Sd978pCefPaInnr+qJ547qheePWsXjp0Ti9BX9zEwaMXdfjkVb1+eklHwFFw7MwSM8WAEX9JV1ZKXV4eamMYtd4faXl1wAgc1cQJrZUFaGll1NJSPweFlodtrQ4JG+Ra7mdaXA+6utoAaWFVyb+8EbRC+mVPM2prpWxrrepqve6N0Uxo4xboE7YTwzClYZjW0KY12nT3bZK8XdDTwCaIn9QgTKqvnvphgjDchG+Afk1a4LRfTzELT5GP+GaKdNOUOaMqzqpuzYM5lXGSWbkllq3qD2o1GI81dG5Dp9aNmmaMLBjzEsCYJJOnsSZAAXmCuwnXn6kHPpOibtKfEG9mlkoyG9PkucVnHG0a02sJCNn02A1003sz+YmEhCab0JCZYtCMZ4sm62mkNmhpZB1VjtBVCR02BYpRaFS3VVtPNYrSH2WqmjYo1BhxlZTFXHnRkUVXokr9KmpI+cOaeCh7D7F/Ukm+mnJrym+YqSp1CGupov4E6yrFRUZxkNKQ3vOPKMfjag+HZ6fuLwkfUW7pZYGKMiybVEMdlk+o1dulgL+yXHXMQFQVokpQxaA6yzb9QVWMamIuKybUhA5tz9XEDg3saoQsSgeyK62d/MM6k2NUBY3KRq28pWimcjDQYGNDGX3bKjJVo4GqcqA8z9Tvr2v3rjmMRsqzSHophKCmapRTtxub97SZydwBjPgIbzvheYi66b1VGk/rMNsqUTKzBG0+W/Vueq+RZmz8jAIpzGycz9PfCLNxnNk1mjLd+GlEcXw2w83G6Te91xGvg9QpzGyczsPgKpWR3PBoZkmO3s4tmJn+KI+ZJRmZjak0o1CzPq9VoND5JlpSaGEMm9h015arskyVHDlpC8kKmGwrYCiBeCPeLCiimLSBcqIyDMnLE2mcWiAP6QIw9l4KKCiKoi3g9zCH4Xa4W5R/KwTCjTY49fgGnhrqqAl32jgFVZMxIwYNSkPJA/wHKZjGkGSSEMwYknb6FRVjoTxrKcBnXRvRUeP2RklBsqhI/GhUqqpqZSFIdSlVGEqo1G1npKoIGqipR8qiqVGpublpra2tqMgj4ZUq8jR1pRzjqqqRSKT0NK4iuKB1XVMHaasx3O/pzAyerocrFLmuvaS55lFKrz/Jx26urLk56McMMdrjWY1PI2/7TriMiPiJvvQyHSeUwDK5spor9Q63hZzwTEJBhArshJEvxkzRogIKE0xytTBrlGVRU5NTmpmdVbc3IUtpSGdBPhLnpIlBCmQKZgomAMWRwnbQGILyEG9CRr64A5kFGYUa6UOMcmrQmOcKQJRZo4AWgkKMCmaKAbc5LPk97DoEQ+mHzAgjNSi3NRXpavJJNFHRlBDonWh1SheaESPTQFZuqJtL071chZVSPWC2mdZb3/IABy0tZp1SbkyzM5O6cuWCVlaWMaRMJNSIWUqUiRpA0pdwnP5t/IObtrjLzGTw6e4tmBEGdiqQuz3eqcPdDjNzckuYmcyux60Sml2fxsxuleyPJczM6zL49OLH1Nt3E5Cnp/hJIvDIEUNQRKky4DSGsT8GKAh0UAgircOgAUUCwu/GAFyhcvrflym7WJbMzEwlhTDiInkzaI6SJTCX5fgjyAIGByJxEX9MtEYxN5Hmi0qBPDsRU1rymkjbgFqprEg+kEXCmGONkT6gwJ5XQrmtwohNueXK0p88ud1/MzJNYgCtoqZ8jKIZKLLo9UPwLJTK44g6h2NQTy8PyqmjGa6pzcwzxYn//HRHe+enNEU5iwsXdOjQS1pcvKSp6Z7W1pd05537JPKuri5qafEqS7whM1ZLYiYSRsKrMcWQ8PAlqk6zEDdRclTMRjUzkysNhW2/7ndsB9zCYWa3CBUKaTdBb/CYvfm0b1DEHyHY6/bsY8p3zLeSa/srXPoJPyFiGJkjBmUMp74Od38kDK8SxZ0FpfgserqgHGvKCI8Bd4wqsqB2HtUuMk1MdLV3z7x63Q79XqmFVbWIb2WmFgbGakYd3IWDEZpoOYrcVOAvEnX3GC1PZ2IUvx45I4ojw8CcOqIbYpCiG1dyNyhfifFhXFGCDdrUQCOXKZki6h4xoui0yQm7AaTIMMKCvC34amUiL2URlmGI0Y0dw46gqfrIpaK0SrtnJvTQfXdo765p1cMNLV29qEF/lXaaup2CmXlSIv8Ms0+O3HbtmtXu3XOqmeUuXDyvq1evqNVu0cJmE6IdDR+hBuYf0tbJiCqMx43IDWgbbmg3QDzkpE+aBLwy8xB3vTmY/Wjp31ypP2qq69OPWTLa4uEm8aaP0x1wp37CTyiyRq280fRkSxOMlnkYYQi1WlmpLqPudDdoqmPyZcjcVBdasCxBCVqmiU4mdAGjMRDIY2oxAhsj9OryZZX9FdRyJAZeTRRBnVxyBcxRxKww8pI/RBWNVNDqNu5eXmiy1SZ9S12Whx2M09FD87soWq/IiCvU4wi4k2Vqgxbpuvjbea5WU6pHm/J6g+09S6g4opyhJrJKk5k0wQAw6emjVMRSLdAhztHNa/Voc6EB/AzUIS6rNhTKdSaI1RQ33ZVmOrXmJxrNtPqayde0Z2KkXe11zWdXNavz6gxPSasnVJSX1aoXtW+20M/91Nv0kfe+RQ/tn9EDt03onvmgnhb1lrvnNVFUunz+jE4eP6qN9VUZJnPw4Mv6+te+rPXlJfVXVzTcWNOovyFEx4HEWgq/fOE8Mt5QOeizdKxUFG1lWa7BYKjRcLRtXDUzWcMg49SVzRpjQAmKFhVxGXu6sTtqTMdxgXTWiKXmTjSe4yYYA6mZycz0hz0m/pDGbCeVzHb6TZJDb/ohOzlMZo7ACskULGz6TRJShTTEO2gyEtH12BEfvD0O0usNn0WF2alcM5O5ds+0tXvW0dHsRNQMhjOHxu2eKbR3tgU62jPT0RxpJ9vCiGqUd6QiDFHCESgxjjqhjUJqtKoWcdMY31S70UwvYHxRU71MkxOZpqYK6o2anTQQND8VKd/5yDQ/jXs21565lm6ba2v/7rZu3wug++bhZz5nSVRoD+7dc7l2zUbNzUTKM+2eaWm60+i2XS3tppxdU4Jn01xPmu0aCCBqpmeanqjhp9Jkp0zotgbq5gPKiNo1KRQbf7ahXj7SvrmO3nbfPn38g+/UB999v2aKgQ5Q793wMh2X1a2uqH/pNZ18+TG98P0varh0Ug/cMaeH792rt9x7Gwa5rqULx9Vq1nT//mndNd/WhG0oDJe1tnBJS1cuamZyUutrayhsrfvvvUf33nMXCi0deuUVPf7d7+nwqwd1+NCrevmF59VfW2VAynXp/Dk999STevWVg7p44RIG2Fen3VGraAk7BA0nfX1mzSg3IKYeypfcOAJKFcS32eFvjFDz0E0IuhMet9Mv0m/iD1U2/SGP3RT3YxVFMZ7PIecKv/yhfQhCHkTzlCCpZnRg16oteLIUt5lvk5By/Da3mNFDoQ1l1aqq/lVptKS20QHZkNF2xAiM4Os1ReI1WiR+Ua2woZkJaTcKtyAUzAAAEABJREFUvn++qztvm9Idt03qzn1TAMroemATd+yb1D0HZnX37TN64K55PXD3bj14zx49hFI9dN9eve2hWb39LdN659tm9I63zeqdb5/VI2+f07vesUvveue83vPIvN777j1633v2Qnfrfe/erfe+y0E4ce95ZBfpZ/XWB3u6755Cdx4IuvuuSd137y498o67KeMevfudd+t977pX7333feAevfddd+u9775b73/3Pdt4H+73PnKXfgr6oQ88LE/z1gf36J1v3a8Pvv8hvf9td+ldD+zX/bRxMg7UrF7QYOGUXn3mO3r2e1/FYL6uwy/8QC8+832tLi9ooluoYP9VjTa0unRVZ04d0/GjhxVYss3NTmrIkm40HKjPrFIOhzp08KC+953v6LOf+Yz+6T/+J/r0731K/+p3f4fwV5NhiLujiW5XZ06f0cGXX9Hy4pJefullffELX9C3H/02YQf1rW8+qt/9l7+jZ556hn3UkvrrG6pLVIO8TtfX1tVptVWVpZrNvRL6oPRY+t78IdzQup24OdEbh5iR8wa8ceo/2Rgzoz+CzG7m0cx0q8fMrkvvacIvf/R9+sTPvVsf/qmH9aH3PaifQ4F++efeoV/52Lv0yx99l34J9yd+7hH9ys+/G7xTv/LRd+ovfPQR/dJH3q6P/+xD+vgHH9LHPvCQPvL+B/Th991HGffqQ+913KOffc9d+uhP3Y//Tj3y0F49glI+8uC8Hnlgl975wJzecs+83sIS5uG7dunBO2Z07/4p3YPx3b23p7v3dHXn7o4OzLe0H2PdOxN122zU/l2FbifswO6W7tjT0V23dXXv7RjNgSndf8eUDuzt6KH79ujO/V3dsX9Cd+zr6cBtHWiLsFx37Q+6a58Svef2QvcdaOn+O9t68O4utMtMI929v9A7Ht6ldzy0S3fva2lCy7p47Dk9/o3f1//4239bn/zn/1DPfufLunj8RXW1ql3dRnPtUvfdsUf7b5vXvr27tHvXtMRpXMZhxu7dMxj3bdq7e1YZhjUarqvhHsgaZsCJLvsmlhcoti9B3/2Od7I07jJDSEdeO6zvPvY9vXrwNV04dwlDPKeVxTVdPH8ZQ13X/OxutVtdZvRpzU7PYRgi/Xf1P/6j/0nf+Po3tb66rmF/qMifoKABbrF28ZPImrqFBfmoqj+uxyj4ViD4T/3d5CuwTNOm+zp6KwYxoOvTzCjsYgm1azJqqlWz92g01Zb89KiTNSxdGpY0DUuZhrBSGQqRW6lOVjM71cxGNcu4Rl38vn/YCnfajtfiC9XkqRLapG1txbEGb1lbCVxKFnXOfqhQjjtrxu6Cy1d35/idZlxWbsGGjQr83djRVDGpmc6UMvgbbCzKuGsp2OhHeHa+r4F2qGRJNVLL9zqcqhUgr/vMxOvMtivQNW0snNd3v/4F/fd/72/rX/+Lf6KvfO73dPTQ8yo3FtUMV3Xb/CSzcE/VYIVl1ElduXhKp46/jtK/gqIfQ3FX2ZusMWsc1+HXXtHx44f1KqdvJ04eQW+HoNb8/BzYpbm5We3ft09Tk5OK7Pmmp2e0e34Py7A2hribU7lKK8urWllc0ZHDR3TwpYN65sln9MTjTyZ6+NXDhB/V4tVF9j6l1lbW9exTz+kf/7//ib6JIS0uLOr82fOqhqWqUaWGWUkN9n0rJdkZltI0JL2GndE/zG1o240QYT8s3x93vNmYq7C1R4Kncci17614MAJtR1q8ChWjodVDWTNkjBopmqNM1DRCysOEECo2qDUdXMlII2DyuAHlDOXua+Gjsd/jNxFCKYenMco1D/eOrMnuoHYDYoSU+ytJ7t5elEapCcAkjwdFLBRDUAYiwXnIUZ41vfLiKzp+5Lg2UKRAGRFuGPgVWbpknJblIOOwIWNzHcuhwmjIlm1FixfO6eVnntI/+X/+Q/2f/vf/pT73qU+qZFM/YskVqXp1ZUmXL1+Qb/CffPJxvfzyi3rt8GtaXFoAS9rFSdodB/ZjOBs6wYFAOerrzjv2YwxzyvKgicmO5nfPaY50uzjmX1tdJd1xnTlzhuPsdS0trWh9bQNjO6ErlxeS/9y5C7p86apOnTyjU6fOkK6vEUZQsjxrFR1NTEwp9188hIwlW8PSjf5ANj7BLFxZ0IsvvKzHf/CERhjP4deOaJHl35Bl46gcYUgs8TAPf7X1IEdDXu5NZrM5S/lMtQWP+8NgRgngVmksBY6/ycln7Bt/8Y7fxomH/SjwPDuxmddJapPJzHYm+JHcZnZT/vDVr39DG/2BRtyeo+Fy0hja4kAxhVJXFa3hJbeug8fvBBWk+GDSVriHuVs7HsNNeM1MUDFDXAeMa9u/6W5Ig6mL6QGgHXELMAWrya6gsRW0b/9dCtbSY99CwV86zExgUpUxIOQgY6AgIdkblFB10GhjpNcY0T/7qc/on/1P/0Rf/9LX2Os1evi+h3THbQdYTk3o3PnzOnr8OMZyRH1Ot+5/+GE9+Ja3ae/tdyTM7t6r6fm9mpqeUa/T0d133aX77rtP7XZbHY7yNwYbunzlsq4sLOj4qZM6fOSIVjCeEmF7HrOoc+cu6vXXj+nlVw7pPMu1EydO6+qVZcWsrZi31cVQ9u2/QzErlGM4GWHLqxtyXLm6pAEGIgXic8WYK+M0c25uXu959/t0gcOFr37169rYGMhP6VZWVuTH3pHZbmNjgy1WjQ01ajAWHHSOZPzRj/CY2XZqM6P7kbNu8ZCM6HEE3ZfqxDcOIxL3Fhse9qOArLRBoNF1+WTa8nuaLXjdb4StND+Mhry3S//0X35aT794WItrlfoslUbK1Wdp1EfxhvgbOquKLdS9SBgRNmK5NQTJ7f4fhrRoKjCJayizWlU+/KEYZYy6tqqRrYM1sK4hbscAOsaanIZces/73qf7HniHnn3+Nb3w4uviYEsVM1pZBpWjGgGLkb6vg8+/pM/9/uf0+c9+US8+9xJLpDX2I4WOHj6W/D/47uM6+PIhBpWg++5/UG9/5F3as+92ZSiwOH5pdacUi64O3Hm/btt/J0pca319oLNnL7BsO6KDhw7rqWee19nzl9SdmFa7N6mpmTlNgrMo9eEjx3TqzDkt+PKMmWdiZlZ33XO/7n/obbrt9rvUnZzTVZZtZ5mFjh8/rTPQlZUNrbOXcQyHlUoGt/6g1MLisk6dPqsTJ0/pxKnTuJmxzpzVixw6NBjWeer79mPf0VNPP5N0YoNDhtFopA4GXyEcX9Y1xOwEXl67BQj6I75mlAvMMDSckgmvpDE1/ck9Ziaz6/Fmaw/v+/DP6Jf+4t/QMy+f0KPff0nnFyr1TSqjVIER6FOaYwBNoLI+s8zQgXv4Y6KvtjbU+6Hok2aoSQ0TnYA6elBHF+oYu2v4reD//R98RA88/HY9x3LutaPHtbgyElMQM22jJ59+Wp/9/Of0pS99SY9+61t6/egRZogrOn3mtL78la8wC7yCkm5gaI0PZ5poM3Bw19LNc47Tb9PM5JRmpqe4j+lrxJ3L64dfZ6n0EiP9ZV1dWEmGlBVd+S+xFxZXWXFGLa/1tYTyO16Hn4ql6bBq1MRMTi9cvqrLV5d1mtnn5JkLGNWGvIyrGMYKJ2hDlLxkydtH6T3s4uUrunj1qhZXVrXa72swKiVmep+hLGYYfUP9Q2bOE3ruhRcUuR+6yvLtB48/ocefeIKTwKH65POL15x20bWprTR6m5r4YxLdex30E3qulRtS+ZLJw5zK9OfiCeeuSJeXS91+79t09MxVfe6r39Fjj5/UUy9d1aETQx0/Jx0/W+vYmVLHz4HzpU6er3TqQqWT4DjuN4MTpLsRnv/N4vgFeEkY6Rj02MWRjl8sQaVjF8EF3ODYqQ2dv7ShM+fXlLGEmpiZ0ZPPPIMSvajHn3pW//xf/H/0xa9+Sc88+wyb+le1tLqkS5cv6Rz3KUtcWs7OzTBLTCvLM82xyZ+ZYebIoow9wwUM7NBLL3KY8Kp+8N3HdOz11/Tqyy/p9MkTnIotglUtYEAXLy0w61xkNRQpY68q1pg+a9WKGNG63L24uqYNloM+E51kFlrbGOoi+57zF6/o3IXLOnbilNz4l0m3jAEtMY2uMGusY7Ala5wKTWswGDcWX3KP2N8NOckbYkhDyh0AX26GGNWbmNAyS8YKAxyWFXu3V/Qdjs0Pcny+tLTEDL2miv1gA8c74RpsZjIbw8wIckD+yK9tlnuz8Xg1ZvZHruHNFmBmm7xco282b/j8157Rd558Va+fXFCTz6lfTejZl07pO0+8qi9/6zl9+dvP69GnXtNjz7yux546rO88fUTffeaIvvfsUX3/uWP6wXNHwZEb4OE34Pnj+sENePLF83ryxUt6ahM73VthTp944ZK+/+wF6ryg7z57PuF7z5zDf07ffeasfoB7jLPMpMf1vadf1pPPvqzTnDzVdcW+p9JTj39PX//Kl3T+7FkdY+n0CheP57nJP3fuPAq0mhRobWNdFoPuvvduPfjwQ7r/wQfUnezp4sUL7E8O68SJE8l97uwZsXHgZGxZhqSDGSdoU7r9jjvBXeR9q24/cJfW2HMscDDQKMNIrzLLLTATFFpYWtWgbHSJvYvPOldYpp27eFmLHDtfXV6RG8oGhrA+GDC7DLTGHtXLcuoG5OgPRnJj8BlpGSPzelagi8vLWmQg8LYMOCxYYN/Vp5y0TMPwWkUbjo2l7Yss557Ws88+x2HFMs2pmXxq4pqEhnmzsQaT0nXwBo9TXAsnQ/K4LLbgmbbc11FmXk+PyCCmW1Oi/py8Ya2Z13q9S0O7TSNQxX2qC9bz8YBWtE8Xq3mdGczo/HCXrlR7tVjfpiXbp8UGd7Nbi3LMa9F2aTnOayXbq5W4X8ukWRJpHZS7CL0RV6sZLdSTWmimEhY33Yua1k4s2ayW831azm7TpXpWF8opXWpmdVmgJD/+lWpaa+W0LvdntTicZjDYpTzvqtpY1drls1x8XtTy2XNaOntFRdnW7bsPyP++zYH9t2t6akYxZup2e+lA5bXXj+hFbv+fePppneDycq2sFbuT6rB3adj/7L/7fk3u2qt7H3q7br/7AcVWT5cXVhl4Dur77DGeeOZZZsBLqph5InvHLLIEHDYa9UttrA3Yh4n9zFUtrWEEVSB/V3l3QpUFjZqGQazUmit9MAX4Msvga6gBBwUj9nBl1QiWNBo1GP+AekwFl6QB449ZpsCM6TPKkMvahplp1Y1yCWNnBmpYClaVySzXiEKOnzip8wwQR48dxeDXFHNTE0o1nLLWqlSbZJQXi1yWR5GVeE9zDQrGvVUDpCh3C3ejzELCtTDJzMFH/jTyTbzUuOdNwcwo43rszGg7PVvu7UDbzutRXvcbwexa2hBCyreV1vNuIfhfFKtCG8G0VApwB6PYUQgdMrXU1Bl3Byb6k05stDEw9cFgFNQf4gbuHpU5ndpiJMvly4lRU2nU1Akl9Fage1QhPO+kBDqixn9j2gqlEvD1elsl1hUAABAASURBVEN8A/d+EVixZMGrFE58hbIUGmrPTEf1YEnnTx/RlUvndOH8GTb2pzguPqVXX3tVq+trWlhcRPnWdZm9hC9jqqqSn1C12x0uJ1tpdlll2XPq1CldYEk1xUXlzOw8R9B7dOHSFcq7oFe5f/k+R8TH/cQs7VU2kM8w7U2OMFudv3QJw1rQxStX1MSoUBQoaV9LKHSW52q1CrnCe91+GkYT1LiSN0L2Rh+YvNPcGMxMkTJGtNnTVGWlmgwT3B21Waqambq9nqamJjnanlBRtBQDqkt4TZkjn9HW1zk8WdeIzpydndXUxCTyuZJm5cFGXyePn+D4/DJGvi7VktcBK5zebXA4so7hl4C9pP5sPmYm+etU48eMAJxmY4pz+zW7OWwr0uW+hRq9cvdW3E4aOMjRCO310a+xKIWMTjPSWBo9WoQ5MoX0J1Lp2OVflMLHnCayTAoI3eSdaxrRjpL0wByVYnDU0GvIYiNHsEqBdJ4vkM7Drgd5MDXzuxur4auivpGi56OuCNpFUAfk1apOHnpWJw+/qPMnX0+XnJcvndWQO5lV7nRCFrS4vKgrbMB9idNnmdNqdxVipvWNDV1G2c8wU11dWGJAaLRr9x7NzO+R71VefvU1HXr9qJY5MetXtSqLmtm1R63upEqfbVDaAHyPkzMj1Ba01h/q6tKKrnCZeZkl2xLLrCHKv86exo+SC4xqampKs7NzzJi52p22er0up2Pt5HfjcplGjKdF2Z6+rEpFZpp2qyUvw0/Sdu+exyBbamFMBel8MBC9gI1JUD8o8LCC+lqej9ms2+mphb9ECXxZm4WYDKyGv4b2DTG0PkbXocw27cFiSd+iNC/xGsRjZjK7HgT/kV6z68szs1uWZ2apbo80MyfJb3bN7YFmlsL58Jr48NotoVs8Zten9SRhNGJkKddVVRtqmr6YUxTUVwYK0GrW1arXlUNzbXAZuc6VzJpCOUasPayvQP5AOY5YrylrgNbleRweFutV8t8AFH4cvkYceTzvLRBL8pXLykife/xoRVm5IusvSqDZWNDSxRN68Ylv6OAzj+n88YO6euGEGtp36uRRZpGz8jX9en+dE7Z1+aw2wz1JjrJZMp4BM8OqilZH07O7NDk1rT17bkvLnHOXLuvClavMIjlGEzRqTIq5+iyBNrhPWmfD7oZTsAzzAahCgiFvy7KWaoysbCwZmJHHDa1kRqjBxnpfy8xGa+x9Rpyu5ZyUuZLHwHAVGJQoZ5ITv0lmmW63i3F10gyzB6Oem5vV7j27dRd3TlPwOoQHh88anr/LcnRmZkbTUzOanJxSD7/oXa+nZP8UGukqM2lGXRfYKxo8HmXpepbL2hX2ZItXF5Kx1MzMK+yrKg5RzEzuN4mSdoCyzExm10N/xMfs+vLM7JYlmo3Dza5Rs2tuz2Rmib/k9g8wx2a4maV4s+tpCEEOs+vDzYzcUuhka2rHFRW2rNwWldVX1YmLmihWNNvd0J6JofZNlrptcqT5iYHmewPt6vY1297QdLGuibCkqWxFM7hn2wPNdYabGCW6C/+uzki7e+VNmGsNNU/83l6t/VOS/7r5tindlG5vt9JtE7U83T7ovl6j28izu1NqV3uomXxDrdEVLZ5+RdlgQVP5SPvnOrr/7ts0WF9GiXoYRq5hNZQFyS83p1nCzHMBumfPfk378gxj8o3/7NxuZSh+q9NjmbfCsfQyxsawMqq0tLKmdZRvbWOIe10DDMjvcFa5+7nCEu70mfO6dGWRJeIGy9tSbiiG0QhjIKlqaI1RjKqGwUoEZyow4Fa7ozZoZBoyM6z5aRvG5cu1PsfnrvQjDGQ0GirGSJ6ClMYSdE0LzKSrqyuq61oZA4FZgP9MPZZzM+zZepzATQA3KM/Lalr++7hVZsVz7O9mJqdZstEuLlenepPIq8+p4iktXV3U49//AUu6K+y1Sq0QXxSFgpn+ZJ4frR6zrfRbVDIbu02mrccMNzCDbgXegrrROMxMTh26xRN+8cMP6xc//Bb9woce1sc++IA+/DN366MfvJewB/QrH3tA/8Yv3A/u1V/6xL36K5+4R7/5i3fqL378Dv3Fn79Tv/7Ru/UXPnS/fon0v/TBu/QXfvb2hF/78L1y/PpH7tUnPnCPfvXDd+mXib8Rv/Khu1P4L/707fr59+3Tx96zVx+H/sJP3a6d+Pj79+sXCP/lD9ypX/rpu/SJn75bv/5z9+svgt/4+bfpLfu7unL0GbU2zuvAro6m20Enjx7S4997TMeOv47CZYpZBJl8udadmFC709UFTr7OXbjAxeMpDGURxV/HAK7qAjPOufMXdJoTuyW/Z+EOp6pNw1GNMjUYhlQ3AZjMMnncaNQITxL2iP2G37EMWR6uswQaovz0g0pmGalRiyVUlmfypdEks0uMQUOOp33J5Es2kzCwWp6vrmrKryQCPc73SotLi1peWU6nZ+5eY1m4xlH3Ivc8i4uL8n3dWZahp06e1IXzF3WWC9XTGMsiRr7uhslg0DDjtJltz9JGp76cm8SYpqdnNT+/WwcOHNCdd96pk+zlnuMa4DIyuXj+vMxM0YKMPwgguWNAFhiwG7GZsayEX+LNSHUDdIuHVDLjex1ukZAgs3E6nMhIoJHX6xjvU+gHIt29DWS+7W6IB9f5SX/juzP+Wtk3ppJCLxtqsig1N2Xavzdj1O7q3rs6un1fpvkZaXoC9KSZdqOZAuTSbCHNtKT5rrRvukkzUVermuDkZoY4kmsySFNghvQTpuT3sBvhaa5DlKZvwBT+CcqahHr5s22pixyMkfr8kdf09He+rNHSWa1cOKZFDg0unTuji9zrrHDDLwU1FuWjvoVMbZZCvm9YYlnix8SVTDVplllGnbt4SRcvX+YSc5mZZiiPMx/VQ5S50qAoSh1ImRIdN+48nAoxOkkdKjWeTP6JhAfymRl7mkJZlsv9mc9MsqRsg/5IG/2B50p+N5wSJRdKbmYMAIXMTP3Ni081ou46LadKN1b2KiOMM4RI/aaKGW7ETDbAKN3ozILGcQ0DwEjrfZ8hh1rnlM6PwC9z1H0ZwzvJPdcGM17ebmmRpaXz+oEP/IwcVzCgH/zgB3ru2WdT3WscsHSYNX3JmGWZIu00M/njpGTJ5+4fBZ7P05uNy3H3G8M0TmZvnIQYs3G82ZgStP2a3Ry2HfkmHaGkU/qcSq1yd7CMwi2tDLTOMmWIACqVKBeKxN5IIDYbytkX5RqoAE5bHHlOtSNLvsBlY18by4vsZQayEQoBsnqEv2QPVd2EAhXNb0RdsYy8AZzo+aFCbrU4ElRujWIz0NlTR/S9b39No/UlwlhmLF7kjueIFhmJIwraYRmW5W2MB2lwbBuzVlKuNQ4B1jf6HBr0tYSiLKMMfZStZLSvZegngjXaE6JCjIoxJASCHZ5CrIUaUMNbQ44YTYEOMUY3kqWRuYhRRZapyDPluFtFriLLqEE8Bi+1fGnmBu2K6MbgBwZmQSFEEGRmLNXWNcDAfJnXZkNPYIrLKLfgJK8ocvjDeNhXNdQ/hoRXXrbPiG5gXn7JAYG30wePVQagAYZnDBILGNCpM2eYdc/JZ98hp31+quf7H58ZH3rwQe3ft19nTp/W8889l/g+d+4cg0LO7El/w6fX6+0wc/4Dbbz5NTOZXQ8CeC0lNrtGzSyFm11PJfeLZ0zNnN4aJJKZOUnU7JrbA83Gfnf/OKCfugi6xXo+aGWj0sJqX4vrI62xXBkoYkK5SpYptY+G8spcMIYryCxKLGUC8QWK2mn31OtMaH1tlY4bJYWKKFbaeAYJuV4H0dlUruuAMpqRdgdEmFDWBnOuwbAc6ixH05/93GehZ/X8i8/rq1//qhYWFzRw42f0LhmFfd8xKhstr2zIaaOgVWYa37ivsuxx9DklczYaCYVu5G7JZDCLcBRilFkjcx6gAg08OAQ1Sc6viDd4jMTnBBRZSMbSyqPaeZ6QER5IY1SSFBklrdikiydSTwMNzFYhRFxChpWWl1fSkm96ZkYZaXxJF0NQROmzLFfA7UsML89nnrr2UpTCI+nN6EPqWWOJt8RdkA8ufZaUJfXW8DziRM9/7LrCqeAKMlnjJNIN6SmWbc+AsxiVG80qg8zDGNE73v4O+U+XDA5X2RddunhR5n9oW8EeyQI+k8zocN38mJnMboanNDMnt4w3sxQuORXPmJo5vTVIJDNzkqjZNbcHmlkKd/ePi2CxkGJXVdPVxqjQ8obp0tJA5xf6urjY18JGzQVlxslTwdrfkaPvRZo36iZDheImghqE1oRMeXtCK2ysz128wpHvQLWRjqPu+gY0hHv6nRBhMER74jY8f4UxD2s6JbbSJeWnP/tFHT99Tq8fO6VBJc1wsRmKjoyZx41lnY2+Y+h7E2Xa2BjoCidprkQ0WjHL5UpUMePV1CQU0WJQRNmDzxIxCumOgdKLmUbQhvSsneTuYFKMpoDR1CiiqcFtKSyjrBwj8pnHaVFkMtVkLcnrSo6vxulIg1NQRHZmURm8+ew5MzPLSeAetYqC/dCAZV5ffZZYI1YHNXz4iN9QVI3RNMBgKJDfZBIwBRnOPC/UZenqaDGD+WlkSf4BS7gB+7QhBlawL5vnVM8PHYQsHnjoYd199z2c4E2mvOvs5Q699pqucmjxwAMP6Hvf+552z88rxsigtKrz7I98lpOoEJ4aZKU3+ZBDZv7VNtUbPONkRro3SLAj2MySz2SJ+sds7DYbUw/7oyAcO/y8+qvnNd0zTbSiGobtjdVS6/7P7F4Z6ty5NS0uVFrqBy1XURt09gY6MGK5Y64wfjfjCLUyqxR9yYZRTkxMpY36088+p1Nnz3DkW6qC5w1OwkoUbsRyrKn6DOg+/ZcSeb1jR6o0bPiynxqxZBxxhB5w13R0i0afPPy6PvUvfkdHXz6oFS5B15eWFNjARleeGHSVUTFwZ7Fn3wFNTu+Cw0z9fqk+TI+Gjera0o3+kD2ChSgh3Iq2BAuK+AOIjO4eboTVzGSizRLKCIJFeRoPy7NCvpdxXTHiGiDyB5aKkRnZMGYfHCry96lvMKppnWFGpqquKaJRhWGWFe11uWVCWQv1uoUi8thYW9JyWlova43ZoWLWyDFwM8ogf40R1FClp1ZDWWPWm+Q2ZJzlQa1Wrk6npV6vo8mJrrrIpwiZokyZ81tLQ/ZFkX7ZvWtGrcz0CrP64sJlUjScyp1QwXLxLQ89qL27d6MbK4omPf/8c/If1fp9lLNwhoOKtPchzmVkZvDRKISgLMuTWzxmJIAqGVqjGgGmduD3YE9vFtx5E8xMgb42M5mN0eB30LXIV4AyTXK/hzfObAyiGxIPZradVzxm1/xmY3cIgXquh9k4zmxMyarw4D23afXqWR07/LI2VhbUQ9g9BAwXCLXUkOF9cXFV5y+vMCMNtbQh9WupbAIwFACK35WwhsMGpTEalBU5BtTT29/xTi2yt3JDOst0P6oajepmnJcOk0MNQmzfPcFGAAAQAElEQVQoq1FjNFRRVW0KloPI6VUlk3To1Vf15S9+EYNeUIlB9TodFVnGenyojA7ucAl5x513KS9aWkHhVlm2+MyTeINH+ollWi1fp7syig6LaFwGRA0VfBnU3VtUPD7KN3xq4msUtqINMcbUGV6Ox7m/xaba4fVH+LIQU7tG7DvGKDVk0z9ixPdq8jxXu9tJx+ptNu70C20ZyJfA6xtryW3U72UVRaEsi6qqWmYm5znCQwxBMQLigisKjTKXP/68yOTK3e60VBS5XNYjlr8jZOf7mj7LtXVfunGit8EMs8AM7cuzmjrarUIXL1zU5UuXdPvtB7TMQHWOk70OMn8nffrww2/RefZAL77wImUXmpvbJT9RvMr90QZ7qwAPJe1M8qL99bbxjw3DZPAjHijf9O5wJv+P8KErabmECmrbTf6dbrw/8Tfcc/seffD979Ld+3fr0tkTOn3sMOt102SvxUgUNGBkciG7EZy7vKCzl5Z1eXGgxfVGS31pZRS4Xs20VmdaqQJUzCDihKfRCCNr9yb1wENv1f4D9+nxJ1/UkePndXlhg4MK08haGlqhkXKQYVSBxpssIGSWh02VyeqWmirKfznwjUe/meiVK1e0Rof3OX3as3cvZd+eOs/TnODY9cLFC1pcXIT3Acu0EqWrtuHKsaX0ZtQFBMw23bcQcXRFTQgK8BY2lcMNUTJG+JbaGI8ruPsrlnMDDiUG8JeOp1HYqqqSwWGH0maeLKd91Nu4UYIBBwV+0tZnmebpzcY8eX1er5n7lZ6kGG7QPioQEixgVFFmphgCxpbhz+S8i8dHeS/TeU4yqCuNMOYBh0jrDDQ+wy0sLJIv14ULl5BXrUucvF3AiFY5yjcFXeSUsqbOBQ5pZqZn9PGP/yLH3Cf1A+6LcgaM3kRPu3bt0ipGuQacpzwvlNFO59fM+QcyjV8TQcCpaevxAQlT2PL+maZhIpemWkEP3bNP73/kLdo3N6UffPsbeuX5pznw2tBte+Y1OTWhCmNYZRl05uJVHT19KeHImat6/cySXj66oGcOX9Grp/s6vyxdXq60XhoIurIqYXMK7VnN7X1IX/r60/rcV57QK69f0YUl09WNoMWhtMIqbr2WVgfiElKM1KKDESOSv3JlRV/56ld0/Nhx+Y8e/RfG3ikbjKAnuevwf6HGf5p/kdGyj9K6sjWYYokieydWjKiuPDVKQ4l0mBRDVIhhrNQor4WgDCXQLZ6aeMeW8psZaXNlzCAtZobIDOblu0KOONXyY+ghRjNksz5K+xUaJlOMUTnK5HAlcQPb2BwIKkZrD9viw/l2v3hqlNb3au4PIcr9Iy5Vh6Dy0R3+DKOOlB9oR6KRtm3KwOtxw3QeI+FZ4iGHl1wZS6tIvgxFdwM6e+YcM+AGd0wriV8fkA4dOsTJ3Hn6Y6SjR45oHiPpcVG7zFXAnXfdRRmZXnzpJYyuUqD+yckJls0D9p0b8iWdmVFWgG+Xg4QoeG2bGr7k0eZDn49lven/M0xCxvF0i6PoLoZ0+/ykfuqRe/WJj31QHfzf/+639cTj31PNGn3Xrt3qTMyoVqZFLhZPX1xIRnQUIzpyblGHT17Ra6eu6si5gT795af0O3/wuP7155/SV7/zmr706Mv6zNde1rOHFlQWd+jsQltf/tZr+t3PP6ff+fxL+uSXXtNnvnpEn//mMX3j+8f0rceP6ttPvKonnn9VX//Ok/rcl7+og6++Jv+LZX1O2bwbjh0/oUvsga4yGvrPcho6odvtYRC1XKn8yNYIc6OpGP2djjvF6OQoM5NkuEOCe5vN0Vw3PDUK2qTM1EJCV5I2m/EYg1yxR8loBklZrtXlaZXKjihoJG1AubxoN+g+s814idMQ5JDceIKZzEAwxRBk0Izl2JaiN86LI/Ej4kNS4IgRm43bEqkP25HLwKmZKYYIgow0eBVJkzMAFAwAjhJDDJZxGHABxe9rdWUNrHOpukdnMKqTJ07p8OtHdPzESX3+C1/U6dNnddddd2vP7r1pppqbm2WJfSgZ2dTUlPzXDw2VDxlESgYHWiR/jI/J5G/64HS385T88iHO5eHA82f8DTFKvmEN9VCRzbtvyO/aN69f+viH9Ft/9Tc5li703ce+pcOHX2Wtm+neew9o//79anc48QqZBhwZ+09bltcGnI5d0fOvHNNiv6vVapql3S5dXm9paTTJUm9SgzCvprVfoXtHoiujedLO6dJaT5fX2rgLZiTTApv+SyvLeu3EUR069ppeff1Qul1f5CbdO+Tixcsoa62aBa8ZDVBAkRsl49pSLpNc8T29K7Xrm5kpxJAg4l0ZxWPmHhybfebGUlEOIRhkQ7sLFXmxOWJHufJVzG5uOAOWaj7Keh6vzzGuSzKjXIkylHipMGRHzUzoUT7LROfHAqpGQl5XOohc4TNmRK/XqaczozzeEIJ8D+QYhwf5k6L5OC8Ow/jMTJ7e223kE/nN+MAkX5mlr4w/kfqCZex7rmIg51iyXdaF8xeQdYkRnZEvy/wXCRO9ibSUfuXlV3ThwgUOJyaSbPbfvp8j7sMY4IacZ5+lYgjJkL1dZkY73aUkE76bVG/68XY1NWVs9tWbyZjy0F5ypeTbfsJSwObHi9wZ5+7NqDckQb6JD41Cmlsq5aFOs09OU3dNt/T+975L9997l5YXL+vgS8/q5LFj2jXT1VsfulMH9u3hRCfD8Gox7CuSp80GflAV7IGiuH7R2iBwAperDt2EJusptKaUtadJk7Ff6nBe0WW/VJBOGv96eUkXr1zScy8+q5cPvqDDRw7JLLCUnEzra8nYePc0SMukIYYz3NERqAIdZZJ83U9SufIEOpIg0jWCTQXSREZ2M3NvCneBmZmyGOVr+rwolLHEIWg7TU3n1RiXL9e2jMFnFA/b6g9PL69YVOXVMbN5vMPrIPim18zkPLpRmdEtwWQ2DjPDLZOApzHaYh7vII5atvn38msYcWUx8zyeCwof2n48tkE+Tcrn/JNF48GGgYkDnJITwxX2Pr6sW+ay2Y//z509r/MYzPPPvyA/UNi9Z4/uuOPOZGBPPvEksso0MTmpgwcPqmKA8ZknZhmDbTulqZGdaIPzq+0HxnjdC5dOwDUXnutebx9cE7aZCdfO941yptTpM07t5bhri7obYWwSakAgHudIgW/wCbJAFNXyBgwpYlA1a+s2R5mcamtm0o3lAb33kbfqHQ/drVYY6uTrr2idS8t7bp/Ue99xtx68a5/27+qxl2oUy3VscrSJoaKVyqOfog0V1Ed8wEDoq9Ou1YojqVpTU64lw52daqfTwHq4obK/Jv8x6P59e3Xy9Ck9/8ILWqZTV9fX5PudiAEwCaEINTNQzRAgRZTflUxmstQyk/sNZdPWQ4ShhDFEeVzwtMFkIMQoX9o4Mjo/EOaKsKUQ7nZUzCY1huQCdtRJOSRPb2bi3aytoV9uhc3oTeJlmBn5g2IIYwovSo/JCwzwYuZxJjMg07WnUb3JDxVeC95KQnoPdG+DQTcceTs8j8ONqK68DFHOmArhbmz0MYaarKb0OzqO4xdZNj/55FP69Kd+X+5+17verbvvuVuvv/46eWvt5qj7EvtRl18DTy6ryBLT65Vci01jdpyalN70wWnyOL661WNGzA0YZxiHex6zsdvM3Eu0yXCZmcwMl66jZrcOM7OUzuzWVDxh1EQUL6qhYxoZQY2yIAygRPlpbjlA0XPdsW9O99+5W+9+23163zse0B3zPbWZO3Z1pXc+OKOf/8CDes+DBzTfrbVvptLts05L7equajK7qt2Tq9o9taLdE0ua7y0RvqgDc6u6Y9eq7t7d14O3Bz18Z1f7JqW75ic0unpZGZef06Gl80dPMYLVmuBuqdPpcurV0SyXjMEyOUxBznuNEjeCZx89Nt2udEQSKkUUMs0saVaxZHSe3lDMGKIcnrCua7mRDP2ikSVaTVk1iuBwJRhTzymZbSm0FCiHEEmmrcfMCPc0N8JkpDcbU8/rsEC6GBThNaJ0wf2kC8CMtDsgd8t0/WMyMwVgFoRPZv5VonzckWwMMUHHxtJgLA1Nckjks5gMp88pncvC+aiYVSoGDjcMP8jxmeYzn/mMjh49Qt9MyA1pYeGq/KjbZy9f3jUIv6HQGIN8yWlmiQVpJzX3SoT5e43qFg9pU6JrdMvlic3wOdwDzPBv0Z3uzTCzHfGbYfKwNwPSB2Zqjo+ZBGoJPZEYnZC7ODlQw+lVr9vS1ERH3SJosh001QmaKBouXqNme1G8GJI0EcVMtEuf+Mg79Bu//Ih+/Rffrl/56Nv0Sx9+i37xww/q4x+8T7/ws/cT/6D+wsce0K9+/GH96sfuI8094H599P136sH9Hc1kQx194Skde+kFXTh6QkefP6TVy0vygwHvvAGnbGamxaUlrW+sy/chNR1k4g+M13Swp3Mlp+9kIcjMUucVviTL8+TX1kPehoZ7J3seL69PHa44fgTt+xuypzxG+WZejykER1TGLOgKFVF2Mw8zQSSZ/DEz0oZbIoat8Eh8lFlQ2EwfA2GudJQfMSaPE09D/0BkpCWpNK5GwmEhyIIpQEOIiinfZgIbUzPigZnJzOSPE5dbmoGYhZI8kIlktM/lFRPNGHgGDCir3LF1GMjWOP4+fPh19ktn9bu/87v0UYkRvUtuPHv37uEkb0nLS8vwkTEAVt4d8iWql+t1Xk9NHsZ3m+oWT0pjGqfZpmOHGVSSf81MZiZ/zDYpHrNN9yYl6NbpiPCUfxhIgqxFEkYfcUzdOBTY9FWKKBp9ocyatLTipFsFIihI38kz5UQam+FAfB7EjDXScGNZ60tXVLAcm8hKDG6kyU6p2emgHrTbGmmiXWluQto1KYzQMMw6gZWbOlbq3InXdZbDgyIaNlxrwF1FVrTlPyXpMyMZ/G2sbyjP4MZHTEnBggylMTM1GITg08zouKgYIp2fKaJMAZ6JUo0SNg7m3pqljP8aYMRJo6OEVqBmdm2IN/LUCmRzePkAGSiBmrw+QDLSGGUDj6P+lKZReszDSOHpshgUiI/mFBCX3FBToFDCQqYAzNzP8tR5YnAwSWM0CpThSH76wTlMICA6Ah/njRyszmU1eetGRpkhBJkZZVAX/oZ0fqLog4jPOA5f1ok4pxWGFeCH7AxeKxwUDDQ9Pat+f6jPfe7zOnLkmL7+jW9yuXpBd999t/zOaGZmRleZkcZ/X6mibwAygCv5Y8lhMvc0/gHJw4dXnuAGNPhvhKczM8g1UNJ1r9m1ODOT/IWa4ZBkZreEdjxm16fxqFAgoEymAA0IqFGmrOhICoohJEPJJK46RQxhpDXiHCFGFKZWY5W6vVzT021x6S0brmvh4hmVwzVOaAoJw6iaUiEaM0EQeqlyUCqzKClq4cqyVhfX1HCU+vTjj2vx6lUtrayoYh+2iuJsoOQWolzGJWlidI6MvKAxwsfUFNiwdljitdPJWcYexsy0pRQ+eg45ePC/l1P5ewj8WQAAEABJREFUcqQeyfmqnIIaHpOWoW0BXgU1KLqTZukS7akczMzomyoUuuKItqYsuUES6GkbeJLLyWgr9cOgUjzpa9AAmqYM+WbERweyjyEqmMskKOAW7pqyK+6S/JcXDW63iYIBrMgj+Y30jaJJbjiGEdFaGbzEIORrivBR0E/RglzudBUhJjmPDsItmMxMTcOQQd4SmZfU1ahBdtIIfkvaHBlUW61OkvEiM0sfWU5jJKPUJ7m+9ehjeuaZ53SCI+8DB+5g0NtghVBiZH3KKSWjWupoKFebD9Um341hIqKBr5vgZdwAL4ogJ/J84nFd8fbgvOk1M/mfmyIIMCMG4Nx+vZxbwRMgVSc/PkIIMjMEVCtHwPPzuzCkae2am5Mr19UrV1Qj4DbLpw0uDZeWFrWyuqoNZpGrCysabAxVMJv43zP523/7b+vFF1/SKrfYfZZRNcIuWoXG9xmIGOV1Y6jozJIOzrNckSVOsDEPdI9q4jxNzexYOej8sb9OPI7dlEXZgWajczKou28Fj0OzeMd5ahRM8NFAja43crsMxjBFOj04kAkv/qCAg9zKMegi8SvCx2kjccEkP7xxtxtBQ9sqDnJGg778N2pi/9VGDt1OW+0WbTaJhqqhfR6X8vPx4IAsYvA6A3VE+SASMaDc66Z/IjQpF0XsfEOMCuQzo1UkaKizBn14qJDhEH5WOcDx9vsex8v05fQMe1H/WU/JQOI/KP3GN76hx779mFbp406bk1fKGLKX9HoH3H01yH1nvX+e3M77Tjjvwcxkdj084s3CbJzXC3aBez7v7KmpSc3P7WLp1tYqN9aXuE9wI5rmmLOfDGlJ/vORRe52nn/uef0P//0/0HnSyIJCiOqz1t5gyVYzSg65qBzRQd6RXo/X4Yri9TV1IzcU78ASQ93Y2FDav5Cnxpi20psZ5XrZQdGVxYK2HxRm230rB/FGx6NaMuI9awyWyskxiGyzvDSjEJ6TKBkEBhYY9o0Z1P8aQx4NI4ogKGN28zSBdVUERjqKGhsSce43lpHTyHGKm/0expNFSkMOffZ+JQodqcsNqsijYghACTihJqdZijMMKSorWBZyQuTtd4RIPkfYokFmJsF3TXsHXIIOBiN8IWGDQc3/4l+JXCODl7v971Lddfc92rdvvxr66tKlK/rWt76NEX1HMcvSidwaeyXGG+W5L7sRJjX8eXwDAt0Jb0MwsyQ0s2vUI94MXDkdnjZ6RwB3u0LXjFrBpKnehG6b360Wwnz90CFd4XhzD8ecU9OT6bdqL3Kn8MlP/p563Z78bzi2Wi0V3PJ7uW44AxSlpKwsZihBplQPmua0ItzhhlLTQ25QWe7pIsoT5M9WuMc5vFyHKwlaIVhMcPet4DNUgwF4+kiDcureGs1beY5SUB/tRraKVOl7RqeRjA43HPcXfIxyAigwJPe3MpO7c8otomQ1y1ziI4aTY0R5EEtdlkGDdY0GGxJLK+xBE90Wcu1qstdRl5mpBU8FhpG7jGAk0iJvl3gyeDPKDx4eQ5oNzUxmds1NvMszkMbMvKlqNuVphLnK56mtBYPTQJIpxCizkJZohw8f1vyueb3tbW9Lp3Heb4cOvcbl++G00oghasCAGKCS6f+fHrrox2+O2VgYTcMCZROu0DEG0ScoRC2voFsU2r93r+68/QCd31V/YwPBrqlFuP8QccjU3u12NTkxScdJvlTw0S/EqMhI18KgzMZ11d6xjIAlI3GWobzAO7dgdCsoz+ggWFEyBprmfjO+OxBgzoww4r1Cg16DUYJuQCOSK/DJaFuOwo7rjnJ3Kk8azx4YTmA2CTAQNt0Z7hYW0i4yZuSWpie66uBvofTtBGOACRy4FBhGG3Q0Q5rZqV76LeLu2RnN4J7otjUJJtoteVluYDnG2KasNgNHESL7ngCfov11guH014IphCALIrxJoNdoPl9mcU9nHm8Gtx5NuCcj+YCZxwexmGUasO/Z4Gi71e7I/ev0pf/rri+8+KJ6vZ7uvPMuZRiy3wO9evCQzp27kC69/RDIf8lAyeml2O3X6x57rrnG/h/9u1XCFv3RS7hFDmTioTWK5YPwFjzMxen0TWGnobjbM5mZUsdAzUwRpW9QcvoLN35a4pVkxO3Zxf6IJVyG0rx68BV95UtfVj2qUI4ZmYIunr+kc2fOcfy5IvpUBRvWiAFZiJQVqcdkZpK/VBAjykKnB2iMkRkqKs8zmZn88TAz2/Y7X974CgNEFiiP5AbvbjPzLNSzWaaNaaTsVpGzT8uUYziBdLyysZpRRi1f3qHHnDk0yYhoXppZeu1cPktMMGP02gUnkO00Y7TziJG4O9L2jmanJ7QLzM9NadfMhCZJ32ll8vyBg41WSt/VzGRvnJ84j5/oFCmtz0KdIlcXw2rR/iApBks81+yTEBEhjZz6njLEoEhbIooeaAx2IpdLIAFe2paSK8Qo74cSeY1YHns/TE5NY0QjLrRXkIBJFtMhQ4u+Wlle1bvf/R5mpRFH2Wt64okn5NcNfZbiV68uqI3R9bmYLdnjeV2NC16SBZOZKYYgDxcP5pvc7jczQq5/za6FeTmOrRRmlsrbymtmW1H0FyVv1Uu4maW0ZpbSeDmO5OFjZgoO522TmlnKI54A3vRrZttpza65twNvcCTFgtkISmYZH5WzSJX0SpZlaSSa6E7o9v0H5P+72qVLlzU5OaVOp0ucaYNpf8A63DvQO9hnHV+ueYPyPEf569QQH/G8vBBium+QSTEGWTCZ2bbQYINOd3WBUTa3zl+OEhWUlWe5vBxyyWFmGAMdCvV8lCKTFPA7apTA0aCgDQNGQ3luRAX1tlHOVh7VQpl91phluTo7NaHJiQ4zMIaDMRVR3K91mY16yZimJ3vMSlkyvFZmamGFPQxweqKX0jid6o3TT3Y66rHUbec5eQr1Om2Mp62ctjgyFD/AbeOMa/MxRLrpDOaxJrMxvD2Ggpi5PyjEmOLG+Wk5IuvTfz4TBdIVeYHsq225+uHAOodCZ8+d08ryij7w0z+ju+68U773+dxnP8ep3In0C++Uf7PsTVYoAxflm1EPvYOPFz5k0D+br9k13sJPnkWXRkPzHZTeiBFaauW52O1LKFqg/oa1/sz0dPr7JIcOvir/vVWMURnpQoiKUO/UEgX1vxLgx881CrHFe4MRhhgwFNLGqEDHGgWHGMaGEKIa6qrJrx1PoIAQTCGM87ohBsJMklMPd8QQZGaEBcozqMnEAw8N5eJKfuMbQyBNYIYK8qVVj2XWDJv/XTPTmoX63wKdYL8y2e0kA3Kj8lmoFeEhLfc4wYxi+dVgEJnmMLi5mclxXs8HvMxUBkbo5bm/3cpTndeWcrk67ZZaRa4YDM6aBCXFZORlSdmAEKMMnk1KNMSIPExmBg20ZRzv8iYw5R6wdOszoPlMFBj8sryQuz081dIIXnIdP35Cj7zr3ZpgIPy1X/t1RYz6S6w0FhYWOThsUppIfWPjFOpQq2YAEg+iVU2/yms0Av6MvWaGOCxxZTamIfne5McbvRNvnA1puhBcIp4IGkBGp/rR9pXLlxnBSh185SCjZ5dRaxnBZvIfJlYcDAw5OBhw9NnnCLVk+WBmifE0cloQRZG/Uo6RhThugndCg/BjiIoxeq10Rp2oGfmpO4SgEKJCBLhjCCKG/mpSuhiIN4cpkMfrC4SJB6/GMHmQj/I5ilTAQ4HCttjMd9pt9TCSSWaKCeDubrfN7NBSx2cM0rQ9LTNTwSxVMNN0mY18ZpnESFI+8k8x6/iyrMhCMoh2K8cwx+hQThcjSbNOp5XCsxiU0yav3+M6RaEc3oJJ5v1wHYR8Am2g7TQogBjcH2VmKTx6XsIk4x3DZT7kZHODmciVPC9ayLfRkIvuECN72vXUL/7fVfo/RnLXXXdrkuX6W97yVrVabX3+C59XC/l4P9UMQK5HgTqyLFJnlD8eRme4k5qpN7n+7HzMxjyZjalzFvzzZuCN84bvhIe9cV6vBLjkSWSIxPO2i4J7oimWL1OESP6j0AkOD/bedhudMZT/DMTvifp9Tp8Y9XyZ5EKNwRC0Kc8zTaCcs4zufi/Swh+DxEt5GIKPZqAB4slQhkjeSKOD04SQ0jYYZ8MM1dChmQX2DLmIBkGeIuWhjBLFqTFsw52UNctV5FEFne/1t4tM7VauNsbhcCXusj9xdFiGtTGcFmnyaErlSyrgu0V6N5Yplm8t+HQD8rRebkZCL7vIMoyDmQYl9eWZo8gy6irUY0/R63Qx0I48XyvPKZe00CwG6jL5M/4qrQR82RqQBS8BEoKQmQGcNkYItH7TnWxPphADM0itEX1SIQvxBNKFQELcFkK635OFdJfnafy3cG9961u1Z88eVeyhXuDENTCAmWHWm3pB1vQadbijIdzdZubePwZ4ubfCVlVbcVv+66mZx0ubREFv8jEzRq6ojM5zxBgpxLT1eMNrFNFhMglByoUbqQL4P6gzYj/DlYcmi47CoNKQGabNyHvmwjkd9/+W8Ow59TldKxhl3WgCG+hubsqhrUxswjPtmuppno32rqmOpju5dk22tXd2QhN5o2ZjUQVX7RnHwF3WNTMsd6Y6BflytRntCyrPHJRXZCEpXZFlKrIMjl05BhwXD1Rz8y8MsMG4avjpYfS9vFCXdB3a1KaMLuhR12SoNFcE7e21tHuqpflpR1uzE4U6kaUZdbVI14KngqPpDH/kuHpueoq9zQTGEZSjfK08E4tOdTCqFobphoi9KSLTXFILebdioH1Shj8BZUM87IcKDhPacrFRjDqtiFHlaudRrSyk8iNpA+2JtMuo391OBT8J8CfaxEmIDL6jFxykmvq9bw0JVbj7nMD56iCFmdHFQRuEtRnU1hj0hsjOaM+Zc2fl93jT09O6i5O5D//sh/WNr31dFy9cUCDef3MYWd75vlbw5jMTxaU4qiKI/iTc6xGPGRwAnOndCneP2TjO7Br1cE/jcLeZxwVl1JllLlGTDw7BgkKICc5PRh87YjTdCLHcboBYBjuP4gngT+T1EanFiAnb8hHdj65//mMfU4/jWkMp/e6IeziNGWMmobNEC2MMnN4UaqMdk70JzcxMyS8WOywHpiZ6aqHcFUs+tF5zMzPymWmWNNNTE/JljismxatAmTrtAsUqyJMpI9AQRoNSucE4T04zF1yQ0hE0gkp3OZ7OFQ0lyzHMyV6bpVWhDsbps8w0Rr17fla75maYHXvMklEZfBfwlsfI9c0otdlQiK7zzdImoEQJdGzYhJml5ptBHXIJIAvkIJanht/zxBAUA6DsbBNFnsvra7Vy2uco8EMJ97ZkpM9CVE053heNG5IXCE81MrjGA3WmsHqsxKlOU6QeT1MT50pfMbAIHh3BQjq8ybJcQwbJmr47evSoBgyQLZZ6/tu4Lvd8fqjgfw1/nYv0TqcjNyLnWc6H3txjZjKz6xI38HQjrkuww+PSNLM0EeRFAc1TeUYbrsEUQnYTCtri7WpeahAAABAASURBVNkC6qagn9TzJsoJtNtHsRbG4P+Wwe237+d0Zk0D7hJ8yYa+iiRsTkeptBiDPE/gUzAy+7/N0GI5lGVRvregq0nfqNNuaZa7kl3zc+xBGInzKLIqC0KZg/z0q9dtY4R5MqSC/B7vBhQYdf3vQXnaLBp5LOXFqYQotRjRO+1ME92Wpqe6msE4pzGaaY6ep9ns93ptZRTgfEYUzWFw5goyZC+HJlJGS12WW0Ve0DFGHVGeLsSIPySY2TWK20LwJpK9wYS86yUzS/k8ryNLI2ZO/ZlayKgoMtpZjMGAkeRFHRkNDsixwVhc+WuUnELljyufUzPn2l1Ui1JuxXtozGLizdN6u9yINlNKJmYb/71bk4yixZ6nz17pwoWLeuWVVxK/I5Z+73znO/X97/9AZrZ5ISsMmn3quGl6M4+Zpfxmtp3ceboR25E7HCGExIvTDJm4/LxdeZ6jJztRMPi0gNNrCMFlcA3SjIL+hJ4A8248DR034GLuPFO5/x7OGUidmXqrUUAwvt+IaG+RZ3SaKUdJOp22HFkMCMGSe2Zzpplj5J9hSeR5/IRqgmVhjw32RK+lKWa4LopUoOA+S9XlUE09YhYuWa1UGEmD0Yg6TOgI/jodJXfaOcbS067Zac1gNHMsG6cnOypYCpZlH2PINTXZlRtRt9cmfwBRRjuGKMsGo+yApU2g3d1uVzEE4qSMSloMIBEaQxiHQ81MBpVBgVOXRQgmf7YURJRvZsiFvDFsUy83x9/Ks2Q8Xdrf63Tgs6UuA0yeR3lRkU8qEQPxMtOgRXkmo2g0mReXzCyVLZ6UzqgrhhResXcs2Qd5uoYZzeMdZoSwjPC/rVvkRfo9nP9SW7L0ryh98Gc+qMcff5x97goG1FekvAEne0TrzT5mJrNr8Hxm1/xmY7eH3wjvl6tXr+r8ufM6y3bh7Nmz6a+qO701zm2mG9PTp09rJ44fP65wYyV/nH4XcgghHV3v37dPl69cUpZFhLkuX174KOUKGBEC3aUYooo8ZwbpyQ2kIG2XmWR6alIdlGKSdffkZA93IV+6eJpZZofdu2a0b8+8ds/Naop9kF9A7sLYbtu9S3t3z2keo5jnEGK3U46Md5FnluXgLGX5EfLs5ITmcCd/ol118gA/tVqFaXqqi5JmGEyQ81szqtfsKwYsWRw1+4AchZ2iHOexwN1qFeTNlEXPI8oKCgE3CLTXzChLAOpuIJ4QjHTCbGo1HP03LL3EkpIRQCSWBQgIIEc+RZaxB8rVdQPqttVjyeiDSoflShGDWnmuQGLzzBiReKIFNQxsjfuBx3lYDMFTqSaMZPJ8Dk/rgx62pkTdiGpPYQoxJgMJ9F2LmWiS4+xXOG198IGHGNHb2rt3r44ePaa5uVmNi/VSTG/2sXBzWjOT2fW4VXkZsmkVLdXIcMiy3w1qwGDu9Eb4DHojqqrRTngdnC43ciG4x6nD3T8qzEwBgTt0iyci2BiiaKm6vZ4+9KEPy/+hRBMPkgwIpkYJa5SxoYFt9heufL7X6WEoHWaRGZR9GmWf6HU0hWJ3Om2UeUIzGMP8/C7NQnvk6xRR7SJoopNrhllistfSDEo/O93jjmUCA5rUnvkZ7Z2f1Z5dM9q9axr/NP5x2K7ZSU1NtLmH6SV08oi/o93+SwGMbgbDiPAr1NoRaHtGGjfiLjxNwK/TVp4xQAQQMRxTiObNBygNeczcD0KQgQBkopMq+SzcIJcGWdBD8qgYg6LPpEwbTTKmiupr+S+4KZrZU8moMzxFlqnLINNp5Sw9O3LZOXqE5SGqSTOIkX9cX+V7GurzpRmhaeDydkX6LVC594t4YgyiQpS/TnqT5blKL4s0MUT2qx32PkOWdBu0QfAduUg9qU6nk/7K90c+8hGdOnlSvg9yXXOlTnWaUez1CCGQP6RwbT4Vp3mer4FXDzIzeGkSPNzhezynW/FOI+1wWDD3slcbJkNfWlxMM6X/enwn/P9DuhFLS0vaiUXyBi9ti5kt6mE3wuOcKYe7b4z/YX5vVMntvafb2FiHNGy65xTpbESgiqVVTbx3bBYjChfpoEqtItMEBtftdtRq52kEbRVQwjuMsgXuiFACSuVoYzhuQI42htQhXZvZo8XSy/3dVoZi5ZpoF5robMLdoIeydckz47MWS79OHmUs94ospp/QdFl6tbJcQcYo34aXAj4zmRm8NjL+BNyOCDWJkB1oxm5tPnhRYL6uDABXigmbiuMd7u4YgmIICsEUKNfDHGbUwCsew5izIGWEZSEojwYCo36GMWQMKBmyzNVmJmy324qcRjXMOpUf0aOU8gcegnMMbXxW8TCTzPhojGCBNkdVvozD6JwPH+RcL3zEHrIkq8m7traBTOpkTItcoq6vbzDQzeou7odGzNA1dXv7YFsZ8tVP6Gn+kHK8TkeLfvR/EmAfq6ADd9yh25gVr8dthP1w3M0pQvACHT/MKDyNw9M5/hA+bxnleV1gZiZvgP/YcIp9iytEzmiZFADDYShJHZ7j9pHV9w/TLNl6XQwIYyncIFCCArcbUp5FOiAw8sZNZYko9k6E5G+Tr+sGgqH4LwF6nVY6/u1RVgLhPdDF30IT8yBhi8qDka5FGTnuqAzljCHAY0FYQb25MpQxhkyuTIH0NFHbkORtE4/TBBQUb3q9w2v8LtMtiMypLGQQY1BwhCDzsoEr3BZiID7BFD0uBvgJymMEAR4zeB2jQ9t8VpriFLDHviwLUQ2KnOpF6RuMIpjJn5pZRfAlGX/8q/SMeQhE+ahfK1JfXhQYdlSf5ZAjBNwbA5UYZs6A4/+SrP9ie3p6Rv5L/C6HKTX11aw2vLxU8J/Ax4y2AG9vzczug3pq5w11N8lvfH8YpGRAqcAtQSahkfeG18xkZinUbEyT501+Ih1aUweS14EDB1gDzwmV4ASuT4dHUXjqDC/alUPMKC3WqzNTUywLWsryQLqQlCFDwWMQTy10ByWOGGUBWixjGgU/WUtwd0O8baOgnJz8eWbKdiIaaSifMJ8NR8MNGcfWvnRs5YUivgYFMzo+D1Fc6SjwJ1oG3wVltZTRxhhM0Uy8cmORD7HAfN8CTX7TtcflDWrgskkR7sbhyYzyvI0WJC/T8wfCsixQb1CWR7k7o+5AgkC6xEM0+CE+juEGVeQRGRXyGaPLkqqF4jcSij5Kx+wlM4pRUQTOi5mJV/4xc7dp/DQEmQJyEI/3a14UapCN/+VHN5oQA0ujNXjMKL/WkSNHNTs7q5hluvfeexMfkjHokW+zvfpjflzPHWYGX1F5nicI/064d6f/Dd2SkgG5ALxgB2G3fM0MgYUEM9OP+piRp1HK74zffvvtuE1lNVKr3VIry1OjzEz+x5cI3skT7DcCxhSoMMaonJnH8wfXFBQyxoACRcVgKK4E2YFmOwx9UpCwywbUuMdxHp6RyanX0zAqFlkcL3VahdxtZpQflVH/1mxjFmUJQUZpWwiktWAy24SuPYbTAdu4eFGcBuLG47J3d6KE1yijy4Bo4QU+4o9RMxDVxHtajzcz6pOMgh1BEiyI4CSbLMREc2TcQn4t2jUxMSGXrRtRUFCF8bjye14zowTJtv8oPR5sRmog6qqZpWp4wYlscpkZVxClInIqMCjfmK+urSmEqKtXF7S4uJSOued3z6e0DbOAG20q/E/o0yBMh/PtM5DLOMD3TpiN2xgs6g+DNKMwGPY5YlxVhSJTjhwNDRtxSlGjTA0j55giMiIbUEuEShxKJLrlH1OTmgicbkHykTuSV5RNZShorrld85qa8VEpV7vTYxSsZQryQtuxpYn2hLp5B+Nqqc0SrsOyI88LmZn8yVk6BdJHGpwBFt1CPsSHBHe7Ukom59vdTuX5gZkpkM+Ad7K7I2V6HW1OkDzMzORLSXQCJQxyasxuZpWMGcoRVGqMWmlmaqRIbCCvQ/4Q1sAQRATLcMPVmG66WRhRTqMUjhAMNG4oAKfUUFBDKNT/OeOt4JoCa9rQWJQsU6LOAX4Dbvhj4ymQe6FOkXEo0uYwZUq7uQJoFVEhUC4zLKwoiwX+jBIa5bQ1twa3iSZrzEeQ4NT/rQRRd8klc94ijLemf0cYVaczoUbGZn2kEIM63bYWFq9owJ6rxRLOdSdg0E0IFEndlFPvQINbjdGfRl0msyDbAcnk8QnuBka892Ggze7egqd1txuLG6z3A7kVqNt5c39Nwx0VvNfo/RglKnUzKg673F4WtahQ5BkCCxRmMgQlmtPvr8tRYkQNhXlbxNO8CcgTyUi5BZz+UghviqGvlDPKv/0db9P8nj0yGlJygGBmMjNYaBj5M3VQ4laW0+ltFWz8sjwjXsAUGdVCQKjiofEGCcCF4SxcD48FXra2aJAZoIywWZYLPsYo83AgkRaEKAWYtkBIQiOXlYVaIaGBAgmDIK2MP1Lga45G6XHSjAVEaAMEnILNNphE2DVoy0oaaTMrDn9JSXsaBzkaC2osyrlokjuQiDQet+mKIdDXEdkag1JQG0Pqsu/zvvCURVGkGSLEqHa7K6FMjGoMCjVtUWob6iE1RqlGdO1OeaSvJLI8Et2wqqjkbBcswQUvG/0NBZbGI/+/oVC+jHoaM2arSg0lKcA71N3XQ5uPQW9GQ6hD5L0OlL3Tb9vxSo/x9XyuKzgl0pt5qK49bgtvBFqpBCn4qYxv0F2IwbMzgri7hbJmMchoojgyderlBdI43G24E4WbbUqYPM+N8MQooTZh0A6zymg0kFFgjWBbdKZgrGZEy/KgCU7DOp2W2izx8ixLJRvlRPiKGKAHuJ9hSjWdjQ66M+G66pPHU4v2KD1mBitBgc6LISiGqIjiuN9hFkQSYPI/fPyVP+4343sDPO5PC0bFZnyBmSVezYw2mlwgdJGE39vYahVytBmUfCk3x96kTVieR/noWjOYZcg30EficXlkyCajD3z5bJvhLvOaZVwMMR1bu8E0WI6H97lEFlXnRU4Jwg5LnTp1Sv73hTwgUp73oedvvOM88M8hggs3Ilg0kPbWCFxy4RU0PMTAqFMrxWFEwZcsGJgBd4cURh6UPmzCSIO4EEV5PVgKaAuM2u6uOSKOjEwVtPZ/2J5wI42H525Akx0VLC+KIksjp2Gl3nmBDgwYRaAGnGowHu8IvDI6wyHoFshGuMaQtikNllmQUUgIQd5e79jkdr8RZ0bza6U6KDNR6hPum6A//QedlUPwvc0Nbg8zM4JpJzTQ5pw+nmSPuZs7tN3zc6wKArNTxrJrkH7om2EwMSJp2upKbmbkt1SsmSW3L3nMxjLyMo1y3YB8f+F5ggXSW7r38Z9v+RF6i5nJl1IhBBkgwZ/bF+nUSRDCKNDJcUO2FIQAF4LZOPjG7zi4IXgnJF9L3ghR1ha8TF/K1Mw0c3PTLBv6bItGlFPJDcfDQxQzT66YSTEIHoGkADN45Z2ULEGmBt4rRk1cuCm5IeHm29D5m84biKerYQk4b25lpAjBFKMpUIk5TDLjI0uVhlrUAAAQAElEQVR/8MkM9y2gP+XHzARzCe50t/eDmSnQoAClwbgll1VGO1sY0QQXv7vZ2PtldKuVyweqGIOKPGcwzeVluMJXzDZJnsg0xEg5Qd4PLu6Iv+LY2mcqTxOor2E28r20TCzXvH/FXqjD7Neiv6sE8XheyJ/LN8jQ1ACcWqARILkJa4y244cKl97sY5ZSJsEj9BEnPKjrWLlTjHejMJCW3v6Ot2pissvpWiZfK/taWsxmbZZzeZEpZkHeoUaYK0Dw/HSgMBrtoIYRNOzXmmT8GEWKUzI4S3mkMaW7eT1vQ5kOeV4vj9kv1YUxOfVwN1JvTgimMRIHEoFmlOgQVOMnFU15m6+TcYR/UzLn1D03wxVvG+TcKqvZdJvXk+qDM9rnaYmiIE/hxHNA/d3hNCNnGPONUxmzfo5cIwaUM9O70UxO9DQ/NytfzrtRFXnUOH48+6fiTMggyMxk1JFlGWIkBl5ijBhJKaOeYB7rRlOm/ZCnq+mX5eVl+T9lVtFPBfsgM0v5GwyN4m56x6XcFHxTgJnJDNwQk+STwogjvoEHD4PjcXrCYCCluPFjBDgg17+emZBN4vtDGlERwjmLtmCZtIVYEFxQjzFiNKAGlcqylhuIFHQdYMqMMgWopeJkx0cvZKwStx9tDkelXKCD4UDvfMc75LfAFYbW6bRZg1cKMajX6zECFmq5oIMpUGYWzEsVzOCHkKdm5pErPxXU7KO8nJqRsKEuX8p5Dlcyd4s0224cJh6MhZJwwCxhLuCxnyD8KQ+1mnlqB7Gb5SRC59fUX0O381JUs5XXE3lRZDUvx92bYeP0HjBGTQc7PLyhPK/bqfvdTXbaPZar5/DyPMyr8niqdeZwpto9icxIBbwMjzcLqpGbDxAOseTOkLcbjO839zAT+cW1HzC47LMsx5BiqjeQ1w0lsiwwM1YLuQIGI0tVUW8tM1PcNCyv0/u+oj+cR/9x7SSXuGaW0nl5DW2+xq2ufzbTeaCX5XD3JraJ2bg8Ct0Oc4eX7RShJD59ublVhhl5iHSZQOB9y+U+QPxWiOe5hnqcdrMPQxMYRRKiFByBttrNMI/LJISnmCsdQVqmEeeRN6KqPX+QUW7MWsrytlZW+xJl5EUHfwtnoVarQ1jQ+3/qp1MH5XmhNmExRGV0gsMsEBdk/CGxXBjNpsLWjGTNJrBINVVNdKOaxm3D4/EnYfAxSpClr7veFDw5RSCTJgnP/W+U0WQav2Pqbof5R7CXSoF6ge7foikcBj0MN4Tv2O9uR0PaGoUzPEZ5lgYUk2DIzCA3QJJJ14MANxzz2ZYZ2HvK3RSF7AvNzExpD3uiWY63x399pKUQ6AMgnhrjCyS2QJ+kOgmETSSjSL95WjNL/Rcjaai9ob9IohCjXnjhBQXiG9riP+lptdtJppTyE33NUkOvlUl9XidC3a7PefIwhyfcotelIZ/HeZjD81CAO1NwGDCTDDGCQdlowEw0KKXkdv8OjMhZwRNJhH0kNIEyMj47YCEyQ6EgNeHMaCFkCiHnIm1J62sD+YSRQIEldbvB+L/KMzU1o6JoazQs4c8UMM7gxip3B8oQYQ0+eeEATmicNzqBJjV0FMRXXcQ3EsrWbI7kRlojq8M5cyqUSJ5BGN6Weyd1d5qhUupxUsrQmAvd+JiRLr3pQyrbxnZa2KKBydvAkzsSTeFU4WG4t8M8AXB/iuJDNFyjsjj4Eku+9N3x2UynxJNpi+LSNnAkA5KQr8lnIj+N63Jn0y5ytTml801/wSrABzOSsUKoEWuqmGY0SisMOtSpF+x8+qzTIPtI/9UMYJ7P+Fy8eDEZ0BJLOU/ng0GGUTkl+if6mjNDiWbewrF8vM4kL2ff5bMJkqW2bNGUBo+nh6Q4D3PgQfaEkpevwumzF3TqzHmdPns+UXdfvHxVN2OBsCVdurIMVnTp6qouL6zpyo1YXONidgD6nLwMwJAjzqFm5+ZlGFJ/MNIQw6nZV7lsnY93vvMRvetd79bS0rLyopDbQcAQs8hMhwF651nYFAkZvGENHWSmJCYItJH7A+kcJpMcjZAeTScfrvSamXiTm0jJtPl44k3nNmnkaSlBqV7E5/7t6BscJtP43aQkNhu7xbNdziY/XibB47JvEeZx2yDe0zcIyNtfI8CmblDoWg3ycEV0JPdmWjOT2TXg8XeMRmNqUmBUaWibyyMyILrR5Bwi+LK6yyFDnhcKMSh4QtvKh0PkoBxR39aSrOSy1JfSzseI/W/JEs7L9uX7ww8/LP9tXIxROctD/+vg7qaYn+xrom18xANvDdhsHgSGeYlJb4rDtZPudBNF82gBZaRsW5SIcPDIOR08Co6cl7tfPXpeLx8+q5dfP6tXXj+3A2eJB6+fGdMjZ4k7o5deO3UTXn7tJGFbOJHcrxw+pZdfO6GXoQfB8weP6fmDJ/Xascs6cXZRd973NnUm5pgLMtVGR+WZsgLkURnLOUJkSr0sMWE0KM7WrILNENd4rIIrCz6nwYTLYYkiOajJqRqntumH4udLnCk9+LfTpDI9tJFPSGabaTwIuM+BkyyNE1EwYPQjYhyC2wO9XGgqhwiiqZOkhPmXvpFwN0AKajR+nPqy1Km33Ts4AcOhd5XCkEkK80ISakppboKXK0LNjG8AUnA3eQzjzINxiZ0rj6YMRlsxEM+Mj8EGjdMGDMlClJkjyJzil0xjPhtF+jDSdyNmqAH7Xl9RTM/MJsNx4ywJ98Y31OlU24/hckB+Eq+3DWACyLNJJbpbtDd5dnyaNxHmJWylC5/+yrP69Jee0Se/+JT+1eef0O9+9geJ/uvPPal/9bknwOP63c89rt/5g+/pdz7zHeK/r3/9ue/rk59/XL/3hcfJ+5Q++7Vn9YVHX9SXv/2yvvzYy/r6D15N+NbTR/T9F07qBy+e0tOHLujZw5f0/JHLeuHoVR08uawXj23oxaN9Hb8UFKfu1L1ve7/ixLSME7ii11IdSrGFUoyNcmUy1o4NSz//b1AaZjGx9DTW5KwjxM6Y+FoR43MEBEbfKwEBGR1r0CQ0F1KDx5eZdSQN8PKbqIZ1alMFygvjcF+nkjZ4uSHKFYdeIL6Wl+X1hM2yvVMSjBnBK6YKwQfZVaHcMgzCqMOzolDyNrBkZh8vTvQlbx911yXpKk+XcfDSyEdxV8KyrmgqYFSvfb/nZQJzeCVuTO6m3hhMWaScppRRQbBKDt/vNM6D5VLIFZjlM2YCb0NmUqAOK0fKUerpTqapTlQ7VEr/MEqQmJwUKTtVVYt2GfxRYQOvoxr+GsWYKeZRVVMpFj4gmkoGjhGybLV7qmtjVdJnye4DZFDw3z8hM6mmIJNIJ9K7kjoITG+aXek7D9sJD78RPgN6Jg8PIcgN1t16g8fL2xnl/oZGJnqLOr3vPX2ohmuqRut04IasHsiaocrhKnuRFY0GAHdJmsb/vg6dPtzoa31lVSuLi1peYF+zvKLFK1d14cw5nTp+QsdeP6nnnj+lp585ru9971V985sv6CtffVqf++x39Qd/8F195ve/o09/+tv6vU89qs/+wef0qU/9jv7JP/5H+tTv/SstLl2R/9Tef/Y+NTWtTqcnF7hCVGQkE6rgDTIzZXQS7ZLrDcEyQ/AymY0hf3DL3LEDZPAyHDtCt50pC3l20u3InQ4SkGxcPG4BMw+h/6kD2TMS16pRaEdFQMlSxju28jAZaq2kMhUNKVFYt4kBy58hI3NJ+j6K7KN5Sfohsi9J0JCvBh7m/pJBpCTc4eE1EvE8W/D0DXxtg7w1dW2138zkCmZmMhvD/SEGxRjVabfUYwnXahX4A2nHabT9NMm1s7wGHjw0UEZAec0MOdQYV6XnnnsulVfTPs/jA0GFOxXyx/jxuhy3qmIrfIumNDSAV1uGksL4bKVJcfjD3Qfmdef+Od2+d1q3zfe0e7aj6W7UZNvUazVqZ6WKMFCo+sKilDGitSNxjCwdhiyrBgoYV6xHihwjR+JzhqmcEajNTNLrdTQ52ZOf7kxO9dTttdVqMfKQpigaZWGo3XMTmpwodNvuOY6136p77r6bu6FJRsxcMRQs4Vqpc73jKzq/RuHgPXWTN8ghmRQ0fkwy4yPJ+KOth3wNuZJQmq3AH0btDROYEQf47qhl7PPRq0Kxk4JAy1GlEcZRMnuUGEgfgxgwew4Z8UtqqChnDKmEzyFKNSJ+nUOVfsksxKg8rKUNRnk/7BkS5oc9o8Y0rAF1eHo3LOyNVpoaC2oQSgN310BlvIlL6jQzmZlc0R0xRMW4iSwyS+Tp8rPDFUNg5nHZmfxp5G0UvFITpPbAMRr0Dv4rBgw3FA80G+d6/vnnMaZGFW0zM+qWTH98j9m4dOdjrCe3rmsrzmkCkqNR/oXQVtrp4R6wRb2k8B/9+39N//F/8Fv6W//h39B/8r/8m/rP/ta/o//Df/Gf6v/4X/5nif5X/7v/tf6r//w/0X/xv/1b+s//N/8R8f8u6f+6/oO/+Vf07//bfxn6V/Xv4f53/8Zv6m/+9d/Qv/Vbv6bf+q1f0F/9yx/Vv/FrP6Nf+sR79As//4g+8pG36uc+/FZ95EMP68Mfeos+/LMP62MfeY9++n1v17ve+YDe/pZ79eD9d+ktDz+o/ftuU687qTYzkCyjc3NZCJtAIEaXQVJDoN4QgmRmCXw8CGISrzYf+jUJww0QkWyGXiNmJrObcS3FNZeZJU/64jYzWQqRGjS4djA7+OhauzKhMCUK5XBFHzIQDFH6IelGxI+gAzcuShkQvuZ/OQ1/3w1m1KST0Y1hrbX+SAvLa7q0sKwrS2taWR8QVmoVurK6pnVWCAOM0w2poawt1ArMdi43k9lYls4uPhiWzEyB8BCDYoiKMSoHWRY5jSs04bNQkcsTB4OMNQlvA3hRMA8do5H3TU0bx/7x18NGw5H8r04P+gMNGVAkS3XpJ/x4XYnNzXLd79j0Xke2wndSd9Myb9g4Le0bh6VQWj+m4eSRl3X6+Ks6f+o1XTp7RJfPH9f504d18ezrunrxuJavnNHa0gWV/StStajc1tTJ+5rolJqZkOZnM+3b3dZdB6b1wN3zesv983rrgx098rZJfeB9e/TRD92pX/jYffrlX3hIv/KJh/Vrf+Ht+ou/+g795q8/ol/7pQ/ob/y1X9df+o1f1r/9N/6yfvM3fjXNQHO75uRLNLOMkUoKvlyTZGYJ4vHO8SbU3jCjnUAyMSDLwxvSNoQ1m7SWUKBmG804FaEpNfTHeClbgGrGmS1A3QcfFJt4wzBcjyqMYms2qtywiB8R4TPRWn+olY0NDGNFK+sbWlxd5YRzUYsslZfXNnR1aVUXryzq4uVFTj1ZMi+vaxFcwYguXVnShUtXiVvQ8soahrSh/mDIvqTSlhHVCrQWnhKNCiHAtiU0xLhi4JNhGWa4oJ7GjSeLQXmWMaD1WDm0ZJLMTIbcXaIiv5ecvBo/DcTLDNQTLOAjBQl81hmOhrp48YIihrm1L/EBhkQ/GWDzWwAAEABJREFU8df5MDNYpJXU7zz9sEpuTONleJjTrbzuZ4RI3nDh7DGdO31EZ06+rpPHDunE0YNjHDmo46+/wp7mZR09/BJ4DvczOn70WZ049jz7nRd08vjzOn7kmRR+7PVx3Mljz+ki8RePv6CzhJ069KROg3OvP6tzR57TeQfxF4i/cPoQeV/W5QsndfrkEZ0/e0KXL57THbfvk/91ihgRvguATgi4Q4yyhDCmdFBqhRASqFDICkFV0NKXRozsNe5t4yEuuZ2i2K7QLgy8Mi+CwtwPSa+7vXOd3hKUvx1ODncTlGRrZqoxFP8nnkbMJF6Hu33k9X+xc4PRd229j9Kvyv+XtytXFzjer3R1cUlLy6saMFIvcF9yEeO4cnVJCwsruuoGc3lB7l9eWWe2GWoVA9vAAEvq8n3S2lo/lXH56qIWFpfl/8MFTdWIGVDIy4A31nndQpIRcqIJ6fU2O9xjFjQx0cOAfCk+IcNg3ByxMTXIOMcQSvZqFeWPUdPuioGvkhkyoFw3xOD1UqCL2cxYGhby4+7BkH03fqLe8N3i08xzv2GymyI83wg5hxg1YEYfrwxq+B6bg38bOszTNQgpUTpqi9bEbWHctkolfemoiPMKw+zUhPyfb5qe6MgxxR5lsttSr1Oko8xOEdkHBWWciAVtSPW6mmpNdbmqqlyBrqkaragcLrNFWtJoY1X9xdFNWL28rm1cwg2uXrioBQzmyoWzclw4d1rLS1dpLHWwl2KYk0XT+H8UCAoxpE7ho/S4POlJcxAXYiTKdiClkguET/K4OwnOBaWG4ORLNMXhdUpUSv9DP6kcpfw1nVBvKlKZlmulhsMhGMn3QBWz0JDllf+7ActLKxjPmlZX1+VKv84SbBGFX8cg1sCSx2NIfWaTARiyF/IyvYw+yx9P41jHCD3/GjNXH6PDjlQ3Jnf7jLTIIY8bpBRpUkjwNplZklOwoIjcaIAHK4aYwt3jcmgwEsSrXq+nXXOz6ZDHiIwhKADPF0MgZPxSLA5SjB24r71eXqD8y1euyP/xEY/xWcjD3f1HwU1l0I9wIUt/NvsHY/b+SQMGBlBvwtuAJniim1mgnJ1lGynM/IuDN+yen5P//mnf3r263f+Vktv3y92+DznATHDngQO66847wJ268447dQf+O26/Xbfv389McTthBxK2wm7fdzt7mLtvwm177tTePXdo7+47qO+A9swf4NBgj26/bbf2zM0QPqfZ6UmUbUNLi1fo6IpReENlNcLdKLKMCzEqxCAz2wYOGT0c6ESnMuRAw1wgNcpdk9sF5SOGz0xjd6Utt/vrulG9KcwGITfka8hHMTLKc3pLEIl8kT+pye9ZyEpZjVzRfRPthlNiNCWGlYB7hDHUSdMpFWWnRUIdE+MZx8oxZDIPsZjCxENV8jbGGOVKV7Af8ZFdpGzg2We5DQyr8rbAVImxDhh9l1kGXuKUdAnqM10fg/bR1szkT03eLb49xDZl6XGBNCEQSqMitNNqqdvtKIOHLAZlIXjtyvCbkQ6fgDvd15BvJ8Tj/yLThQsXcAk51QqUQZbk/3E/XofnvZ42EowYfDtNcQQRKH+cP6eOFOy8Jg996e4tuHAIT/mdghSUMknwjxBSJUqK4IrkHZShsDHQgUY4OaLlyrMO6CpLtKMsdpI/z3rK864KkOWEddvKb0Bvdkq9mSl1ZybVxVA60xPqkmZ6oqepiW4a3WaJD+xS1tdXEG6ZDCj4HVARFbNMIUZZCACm4Dm5DbdMrgh1Up5m7EYA7q9Q7JJRdMTJ14hZwWlS5DQVVyqhFXGu7DVpa8qguS6mNwfqQXDU2TghjyVaU5bXU0EdPvJVGFFN+Z4lyP+YfAYw+DczBG2quBuqUf6k1xiZL3NG7Bu2qLsFg4H2O224a6ngf4Sx+HJtlZnI4cY0xFgRWlq+XV1cZBm4pMWlZfmv3it4EU8DfzWVmZfnPBDmrxn84AiOEJTFwFJuQrvYn3Z7HcUQFAkbJxtrk7sd8o9D48eVz1M4dd1yAbU4HvfY1FaPdM+PCS/X4dm3KR5vgQMnoqJ/kJu3M4XBn5nBqveXx3mSHdQ7yTPCWyoTWiMrl1eFPrnMPBqxjQvxjowoaIaieoQZ4cTGEBFUpKJMTZ3LlNPprW2oyak5J7yVEGJU3Vq/CaNsRTfCL0gL0ssZQwkGfZaIGFAfurB4VRuDNcXcqN8RoIF6g0RN8gf+GMC5T2HERzG9YQ3K0NB4VxD3J4rhJEodY1ppTMtES+JLj4PSGMSMICnDq9BWXbr+MbMUgFzl9fGhGXUqz8suMUxHhUHAEkfYpUbMPB7naeWM13ReVavGUGrSZQxa1abf5U5rlYWYEGhrgBeHaKvD3R5fZHnaU8Qsk2/S19bX5Uu/krLW1taVKIbVZ4m3jmyXlpbU7/dho5EZtYQxTPDjfUHbzZIPeZu8Dm9si1lveopBsNuVmSkGOIC6YpmZJMf46y6Xi0P+UKaTyckpRfq8RD6R9qYsm3Ee/0fBVl1bVM4TSLxQsPOZQH2J0tbaZUnc9kvcltvLadQkr9OGtD4YNp7PByAGpdAEoqxRzU0wasXSJn1Rykp0rTzc9yCNlbIwAqVkvqwaw7ilNvZHHpZAzjCKcsQyU1blbwjntWQEjUVGvTVlR4xmxCZ6XVeuLLMfwqCaQmVpinR0jsBDoOxAucyCGTPfkLr6g8hRbuCOJNfiWqnlfql1jn79zmR9WGmNPYSfdK2z2XYl8ploiML2uZsZcEw8xHBG+EdQV+AGxUO7JATVYFhoONuxWgFhbsEYhQzLcD9qJ7k7SCHgo2EVAnbUtM/RkLeiLIeRhsaqFtko1Tsxxwga8rSyqHZO++gT/xlNHmtNdHNOOyc0N9tTr5Ox1O1qbqbLzF0Ql6ldSDn9kBsb92qoarihjdUlLV+9rOH6moZra7KyVIXRjNhrra4NdImDiavss/wYnVxqLKgyqXbeIm7BccgVWVFUtIcg+qBkv1xo90xH071CeTRl5HPDbzREXytRgiKGHOijCpkG4iMG4ysJg8eau8J1jHqDw44WZZcDKaglVRlZIzCJ+hIo7c28gRK2YAxMQSY3+ob+876LtGljbZVya3nferw1lIxBUBt9O3YLf5NAOmTZgFoluumoVBvhyKXaBLmo2b9vCtQ4rpXU7qb7KVA3gsKNS783BTPRXjX8EY0ejkbyf8FyhfW6b5qHKH/JhWGetRRRsKLVZjM7qaLVpa1B6xsDlnk1p1eN1jZKLXAv4oayzMb8ChvyS5xEXbqywKnUMka5qhXC1xiJ19krDBiN/VRsVJYYaDUGCl66ESF4F6R4zBCxd2jisYFLApMfykusPEng02BEDXGOmjKIptP4EubZSUJa2ky6kr2dG1PFBXQCfgmZqiJNxXI40ta2Zlnyzkx2MZau/MDH/yniKQ58ep0Whz5dDGlKe3bNau/uee2e3yXf6M9MTRI3Ib+7ceWhRvSINiLf4QCNhRFnyWWwwb2Rj6o1AY14UoPG1P2NbPOPUJZGBRfgvuTusvzOAiWTz5WdIiX0w8wUgNJDfKINX0D8ysqy7rnnHk0xkw3pg4hxGUYmmZSgaw9ZXJYuu2uBojoidga42/mAjkshHhnLQdj2m9I01NIQtImUZtOd5F+nOK+3oeLrQP7kJzlOLUoK4E/vRdDOqDOAk2XFRkLFSLzMWn1h4apCCMryXDFvqdXuqtObVMgKuRGsMJL55vgqxnKZjfKFi5d1npO9c+cv6dz5i7pw4ZI8fImTqBUuGdPeYGOI0Y1Y6owwGjeeUpUbDXV6vSM22b7fqJlhEm9GhyFIfx0eNhYiUiTAzGQ2Bl6leJeuNh8j/6Y/oiwxhpQ+oEw+KuMVk46IIrxWngV1OgX7jY6mJnsYzaSmuMTsIIMWCTtFrh77h4lOO9F2lqHUUS1oBgrS+V9B6HQ66rHU8n9br8XmP/MKJLlh+0Z+yPHxkBnJ3d5eb3uDMsEufEjBSDxuEI4m+WmmMnjo9XoYZ085dbmJmFnqJxN/3A3EY2Z8eb39iMuIj+Tfc9seDUYDRvZKeYsVBrOSgjRe6TSocZ3QqCEz4U5xNpTj8MCdtGHQacixRWvcjsbzmaeWfIBwNNtxNbGNUp2ENQnNZv95nNT4bES9JNp2+7jo4TXLbi8Ztp386cAM8SMUwaRZSD8w9CWU0XvLjFTL3IOEEGQhSllLIW+rZMpa4sLQ/7qFzzIXLl3RuXMXdPHSZS1yh3KFC8dFlibrLFWGLCFq0lcAp8q6AVLJWqWscG8aTeUUg/G6S2ak5GcZ58rmcP4QrbzTnLp/p8RM/IFnM0vBZqbEtwUF3AIhmLIsT0oXcYdQE9cosoR23Ub3iTN1MZ5JDlUmuE5otTKWSI0CnRs41s8wujwaxhLUKTJ1WjnLt6hOEdVO7oL8Xc1MTWt+bo4Zabfmd82z/JuT/8s7s9PTmvE9CHyZpJo2Dwd9rSDnmrscAuThga8lkIjGwq5oAiAUR5FlmproUVcb/k3C8HzJhEuB+Eh/waoC2WmeXG58kr+izoARtbsdWtWIQmUxiC5KqNWk8AbqecZ5qWLTvx0mwlx3CG8woJrlVkPOGlCq3Fgc7k5lp3SkIE8K8/yEeZo6uTXO42HuR1dIKpqmZDRkaijI4X4HyVKbnP6pwMzkAmpgGif3PwO5Avs/Rl7TAB9F/f/ZqXDXFuVY4d7jIrPN+YuXdBbDuQBdWFzkLmWNu48hIxszCulpryAqMZSGJaVoakNgScuHGMmIEyqva4TbaVWyxMHt9dakqd2ogFPnDxbHMqKM5B/70teCKf2hESEEmZmCBcUYFPCPETGQLBmRh2eZ4QY5YNbJ86B2O1deBPJRCQphLI8bDEcOlMRp40s+H71Bw7LP/aaaWcxU5BmgnuhlmDL4KlBWD2/lufwQwA1tdnZaLUb+sMlbk/ZpdeoLmeBZsgBotGn8BCKCmYKkosjTEmyCmcjLcPk5JUpmluBuySiBtrjg5Y/pgQcfUIvlZ4eTPIvGCSF7p0A6LK7ZiXFOzzR2eTH4IHw15hWXFz3uD/96rFNvi5sFCTbflM6j8SedI8BT4vXCtsu75oenZhMU1bjbqQN3XY8LC7RXNyIVwme7IswwuVMmk9JrMjPd6jGN/6S4hoqAJQ8f3EiEFFKFgpqNY7x896+z6V0DeZbJldzDKhQ6K1pM+dJFDObK1avcxl/VysqSRiy5fCT1YoyCvUExRGUxl1OCWP+7QOHDa4X4iZcvWzxvooy+I+B1uVCdl20Kv7wU4yHI2l3IIfkoy6mnNzOZmVyRcpS1KAoUraW8KDCUqOjTjEz+utvbl8Ugpy0U0mlGGnRIFYbsqNmTeZusqdle0Ab8dTKaUiW77xIjqjjiHjGLOBVycjSM8k6FYcRgyMKSYbXhpdNuqwVts6zr4nZ4/ZYaWVMPjaKNXi9aRYPrhAYjNfSAFlBeYMYraF+uLARlMZCmURaiYqkcRgIAABAASURBVAjeRAVkkdEeP/ihOEUL9EOlA9whTrC07HNSGOTZKJl2Nc47PHj5gbyBcojefhsvxH2kcXknkMdpluWqCY/UJ/JKJgsRElT6ACp3c4oseKiNtNRsUTVuEcdiQ1uoMY7G03k+4lfZN6+y/B/6L3gJrwiPIVMA4gnUO5YTcttyE85LAF+amOKT09L32mcrybWQscvTOfB5EodolHjGbhz+UqFthrsAXPE8uNPuKEMJ/Tjb1/PuLpkhLl2+xKxzThsufJNqFA2R4KhkrKObcihEgx9lQ4ncnTMCi45vMFYRZnUtVwRRtws/oW5UJ3i+GrejIckYzpPBp7mDBhAq788t6m6PkhmvIdygEKNcgWKimZwSLZNkZjIpIfB1uF/wkBTJqfcoFCZ4qQl+ScqbUqqmHRVtcrjx+2Aw5Ii6ZG/jbTXSp3JpuxtlkOQzUh5Rfgyo6wbEPqrdKjCuXEaiQEPMQRvxalxTA90EAQFEygg4shDkbcxCRB6NAu3aCRhXQxvIokDaGALLvg7G11IN757WeW1oi/N7I3SLp9kRtuUeoRt+UlhSl0MWmdkabXAam+Ud5XlXg2EtFh1SoK2gkRtUZElvCrFQzFoJHk5xyvNCBw8e0hc+/0U999wLevHFl/TSSy/r7JlzusrhlG8XFln5YEDjzkmKhNCvUW0+JjOcgBfH1ks+hL3l+3GoBUrkpdqUfWJiQi061lFiHGkP5AqYZShMpXUODYbDvkpGXVeUIovsB6K6RcY+IIPGRIssiNWBzEfNZDSVGh/lKLMBovPoWSk1jL73dsCEt90N2ZXT4X5PE0OQOczwmt7oIVquKGZGOgFTDFGRNng4AV6TvNwGA2kYzRpoDT8N7hq3K1ODIowTSrLAG2Uxo5xckYEl0rkh5rIQ1RDfMGq6IZUc11ecbPnAst1OyjRXUMr0/YgjiwHFD4oBkD+aKUgy8TQNtJYfcpgaESXjj3dVwBPJG0OQmSki/wy4BAPlmBn5whghUkemQFqPq+mHAr733bZXPusZhh0ofxsmudvDRdoGnvUmH/O6soLeJoNRP7JZWemj+C/pi1/8qj73+S/rmWdfZPWyoCVOaldWNjiVXWcF0+dyeUXLy31OaAdaWx+pz0wzHDY6deoMRvNy+qnVa68d1le+8jWdOHFKi+yzL1++osuXriZ3oMpbvA1hDkh6Tf5HCEhGAFGuBLQfzx/l9cKUikSr1GVqn5vbpRanTK7AI5TBDcnjFq460xe1xMncGgcMQ5YtNUsYY3+AvaiVB7WLqHYeNdFpcU/RSbSVZyqiiWhFlCOwlwi+tKFq71yjg81MZg65LmjctiaFBTrE07jymJmUXj66+TEj3F/ouGwTTlkwEjPgoBRJ0RnifEkw5JjeMfLREXdTo7J1JG1UsEwhYDAsT9xgcpawOcf4RaujItG2CmbqrXCnGcocqKthNi5Zkg6ZjZyWLPsqwmra3aBmPkg0yCI11qcaOtJsk8emHrdfJjMAN5Dk9rIpnmyVXNnbRc7slZG+lpHOZRUtJMPMUOpxmCl4AbW0Z/duHbhtvybgPzBgBIw6V5AjJr/k4Vx9yYjTm3yqklYhu5rDIbNciwur+s5j39N3v/u4vvGNx/QHf/BFff2rj+rrX3tU/+p3P6X/xz/8f+nv//Y/0P/97/9D/YN/8I/0f/17v62/+3/5v+nv/p3/Tv/d3/v7+u3f/h/0P//P/0KvvnpIVy5f1WmMqYGfp558OhnSpz/9GX3mM38AHhVtM5ldD5etY4t/s8142VbQJm026Y9JvBKKMDNmmFq+hJvnLkPUM2KW8Y5eXVnRkLuLhSuXacxFhLOgCuWYnpyQn1b5Ue+M/yDW7z4mJ9PpkK+xJzjlmcQg/bRokhOjiU5HnXYhN6gWM1bOrBZjTJ0dQ5QFk1nYpAYLJjNTiEGBuBA242TyV7d4jIhgnp605HW/CKsR/thwSo24ixkxMNQYU83M4/u7BGYKbT5mpgBPMQTJooTbYcxCAYPK8kLJYDCqAmV0tKBtZu/ULtKb0HPqKKmvYu1SY7QNdSTUlWoMhRQKtC3GKDPDjDwTHcLrcb6s83KIckVJMEshypCfH2f7QU8MIeUPxFkweXmBMG+zp8bCUt477rhDPZaNgZoi6Yz+r31lAD8NEHAugpTSQ97UaxZInymGXAOuKZ544il9+ctf09LiikyRC/lVrjQusyR7TS+88LLOnDmvAcs7P7G9cOFymoVWlteZbfpaXFpFzxZ0mVlmgzvDc+fPa5WLaL+brOlHD/eV0QaHWYu+hNMPecwspUhk7Ez+9PFAhIA8xl6+KcmtwjYTGU3ybOLDykO0XO42BO6dMj09owxFyUKmFgrill8j2OGoj4AazU33tGuqq3kuE3dP9jTHHckEp1c+83QYESc53em2MuXR0szTYnrqsM7vtFvMUIUK0uR0fhaDOAhLICliHrNCv8KOJQR4iiFSb5RM6Um65S785oGGx+EkUU/BcIvbD/8q1ayzK42QyYgoh/9luor0NTIgJXNCI0/rbnNmyOsK7oZVYgQMzmpI21Cfh/l6X/h5lXhk5vHZx43K4QYWkWGAdy+npgyXYQKzUMlesWZWqjHgBOJdyceAsUYy/kiouoFN6kFepyt5hqDSYJQHYmuFEGSE8ZLZ/ZX8nss4rm8xcFUYyl133inP11A3LKPYV3TxzEktnjutxdOnNEBpc5bYRaAIVgoCTTJ0l4yjkRs2n+veisGhZnAYDUq99OJBfevR72j//js48XtYkxzp+28CkXAaNNrowU//zE/rN//Sb+rd73m3egyuAWZarFpaDLJ5Ucjd0hBdkf76b/1l/Yf/i39Pe/buwh8pr6uf/4Wf06/8+if0G7/xUd1yD2RmMhtDJpnxkUPjB6e5wAj3Jm03Cr+AhznDKTH+rTD3GxI2CzIzEMQH0AmMghmj60RvQlPcVWT4W4y0QcYIcYUj6nWVnDxNtDPNdAv1cmmSzutiBYUpGUAWA7SWL9P8zsQ7y9fykTpTXEY8SmVmlNqQrpZ5B6FUSrSmKc75FmANXgNtDVDxmCPlx5VeoyxAmDASUVaDSVAw3xoVqDGeWgOUdahGI9I5hijtiBFt5JR8rD5I26g2gQajKzVC0UiixusG7i5RlBIlc6OQGlGcYpACn6zVki/zHBmKEBkoHEZcY1Ltf1I7G1rh8PbWsAzggWhRJHEG+wFnICjI629kUCOuIQ35GNQisRkILA/dgGM0+Gjkd1xuODMzEyhdYNbta2ZmWm9721vTMtpI/8KzT+nZpx/XhZNHdfi5Z3T65Zd05pWXdfnEcdUb62KZoSZJpBxT+B4bU4OY4UHXnkmO09dWVnX82HF99g8+r7o23XvP/crRnyzPFeAr5nBLvbvmZ9I/J/2hj3xQ733/e1OcMPJVTn5X11eUtXLlDMj+zw3s2TOthx66Rz/zM+/XPPlGo3V1e5keeeRhveWt90AfQYeu8fGn4HJBIBA6wb8uoMhosG/fPs3t2sXRYp2EVbIE8a4zOtFQZjN3CUHVHqJAmMNL8xEXie9oi4lC5OENGpgoyuIjeYlSlyiCj/JOq7pGaUt5+AgldT+Fp7IMI4whyusJFlLYrT7OQ0P5W/CR0RW+oq4K5R/TSl7++JfhNSuXWugHPDYJDa2S15XRmUWuLEYF98ODARpE1Q2QQhAGFKAmcW8UMylnYMlbmQpGfjekDEMKyKyhfW54DZU1yELOp649JBl7CB/XYTLbAarEN06z+Q0wUMCjBWIcpI8xsAIIqpFhDkMZ4W996GH5JW5B+ke//BUdfP459ZcXdenMaQ3Y0zbsaRcvXtBrnHadOnJ0bEDOB3U60eaDF1cD62OX97X/HGmNZdajjz6qAcv9Rx55JPEdqKtgIDGzJMMOy8eNjQ2Wcq/ohedf0JNPPJFkN9HtyWfJHGNrtVoacTXidV68dEkvv/yKfu+Tn9RFlnLRGo0w7sMHX9ahl57X889/SwFu/hTfZiwI53ZTHi78Trctv+zbgNkRa3hXIFcC76gWAnGh5Hmh6IoVQxJWjSQrNwZXVBTE/bWEQtaq3E8d11OPo5+o1w2lRKFGLAVGKPkQ2udEy6f+mnxUIDeaQF1epysLRd/6JX2zCVfWEn6ceh4zkxvQkA4qqcPhdVMlPFJcyNTYGAq5QlaokYEmtaOGx3HZIoz0/vrUQpqaQajyHz46AgtEjtssSiEA+PZyKtaCXoYjleP5N2FmuBwQXo8f12KULqE7yMDkTyAkkN6RZ7k6LH3cSKJJVKU8mPIscNpWqFNkHOj09Is//1EZM8Dv/c6/1MnDrymj/RtciNdcSfiyrVxekVDude74jh16VRWG4HU1qaV8N2WKwvjrUVDCiQ/U9wTG8OqrrzLLvU1uCCEE+RWII8sy0iNHePbZ+amnntH/91/8Cx167RAD2QgM1coz0ufaWFtRHgNyi6mvvvLlL+vRb35da9w5TrE9aEXps5/613rsG1+VG2zQn+Kz1UljMdSIok6/35qcmNDevXtohGkZxgPCmOKAYKI3Ib8jcgFtKXID/67kXkYIUS4sjy8YSYpWobwoFBFgiFERBMoKMSowMlrIyc3UjhKWKFcCJzqjUc1xZsk9wkjDEcqI4NEe8ni+oEAZZCEvKmabwOc8OD/ersQTnU6wzEzjmWikkgMQN9QKY+BVAvGNBUwgsGgJLPm0iaDBqNSAQ4eBGzQjeoW1ebGNLBmdl+PGXzK7lCwfSwaLapuSinJDjJLXIZPhd/4caKD8MSNcAOr+VH7jLvNme4zMTP4EaAxBMQTiTDmyTb+3KzKlfagrIu4us59hMJMc5jz8wH3qEP6Fz/y+LjPjZAx0bYqbwPh6lJPRvnJ1RSOMKLJsLddXhaBgDyb8BeJxnh04x3E43H/06FGOnF/Uvffdq06nLd/k+5VIp9PFKNpyfRDaZTL5X+Pwv1LR4RK5hW74AVOR52rgKQvGPjmnXVKe5ZqZntV73/Meveud71SRZSqZJXvo1F/9S39RD9xzp+6emVGAhz/0tT80dkekN3ITnseRYj0sOTY/yZ8+OwJ2+Mm4Z+9u3XfffXKFX2dtupuTuUmMxzuqoLEBQdRJURpVKE7twkFJchrXZjRsI0Sfin3DWCCkjMZnWZQbUpZnyciiGxBQiGPFrY19B/3GtFWi1T4LDVBeN6DaNQrhGp0t0KBEzjFJydtQe6OaIdrD8IzbRR5fJpFUZiafSb3z/NcVnoAqVDdG8iBZVAMfFScJI/jgRJs9k8YYYcwE9DHkAaP2EAMqyVc5YMB/4zcqG3hvVCG7Gj5rmWopQZQbYoRkCu4GVEpss0Vw3+ptKEXAgFPH2B2QwRZcOb1POq1MbdAqMnXpB1e03ShYC37uvn2/vvCZT+uV557TFP0zifLmjRRpj89Eld/0L63oytlzWrx4iSXditZZ1mn7gVfkue0dcy43Hg/bt2+/fvM3f1N33HHqC8/RAAAQAElEQVQnci514MAB2hpUcXARabvrQlG05P2XdABdKInbtWtOfWY9Nx6fPffOz+vhB+7n8CnQN41+7ud+Tr/yK7+qX/3VX+X0sCMq1C994hf0iY//vH7p4x8j/qMKZiazN4Y0jtMf8iALmtRQaZ0gyksgT+MxNN4bm5D8zksjCyRI/gZHoxC8Lml+9zybtY72YkhDrD5H6dvMKNFMwmCahIZBqkwGlBW5pqanNYehTU1PqaCDLAZKFmhQJIe7hVvjMC8KJXQlRidV8hkmgxkxpdfycPcvMSpuwEOGEXqZbkwVxltTSsWoNWJW8LwebmYYZwQZzTeJt4ZXR4AfstAHjcwMha+pQ6pxVzKVGM/6YKTltQ0w0BLHpJc5hl3Ef3V5VUsr6/K/v7PIces6p00r6wM5XWVmcvQxoj7G5uU4RhX1MEDUEjKSIu6cwcd5MeQs6nR+xAcWVNMW8ZgZPNaA/PhDgimQPhBniQaRQdECy7Q2VBhNjrtQByOa9tPRqUnNQCc7Lb349NPaWFrWvt27NNntcPIZlDVSIWmA4axxsz9aXVfAoBC+agaLaQ6SiIY7/14P1Cnx5/rk7Qkh6E5O+Nw9Rb0lfeI5Lly4kPrC2+1+WKefkTbtyNGpinRpe0D+aVY9991zt2ZnpmT0r3kldSOPX15aSpf4DTqywdG2G92VK1e0uLSIXBKLtOYmqsQk302aWPhj+tSUO+ahgXlHjzucd7/7XZzBr8pHkYluj86hs1AEEsMWjUOpC4ynR+N7kxOK+F2RXTAj9k4+2lfsQRqEkUAbnXqaGuHw6noY/VdriGAH5B+4QeH2vZinjzEqMnp5/V6Oc2yGSgWTd6LDzOSPp68363a/0XtGR5m5ghKCWyHSobX8r2Yscv9w+tz59A/8Hz91VsdOnNHrx0+C0zp26rxeP3lGrx05pUNHT+i1Yyd15ORZHSHd6fNXdBWjWl4famFpANa1wW36qDSWnw2oUh1ppkYO3naXSQJGU2PgFYoBR+k1g1MLsgQjDPDiSDJHGViOVjL+eHu3kMXAKN3m8rot3/dMsV+YBrNTE5qfndYeMM8g57NVRI5mphEDhv8rRX5XVWM8piAfqLzvPY3LmEq9Sl3/IHnaMo6XKEo+y/gvzrudrnyPefny5RTml/M5A4dMqpiu/UDK/2rLwsKC/KdhIy7jxZL34oXzevz7302oWWYXWa4vfuHz+m//m/9G/+yf/jMF+qvFwPzp3/8D/Tf/7d/R7/yrT3FczkUqfCQGr6cNYTAp2B8TXH8crxfuuFZ2jQEFFLKL8Pft36cOI9aQDWVASjHQsTDa0Omew8zSHmcC4/GZx38iPzE5qU6vp4IZK2OUicBrqMnnSrSFkjJGKI7Tijg3YTemks+QEXBA5/aB7z/WmOZLlC2jI/KiUIhRbqyOjPIzwh2RcHMe4YsXc3X5jWVpZirI6x3tHRoCa2oMbH2jz0i2oit06Aqzzip+n4k2fNlGhy+u9bXSH2lpbaglLgkXoecuL2rrH1Y8e+mqjp0+ryPHzujEyfM6euycjp84r9NnLurM2Yu6urCkpeVl9ucbLG+GqmmHG49T35e5ATXIXGiYGVoGLJgCMMIgfN0lGgN4A2kcMQRmn6AMWuRRQXW63J6dnmQ2aok7ErWQyUS7xczTBe20t4go5xaymCtYJsQuyRQYINsMnt5f4mnoG6+4QZruHsNDiOR1vyu3t2kXJ7dLy0vyS0+Xtd8pOnWZo9C8jdoYmA8YPQbd3SzZMvgjAr57ymOAbw5u2Ls1LPHa9NfePXvl4olZIYVc03O71Zua07AOWlwkyBm4GXC2yXBy0QhP4+6fOAz13gJ1mplyBGxm8sbtu+02neBuIIaIP5OZyf+EEEiXyU9Z8oJGayzUwXDALFLSIbUqWl5hKM67o07+Si5sD69oV0XPsdohPSMUZXhYiWL7LOTLM6cDTs08b4hReVEkuMFkGE/MMjo9gCiDpxiCnLctRPIkdwyJXx9hzYzN7EBr6+tp9qngMdJmN+LGggzjCvhjXojryLS8qywqa3cVi46UtRRanRS+ipEvYWRXl9YxlnVG1WUM55JOYVTnzl9kQ72qNZZHvv8qmU29HW40NW13mUCUHktfuWEkhKgQLMnau0cpIX3FGyyQ2EgblDN4+IZ8goGuVeSa4GK723FDMU62orrIq9sq1MpiugMKUJ+/XOZuLKJdDbU0LGEtZsryljoTk2pCoMpG/mxXjcN5Tj296XZ/XTepT/1vua4j04w6ppntPK+323XE25vlWeJ3istV39+8733c72B0WZZpcnKCE7y3cGjwbnXaRVrGffhDH9Jv/bW/pp/+wAcov9YqA9xf+Tf/uv79/+hv6d6H3qKZmRmFxAyKeyN1xjys2Y5zdv74YJv1ODU6rkapJqemdNc9d+s8a9kWo1iRZpVcIQYZAo50XotNqStfUjwEkRetNHUX0AwlRM6Mi0pIbvrEjaRG6AkEeltdwE69vbUbGtN65aM1qJmpRCcH6sy8DuqNIWisSJKz3pAHl2Qmg39PG2PUFrbSelm+vKxQ5pGfPo1KxRDVYdQNMZLXEaDATAWGEr0tRUcTUzOMflPq9Ca5J9ujvfsPaGZuXm5oGxhSf6PUkOXbBsu5Afukxvd42+0UMqDxDdDmY3J20wfn2C1BDYypvHFGHlNy+sfl4+2lmWrTJ240U4zosyhtFz9rPAVPzkAkao0kjDHQziAXpQ9KFXy1aJsf+ETa3VCHQSP93GH/k9FmiUppg7MAB5L7gTdh7Fd6RqOhvF9arQID7ml2dkaBOpeXFpmNVlQUGISEQYqBq5/4KIelLpw7Jx+sS1Y4kxjtBFhbW5d35WAz7NTp0/Lwhr6YnpljeTzS+YtXaNX/j7k/e/YlSe47sa9HZP5+Z7/nrrVvva/oBrqxEkCDAMkhZzACZx4kmdFMYxpqMZlMppEe9CLTHzBmGhuZ5lEyk2YkmulJJGekobiIIAgSe6P3rq7q6urablXd/eznt2XGfL6Rv9+55y7VXWiQIPOmp8fi4eHu4R4RGXnOuSPtSUqU62GgK6os4n3oadLh1D3S92i0qql5ly2hgGn8gbfreyTs4QVLIj2UlZidEkt+UmYW8ioSzBYxarTLgcJoe0MTvm/EWqMYZfU55LoRTtdg6EKbhIOldk2euVvK2P1oymPOtM5uiCU3NCtZ0z7rdBE6nfXslXu2Nb1mOLHFTgxyz/Kt6BkAQinmDPgcbTPvEdJ4vIGtkCGSQkJeITdQKYqCby8dSi1gVlKQT9SEKRW0UQl0zWxr1jRG1p2tHXngxu1ILfSNSctc0kyL+TFb84mYTPHHBavqVEdHB2zFjpWzdIF3i6v1b/pd1jVsdInJZr3NiE5AYt82SXaMY77QH3HK5Rdfv2ekDA2VqUnK0BtaOmmxdYP+2XLkRL/UB+uf/2AMtu+BDrtgTlZrnkwwmfVxo5WuXdxGn9D6KCmQP2GDpCLYAEkpZUZYdRb3pEGsQFfQb6attZECPusbY8ZmqhPePy49+7TmtFFppJIkrDbgEKZVRCgorTcFTSbH8ffm+kg7O2vIUnTv7vuaz461i53Wxq3a3GoEz4YxmHBw8af/8o/01qtv6PY7t5T7VvduHujV772hV7//FkEi5bymf/Y7v6tv8yH1d/7578or5q279/RPfvt39ft/+HW98dZtuidQef6Yu/yY+ger/2zUbhsYCXASKMxMgXlGjY3Xa4el9TOf+YwiQglDtaOR6kpEvbdiPnFbW9tA4czAFo1IT3iH2Wfbcu/gmJOrI93hNMt/W/r6jdu6zrbm/Vt3eIfY5+X7UIe8c8w4wfLxsGfGolBuMLb7acfV8Av2w6J/xkqFwPcq4rTOXwU1lnkPeYqknJIaHDbnRPNQwjlXUF9u0aGpfDudsvVYw4mJFhxrQTvoA5703dK+TakGxClf3FvaLNhW3uVF+WhvXx3pBpqtrQ09ce2qrgFXLl3WVbYnu7sXtM1pmI/0c8amklpW0IYJqmmyMvIl2kaExK1zFyotc/dTywKQywBuMkq0jwhFhLOqEyW2IlGDpeOQYM6sbvsRW5XeNPgzztlrwta7YeJbYwvoFbXDD9zW7E1XmfpBgfMgqglCEs6LbjtsVZg8brJj8XvzBrw2AR8sWM85B0M5EdoM3uHh4XCyRrrQlyeZW7duMUkdK+Vc4YjV6Lvffblutd31DpPU7dt39M1vfUveDmtvT8kVfx6ICEU8CB+WH60wbkDOzCKAJPYgj+Ng5QZlW5R5+okntDbCqdtGa2wRWmZsdFaDk/eMQEpZhtPTqX7wxtt69fW39MY77+md93gXABw477x/u+bfvXlXN+8e6Daz0N2jIx1xDLyg7ykD7Jf4KcvVhJf1KS/uPYGV4Y0oOHTW6qqrJ4UM33IQLTXATbEiEo6Z6rYiI7+4/JPNOSehMG16bWysaZ13ha2tTRx8q35A3tzY0KWLu/I7RIJXYb8T3gYx8D0OlnCOHbasoyZrwofH4/09TrJYpbDb+qjlJX1dl2l/5fLFuo25QPA8wQfpyxzv+51gkwDz+8AIu43a0Zl8GRkd8JY7IhTiwrF4PvYuqzrLaIXJpxRKKSkirKIKwRMR8tWR7tDDTpdTxja59p1yVmISGWGHDtpmPNZ4Y1MZ+ebQw16Ct3kYu98KPZZ3OeC8eec0BEZCjhn22uYwaYtt5YzJxePlSSMi5DRCakQfI/pr8CnzH41HatpWKWe6KqILfZL3nH/nr/8NbRM4zq8zPn/5L/+avvzlL9EE6Xb15wygELLEI6APeyGDFPJVwMUJsh6IntmkwdiFd4VMWTAIAcGYWWrMcWJmlbBSSokNQ3DSdKTXOeL96te/re+88pre4gTqPU6obrH6HE0W4ubrflYfrRZAlxo5cPyDncnGW1tXbkaK3GjOCnbCi7l/ZH1KgLWjthocES1hBcauGtr+44KzPEQpQjllNXmAnEQ+1DTJ4jI4yMO3pZ5tUA2sFBq1DcfA63qS1cMf9C5fvKhrbNF2mEEv7WzrSYLAcJEVOWOLBe0T72djmG8w8Dsb6wThWOvjkdbZFhnGyN3A13IEfWA+xC3I0QBZGfkS7SNCrk8BBsRlWtAH3gWFC9zqTTpFUkpJORJtiuyoXqkdND3B0BAo/iHhDcbO42pae18zatWMx2zfOmXqNnDW9e0dpaat9rUcQ1+OJfgyifgVoDD4Pf0W57GD6cxzc3NLniy8+kwmE/l7zQRbFWgD2WobhI6ceIqVpFOkUA8fB6LTJbBDavXpz35WH/fP8F28pNF4Tf6/fF986SUOGz5Hu4W0J6ugf4NXMFsFlgGQooCsRMugO1gyec+2axizCQZHUZ3Sg96hcIauw5DX331f/vXb+huDfHA8Ol1oOi98z5EijxW8bzSjDa1tbqtZ31I0YymPtAjp2H8jjgEeM7NvMnCFPhL75bYd49QAQbWG8UYMcgQNL2mc8AAAEABJREFUan3W6ioMgwcHJdBF1AqjhlJKyimrabKsj/GobWR9cvWxnvpQYfA7XoLFu1e3mLFNmygo29lYq3/b7drlS7pAEDlItgiODfNIoRGw3jRag9nGqNHO1joBOFabVfsYkWgwYJaUwA35lrbtaKScsyIlRRgCCikCzC1fThv/CBh0ttalUrlpol2EU1LgsALmTECnbIX8J7RE4DfIa9e13gtW2JKgbzOTW1HDGKwxBoGMUyZOnbtW/ZmnYWV3lwd6eKVpm1aXLl3iPWhHp3x62Nvbg7RwCLCliPBIKdwffE/Zus9538pN1pzJeo4P2P8g1IStpvv/7vde0Vf/9Gucar6vCbubV179vl555VX5f9l7+umntfvii0qOPHFFBG0NZD7sje2sgJVxkwi3jyp0LceAK+z6hwFqilKFInBJSiikEHfR2qjVBnDv1k2t4chNSvK2R9SOmK1aHPu9Gzd58XtNP2T18S9H7e8dYMALeuKJJ9Vg0LYdcTKzrQzfKSdVc5b3oK+MEwk+dCXTiWvOcj/BsAsM6xlsTNB4y7POwI4ZVM+oPc5dZ1WcAfUUERUkMPI1uVFugEg4amhEv2u0HY8atU1ofWPEDLmliB5/WqilfDxuazrUy8HUE1Cz0xN101PNTo+JrZkSq5WBRUwNs8uYoFin3QbQsN8rBJ/6uUo/gwdBCK8Rjin6sd1yyko5o2sjXwm5M85sedu2VfhfJLk8IOjRr8OpDAXXo6jeHs9ahvJOR21Xn0IsJeftF7x1m+4dTrHefPNNvfP2O/L/ynC4f8ABybw66Qw7+795WWOrtcbKOqeHp55/XjMmxZKyzP8RgKanb8tX68j7Lsg7Zfx2d3f11ltvyX/ZCTLtcDK4vbXNlvaSydRB11FhnXzS5nxizMzPvuF3I4/3hF3IN779sv7F7/2BTplkhW2uX3+XAHqFIL2oL33pS/riF7+IvpXtv5lHEPIGYXRxka1D1TEjpJACZd/D8K++/LIO+NC4TsCklHC6EY7Qcpx4S/d4ib5587auX39P08mMLdA1ZuPN+i7w1JPXqgN7u+MX7fCqJaE0I0wgZNItTtXxfuG/EjPHccfjEe8n6zh7Y5spcNQ19ugpZ0UIR+/lwaLpozdsrYB1glThfzRqmlwngwbvH+HU62tjOaASzt1zehQ0GrcNQdK7A3FcpYINCsHuYKl/O44gSVGUaNMgUwsvlweBUli9xElWW8tDbZtkmkzedkw8EEP3AclSgleiLOSr1i0TVmModYGEvwGUkrDTSvdr7Yguiwj4hUA0kLwi7DNmnpQKK42d9d7duzrgve3w8EBHx0d8AzvVBP37nBVMMltsW3evXFXJrUQAYZZlv3r0Qhwqa3lEKMPDvmFZRvBy+tKli9omOF3ncZVCDr7ICf6JXcpMJ56o8IWI0IIJox2N+N5zIm/ZrjEJb1/YrennXnhBP//zP6/Pfe5zuoqMmFS+4GT0rxYiQhEPwuN7CIoNoOVtA1QHxUD7GPzuzRvqmAG8BVjDuU3dNi3K9hhgztf3t5nN5trc3NGneOm7cvGCFpNjnR7uaxRsC3Awv4AHDtnYyRiVhMP17I9FwLTQiGNsUT9qct0G+T3CR9Itq8Mm26dtXkgbBigiGLPqMugnWRYtL8sNaxlW5caGhgEbj1q2VwnnbgjQNV5Mt+RBhSN8ihxAmwTqFrC5PtYmK+zG2kiBfEHQCD0MBVzQo7AiBXXEAc4jAkbwjzNAXBy6KDPSCblTCniF5Jt0iqQAR1AgriUe9MD4yzw1g84Ej2dr15+rkvWFgP4zk1qjJhlnyovmTADjdsTYbGhzfUOjpmV1nHPwMZUDyiuQj/y7kEYbG7r69FNqoZuzAvUIWipzWBkjkvs+A8ooomuokE2+wCklXb16VZd5Z/TW+z2+9bx/4/1KlxnfoN48vH07xQcm+FbGWD38WsZo3e+Sm5taW99UsDI99/wL+lkC5xOf+iQ8rzBmY3xvwfe2KT3uKfH8V35jD9TXA6DHXV5yzqgSKkiBgh5Yz8D+0HX31m2Mv8buhAWemaxpGrZB67KyPQZbW1uvW7QvffnLeu7Z5/SR55/T9rjV9JitwuRUW+NGfD5SyzeNBufLWsj/UfJGm3QRQ11ge7bO7D/KSWNmdaZ+zeanxNRUY39XuLDDLLatTL8RqQ5EREhABFgMMHLwrHXGBtdEhPBROUiEszcM4Aho20b+occdeHur2LYZR09AVGhyJhCSRtCtE0xrFUYar7UMIAAeAe2Idm0o5RjaJanFfg26UCS6pw6+5MOCJMmFEaEEXUqZbFjcih9xSFGFbna4nt1AsWMbU0bVcNM84DVqPEE0aptGG4zJmMOedfAWK4DTDTplIIQ14NPxjuMAWzBxOYi8jbv65FM6YRs2p4+6zaIf941h8Y1loFBWOwYPdYOMc/j17DDattU1AqjjVPX2ndu6xVG/ZR+xsiTkRHX5A7nbjtmir2+uy1s/0zTo4OPsU4Jq58JFPY0/eRVa39jSmM8jkbIW8LUOGwT8Be3KJtW/8stSPgyP6SQow6/81CqWXLbAGM3SeY44rr135y77ZhyfAfCsYiNtMjANg3Tl2hP66S/9DPvSy7p27Ultb66xfdvRDobJzNwjPGl7Y007G+u6QJlPsS6zSl3miHd3c1PrGLxRUbCM9+zJewbUAzFm9r94cVc7u9taY8tVjW8nxAFSJJ6Ife5mPD2SgGSdQlI1QW2jerVt1mjUVme3DtvbW9rd2WaCYEKgLjFATU4aNQ1bvvEA62saE0BjZFhjVaqYsg30WSe/VutG8G3UNEnuoyVIGyDDK9lpkCGAszSCDflAxlAVmmdNVUXIcDsPGm7KbRc7WsdEZgeUQuaZUxJJ1QvedlbbbMz4bDBBWWbra9pKQ4D0tjd2VyQlZvoW/XY5dQx4NYyJ4n7vxY3qQzJy38ZDsVMEFzzNPyIIkF7vvveu7vLhc5vdwxN8BhkTLD06ONAW7Dg6tmteUa2LP9wf8Uljn63lLmP+qc98ihO4z2hjc0u5GWltfaOupu7P8gnR3N75FEGOFCKgjp9SRFSQL+RzKVtwZQX7dPHlVkrMIgmBMvX+M0QVkzadZ4yHIWj7MMxTp3meq48FtZ0y/BKG9RfjnkHyjPT0C8/r8ORI+7dvsNJsMAOPlDDwzuUr+sRnPq3Pf+FzeurJy7pycZ2TqVO2CFNdZGa3Y24TOKMGmVl1xqNE+5E2N1ptrGetUZ7ZCtFAPfvwzkDfPWU5J/lD5EWOVLfXN3DOVklczHDeNkk98qJNSCmFcqQaFMlErHQ9/RkEL28FE31VgG9kqQHG1HmlvLS9Kf/Y/xaBkOHrAMrQC0NGCrU0GEeDboZW40ywpBErDbhd01rLJDDe0pgZshm1ym3D6gyAmybLMkXqRddqsmWV2pThm5TRKgeYiSmhUXVMHNFBUowZD+46lKI+DCGJialgi56tcCkL8gXghn9h9jD4h3qb3CjgP0bOth1rPFpXkJeFKlmpH5HEOWOsFz7J0TA0/ajVHL4Jbwx8jGjA3IWNQYc5sTtlLj8PBVmta/H4MY5tE/U9+MrlC7qws0HbGWM/1jNPXlUjacEpm+U/4YBmj6A55aTQE/FHPvIxvQQ889Sz2DvqCWdiq1zgOWqyApkS+rs/r2L78CJPCQnqdAbOn4dqn8DcqhASzIBaDpaE3QbQfTZU32d51giCZbrH2TqgAMJ5EmDDZALYQrajkZ587jldunqFU5w31aAEFtcGpyobW1ta5/1kxFYm4yBRpupmR8jXV7p1VpALO1tslba0ubFG0IwYwEYtFvTKFDiwDVPqitMpkpSbpIwz7RA4lzjN2dzYlA8uckroizY4TSzFx3BKEeJWSlHTwukVPTovgbQwTFCeoYkk6EMJPM4hw1qbtTlutYWM21sbGo0yMoQaZElZgkwNnTSR1GZDA24IhgFyamRowA0Om2BeIScl+swwyOBmiZ3OCovFU0oCwk8Sy7sQNWgrFDkLnmJq5DBJLB+F8Sq2CQUF4qCPHieesQ1LKWmNVVK0gx3PpEQ/qckUJUVY7hHpkUbrO7pw7SnNqPd2ziuDzLdQbXDQgAUjuhpkJ49p5XyyXASRBQ5k2mUC9U9fbLBS5yQOLA60v39X89lEDoQF774+zLDM1/jQ/LFPfFyGF158URd3L+InY41y1hoTdYseYrXq2RW5n55+LF+PLOKCPc8PcSMvoukBWJVVjCY94HSg1sPwQV3EQxUeECuWMvMxRty9eLEqN0UB/+9quWlYWjeZcdfUomBjCzF4BYWsXJDu2IqlFPI2wgcPPghYx5ht2yhTbnB9pg/zc3lrXvBeZ8tx7do1ud8NHMDbkUDGyp9VsWBAsvKYMd44RdS0+YUrHgKXhaLSJRqklGTIDabHAxxco3Gjza11+tzW5qaDfax13r9yIyGiUpYQraadr+laF7XM9TkHNFktlU3OaujH0NZ0VobI+ZyS7Ijyhc08Xk4agkdEKCJImWyote5uY7wC5ysRtNy1TYpUt9oTZvgFTrfNRJSbzIhIKWdBpKD/Or7gjM0FvshpmcdIQZ/YN0XIY6kPeUGOj3dy/3bsDSa+jQ1WHvTz7/34CN0/FPruu9d169YN3nlO9cSTV/kw+nl9/vOf1ac//Sk9++zTcuCts5VsckKspMwABPKJDhrLqlDGvomy2WwuaU9JH/LyO4oD5AGgdc2vMAZwnv70MHyYbjxctR9mHKVQRwB5qbzES+FzH3lJ7/M9qBod5naUJDqEMVkZ2pzUoKBL8U3NmAmnvBD2OL4HHJZLw2ToWjk41lipxuMRhrHBknZ5N/Lxp4PHfZivB6UjgP19qGPFkuUTlwWu7qH7s6KGK0ADBKogKUZPQM7uJ2to0FecCabRKLPatdreXkeGTe2A19cajcdZ4zYTGElNDkBAqD1Lk/cKR75tWuqYJHDWXGFIJ/pM9B2RkCWqxDUQxIWTOW37RIRMZwgN16puhV1qtQ21DQURwUoJX5y/I3B6XrQ90YxwOjth02Q1baNABgeGZ/CUsyInJXTf5ltNblpFMObwCHEhF88PddfxpVFKCZGK7DM+bv7Yxz9eX/qPj48JkGfl31p9ksnxCz/1efnvHHwMnxp2GmuSfY2J1zjjKJaH0dEC35mjz5SA2T841PHxqfYPjurvb+3xoTZ9KAkhssHs3OfBHTi/wk4LRYQhHgF4fNDtJqs6G3nBNqDDkIymFiiWMP7Hed/pMdCYmaXypkEOBgDs9okHWWUcaQT9aMSA4SrOt23GEVtm9XVtbqzLL99e3tfrqtSqhX4Dvru8QD711JPaJYgcVKNRq5QZFORx8Hjp7zByzx69WD5kG3BHTHViFOodpHw7iJ22OZJCiUROWTkhN3LmFaRQ43QT2mBLurHeamO90e72BvKOtbHRao38eJyQVWpHoZHTYKebNihP8GiAPID7iUSvofqsA8jD9yCWPT8AABAASURBVMo5wWTl4DAW8p2Bqio8H8SVlnY0qnWmD0Xtwy/ntkdOSb7suD4Qsn/M+04zbOd8on7ETJ+brHY81mhjTXMmpoghCG23BE/z+DBgmcyzg0fFdbJb8Fnjk/oP/8P/QL/+678u/+TAc88+q1/5lb+kL/3MT+sJtm4e/wbfGDQsqu+3dN7z3uODhRnfBxFJmFGHRwd8c7zLR/tX9Ad/+Pv6p7/9/9ff+3v/DL0/jITQeNktGK4C+dW9ytd6CosBujMDk8ePES4eBVEGmOQ+YEQyuKQckJ6l+ghduHJF155+RqO1dTVNC4XbqrZOkvBB2QA5JYJlrDUGyEGyzbvSJsHhoFmnbJ0tmoPDsFZXn1YbvEtd5T3rmWeelrcTDiYHVdM2lW9hVu340u8g6gkmEThiM+t0Id9TXwio4pXJuoPDWKGIUJKx/CQteZBTJA0QSggPGXoFzp/q6jKm762NsTaAdWCDLd06sEaArY1becVqW2iZwVugyakGZk7gSPCOCqGHLuRy2flxcj4hgLHBLVxvvMqfpaFz2vV17M0PopySehyXJHo08oq9v79/FjTeDXhr54kx5awxk1fmHVfIntHVEyWslGwlmAdYD1+U1z4pJ8lzeSOT6V0XFOXc8BTvPsd64403dPPmzfrdZmPDk+eYnclUhSBp2ywxlplGmI82hDrjOSdwCpPkEd8S33zzdX3z61/TV//4j/Qv/8U/15tvvK4rVy7q3/mrf0V/82/+TeSl2Ye60c4CVlrSFfOoZc5bI2OX2ZnA9++iiHgEVoM20A0h2OOYgVEL9DZqp6I5MIHnBnvqkkK5xYHaUd0FiXKK1GCBhCUSmRH1LUZcG421zgy3BtSyplG7hAx9O2r5oLmty5cu6SoBauwAa9ustORVMHDBqAs+CvbMcDW8recSCkt8QQYHmQejEDyiLkoooUOKVPVGBTFagBTionxJSqZAKzUpKadQlR2nGuFoa+iyjqNZjxWsOYCYvU3f5ES7oD1A+wSEAf4RtadqJ6cMliOoE1cBfEeEIgZwWUF+Q7jyPJhmlYemByod5bbDnNMsoVROqf4smlegGdto/+bt0dFxdegeAZJlx/bteCSPZzMeyxOlt+wRoSTpkb41XO7P9q0wFCmijooy9kIkJWzYMM7u20fZJnOdeXacqFVqxrVjUuzJ94zrqGnk8sODfb399pv6oz/8Pf3uP/+n+pe/+zscYL2hqwTNf/K//l/qf/Of/K/0P/uf/I/1N3/rN/Vbv/UVZDXXh8E9PgQB+6oYFg6gKoC0Tge0D2AUqmUuB0R+RX8em42rV+D8GcCgX0JHx3PS/vvSPbyKyNCowWAZY3nlsZeQVJOTGhIVN4mAyRq1WWMGbDxu+bbSsj1a0xarzgUC0h/dvPpsbm1qzICuAeaX6CfBKyLUYeDeQQIIBxCXje1VJoVk+kBGEkopVcgJLC5sVIOKtsYViuxnS4ABwyDALRxwmT5zJOUUyN4+Am1u0LEh0LKavISU5XYJPsaGtORjXMeHfgORVB9OiOEoVSM7poECFw6V556ruorPldckfK1MYTLJKSkiOPXalz+UDitO4uR0U1fZNl3jm8xFJqzR2poSY5KB0fpYzDeVlR+Wldc6Jx8PodqHuELBU8snogt9kMcBZL39PqTlVTw5Q97gFx6zOadx3lVMpqd6+5239PLL39Urr35P10lf4FDnL3/lL+l/S9D8H/73/zv9L/7n/7FefP5pPXFlV6NGHIUfS34HCrp+GJb9PYCCXELLhHAVeonTY9X0sszfgpyHVMKIKwhZsUfBDug6qh+56Ur3IfiyItUAUihSSDhkBiVaJspyBM6UgKzsGY4ZpW1atczgDQ43YhYfj8Zs7QgegmV3d1d+59niY6ZXHQdOy2C6bQR8WhwUPoWZquclsmd7UujTDhYMhOqF4iq4bOC86Qzs1GnpSKZ3u56Z2auU06VjKHuEL0laKhnmQj6RT/Sf0CdHVpCOip0eIKVGGZ1yapVrulVKGUgAnCIp6D9TFhGKGEDLK2LIxzJfZSTQ64qyKjuPqStArQefrzpLU57ga5t3fKj0L6ft7x/UH9nJjMUuJ23+ebInece0zTOBb+deZ4sdpAdLyvOgzuTSo1dEUB/ioYjzmLQAM1JRBKPEePVsr1OyXZJs+wVBM5tOdHJ8VH8u74jvQDfff4/t51wf5VDh3/lrf1X/07/9H+t/9Lf+B/rKX/oFPff0NW0SMQ2fPTLfvFKZa0SEjxtJuxI6R+0s4j7WY65EWVIoSYOSGMwB4Hwqul8uKSIU0hJIkfcAPAz6gAsfOquBdXVXv6J39GmmcMTxzkgEe+Wc1DBQmcFwwLSknW8cQKRHYL8HbW5syL8vcoGDgi0CaUxgpQxHbjPt2a6lFHU1cnvPUB37YZcXBkSWQVxL7L5XkEhk5MgpK6WEXDCFzu0MNYjgMeDEHEC9BgiUHsrRuBc2DsBYj7mooy8BEaQVct8pcJQKoUz5UDbUhwSV6uW0E/SEOuUMSHCTd+U5KLJlAGR3m3NVZ8kFW1y/91jPFYcZzrpg9a7ABNRj20zgz6A1TDlUeJr3ToQX6p/xCjoxnBWsEgge1iLEsz4qjgiwzi77WUfg+J3rdDKp20m/j925c1s3CJZ33n6rvst4q3bv7m0+IWzoE5/8OIcLX9Rzzz6DHzF2fkfKwSvAiJU+WHEmLBZ9hYI/FPTSnpS0uhBChpoPnq4yHqAoqnGDAZIK9cNzZawBu9wgxdk/px8PtdSWOw+007l8kA5YGmwYcVnMwsrgPsN52iTkytGoOk0KJaDJSX5PaFlJxm0rv0ts8vK6tb7ONm7MizirDCtNTgkOUs8WpGO1CXLrozXlhJMz8IXBKDgPBoAIYbgFmE5KEvSGiCAF0HcinYacKi2BZB3ESuSJR8gfgFZ8TVSnCsih5a4lsKk9JOkcLgRXIT8AI0NPlPHhNtFJCsntKkhKJEL+J57noDgddKgzoDm8VUHnLwSCHLr6HGooGxKSJ7e6QiH1Goc1165e1qVLF3Tx4g7vmZsar4+URw14DYqkDplS0+rilavqAzuT71GyMBsX9DCseD+AETeqFsvSMOZBe6dgjoykkM0r4YzPGAd7e3r3+jt66803OVC4wdZyxgf2bX3kxRf0U5//nD4KvrS7o5atnX81ZAP5/f6MGFrwDuexH+E/c9IZn2rxGfsfvShxqcqDXYJEAcbjdbXtWEeHEx0enlaYz3ud8JK4QLDD0xOlUavUZrHrwAA9uFfPns6KRxlYhgQ3KfF8HKiEihmcB6wYD0Ei3yjzLxQ4XE6h+WJC205NTgr4RGnkdnagzCAQM2o5Fh63SRvjtsImp26b45HGtG+iV24K5/wzfLhTjiz10mKy0CgaXdm9pFj0ykUSgQVL6gnZvqBPkmUXKYl20aqogZDykII2gc45JTVAm7KaIE1ZQ5tM4KQyhS86dDOpn0vMeDzgQx8heYfXQ299/eNNbtOoVwPFfeiRzz0X1Z+uQCelTooOKgCeKYUGSOAsTzQms15VJhzP2PoZMn0aahlpPXxBj+G5ixwwJHxrykQz46W8Qxfb/4UXntaLLz6lq9d2tbmzpnY9q0e27BWfrfQMmz7xzPMcECUtsE+fszpkXeROi7yotAUtzrrHJvE4eQq2QuWCwUIJ2ydZIMvfRtKLzzyrp/n2c+3iJV3knff5Z5/T5z/9GX3spZf01LWr2mUXsr2+pm18o8VeLTbOrDCCZ04t3+DW1ORWgvd4bVx19uqWkVe7Lg0pJ0yGYSKSxih3dHSkV195VX/37/5d/Vf/5X+l/+L//F/oP/1P/1P9Z//Z/1H/+X/+f9Lf+X/+HepfUY8zh6RISUHbiFBEKNV8iAw3WPcv9EU/TEMgVvvUAup/BC6mhdjYADU3fN2m9hfKOaFoU/vOKNc0jdp2xCozlt9xDGNOe1yekA/BkB8nw1jWwyc2/mW6iOBj5rYmLP1+yexZqu0opino6/6dZpTkKyJgNYD5RtgWQ97pnDKy5Sqbt5Vta7la8rnawXzMc862xngAStHZaffxOIgIikMRAfYdpI0NpBWqN8iJMzI97rIhBxj6XI4PpDWPLCTr7fxASZbyIQ89AVF4t5v7lxaZaIOJZoNV3D8KtQYeNSN0bpj4FnULvcPHUx8qeOWy//SwQ+vlTQ/ctegnfHiLaGb+CYcdAucaQfTcc8/q8uWLakeN/IO5W/5h4jUCpG00wlcafCbnpJQxGrPgYLNBkCGtR67kAebBIKda6T2/mUeEvH+0Y/l3N6YsX3Yc/zLU7du3q4OlcGdZCdqUSC+BYhkScjAlwNdCLKH0hAJgbCDiy48BG4Kxkh24r22kiOB0rFPv7RWVIf7RYdO0BE5bDTIejzDUWGvjNQKJAcRAllNcPVs1b9cSfBL5DgcWg77NS63flfxXcrz8z3AG92Hde/oxttP00PbLgHIeFss71FNXAFkmDJFTVqbvhkFqcaQRk1TbtticIJKg7x+Ago4Uf+CNyLUuIs7wkAz3qJoOKfhXnyGukMsjjAegUKj0AKzKBlwYK1E/YBLOnIFH1HQu7/hS3yT0VMg/rDk9OZXfiwp2TnTi1S25jglpHcddW9/QlavXeN9oax/iKuwknAlwOWNOxY+6g8owsWGVBsMo56Q1VpfRqKWfRutr6/hGo5QCf2gJpFaIVPOmjWDsbHtYRYS4AeOQ9DiQUs4MIoMdEWqIRBN6ifKMaMP4yzH81HmJxkhzTlha6DYxgh000S5SknEyXoHLw9wAsFCo1EApsMVhELQ4b/xjodCmyA68MmwEyi4dmB606nvEFsHQjlqMNMJgrSJVAeSrp03PbNkzkCL4UsCHdCDfztamttFrzinNhG1qx0uu9XYwFNqdh562A69OLheCOd/hMP7RjwXYaUyrCOyTsjLQEOCZF+m2HVX5LJntHRFy+wKfFVjex0MoImpVxH0cEZS7GCzAeUA1LS6XSREhyaB63e+voIZHe8A8Gbb6PMNDrbOklrJiOk1OJspKchAxrExsvRazBTvTHoAWQxS2xB3gcdy5sIu/jaSU6BN+1MsXpOZXwfkPBW5kwvu44FM90LCXt586iEbjlj4b5eTxCDeg72HtyznJZvFYui0SSZXEPItcJwJ7KHSFQYgPs0wnEUn37t6rfzDhX/zu7+q1H/xAXol2d3flD4z+LyP8Yy7rRHTGARYElFcowdlOGClIPgoKqYKWF0ZXQTyUK04vi38cKjQyvYHWolsgKiSUT+jRMMu3bSNjg8tSYoKgHzunHbUCp0FBh41lJj2fThn4JP8wYSGYbvvvgx0caDZhFqUOK7tLFQ8yvIwLQeh3I7kMKARYR5ntcgYEmcvpijuqrBGhnBIyZgJoLF+WKVFm3Syn8Qpc/wjEUAKrmohYFji3Sp8rcrEUGqpCH3ShWq1ieCrG5APmWctWBOR9u8zgdBMZGzYS7yIdQVIdiAeLAAAQAElEQVTYzvXYo+PdeTHr5K3d7HTKFq6r70uXrl6pP6XgkzILVhQa2K+wuT4E8VD+fPZsFSqUFuU8BESDb495d2lHjcbjkar/UtYz7gUfTPhABeiN644JXoOt4LVKg2sd3Ic7VZT8q62lSl7Ym+7I/z3eL//yr+jXf/0v6zd/8zf11//6X9ff+Hf/Xf3Gb/wGZb+uv/E3/oZ+9Vd/Rd7a+f+k9K/M1o9lKakOPlbv/V7BC5lxqZg3MgtAXVGvflnWo0QPrWkMHc7rfE+58wUFGREE7UVTNZlgwFFHrDKJ/rw8j72HJXAydS3bopSyvLWMCEUEbYsStJn6lKgjTaFqH/Tjk5rCZLDD1m3cNuo4enVAHe7v6/jgENKemZSDBmgKq0o/RxdkSOZtuwGF/Jyt3hQHmUxmmoCnvAvYkRa0mdPGqhRmsA7HmrOK21ZWKiOX9XG+JxB7eHUEnnEpBTl7HGsFhXRR+J/7RzrzoFQin9BtqJOL66O4Y1K+YXfGz/wNtT5UbZRSmKz24boKbkRpraEPKrEvTr4sK9T7vxHxjsW6WIaG8TBpKCqVaQwLVvQJrwL+/RtUVWY1boCOQOvhw232+GnQMmj76B0RingYTFd42BK2VTnTMyJq4LQETcGJIqJOXi1j3VAWEdB28CwE94zAy6RhhZ+qwsDXJZmFw5NCSs2SZlfprTffqsd7/nHv69ff1fuck78HeDXyQG7hWP4D70899ZSef/4F+a+Efu5zn9fzL7ygJ/iq7L+Ib7rj4xP5D3ufsvftcLaFAUdY4CzO+6XcQdcRJKUOKuqAC1ZbgVDQaS3LV3lIVGqZVA2N9asy4EAzD1rKSQljRFDi25g63xEUOLHkX2BYaNvj3B2DWnBaAT3y+r1nzgFCx0A7L+gKYMNFhNyP29u5Sm3TsxPsZH39rmgdax19dPBb0Iedy7bxj7bYDgtsY5oFdQvSC7BpCjr27st8Abcv8OFGf9ULESr2IyIYSOudFBSYvqddf8bDg0/FQ7f5PVBUycpZH5jpgeqzDA0rKf2aeJCt1B/RWVBRLEV4Ii1intACWebYoMDA+Sl6Fto6v7axqcAhXZ9yhsIagH6CO2hqEIKTlMVwWvUqigilnJVTwkdE3lApSVDPCxokGtqUAS8n/Ptl4lT6sL4SJPg0zQg6ceiJgnUA6/vNnDPyhUygUHWKk9NTHfC19ogvtz5AuHv3rvw7FoeHhxxvH8hfnK9fvy7PQi6/t3dP/l3027dvqcKdW/L/w3JycszBwyn85zjcQr1nf/o2XkHBgSpgiIrP8j30Rb3zDIpx0zRVgYxhWtINgxEollIM8mt52R6rJA7Quz1QADbq7M87IZAcSDMC5xi9jjmF9DvQwj9UiIyFdh2B7xm0xwkcWPOlvVzWLcsiwn6FnlPduX1H/nNOr732AxmcvnHjJjY70sSrFQF6jE1PmHDMwyK6n4KOKxmNC30bPJCDKu7DKUMoIiRuyHR2kQ/sEEHirPB8oiDnCgbOQ/uhrJZQUPtdYvdWAbvZdtXW2N7jsMbLeYfcp+jUQd/RbQ9OjIvz/m9kZkykDh7/VzHbvBas8UG70jBuxPsgXKGhwQoNJR/6aVUjQQ4Lbg0silxun/Bqk73i2C6AIAqCBKSIWIK47ttA0UvQaHn5NWb34kX5JywuX76qF9Ej2QHDDJdERh64Hq1swNo5SuaU5cDydsN7ShtOilqWc5avBbPphIDzr8qe8hL+AExO2PZ5DzxTdUYcsmf71gE9W7rCAPTA43BhMAp1PYPXk+6RzUswXqAIlE+JkBPx0Ne8ZYmgHCjOLKHUtj39d+oJ4GJ+BEiH3KcnJzrkvWfqAwTefU6OjzXAkdxPy1YDjugwk4PHJ0wLgmi1wnYE0eHhEZPLnu7cuaubt24zqTB53Lylvb19HR2daErguK1XqQP68ueCOVvGiKSVDZeiIl+v3vIBBd0RHTlWtaXqi3rgIvfdoc+qNkhEhNJD46rlZV6Fx8AFC/l2HmwSkqCzWtLcLgTsAxGBrW3Dvr4ff+XXviL/bNvB8aEOmSgXjE/gE1OfbKYk/zrKtJvzzrPQxtaWrrGbcXAt0C07yNjCaRk4oeHfkKffD3EjzhlVkHI+ZGUGSNjB/uIgsvwJglQJJZLYKVXstM6untTQfhVEHrc/+eOvshId64/+8I/09/7Z7wwrkLcnNqgZrAbS/OFwbtAk71XNxM7jWXhBEMwxUnVEBrDDGUVD83oAUMbBZTDNAmfrcFq/OxWMXYHBcX9VZNIPtCffQ2dHdrmx5RzxUjjm246DetS2qjNM2BihiDC7R8Dtewauyo8Mnv1nOPExq87evXs6ONjXHY7p33v3Xb351pt6/Yc/1PV33pG3XhHwrLL0ymnox7xsgymHDYYOm7TIcpGZyjOWt7rPPP20rvLSvMb72gQ6r+Luy7b0RNS2fBqFb0Qs5V5i8h4Ay2x4WBma4Mi9PA4LdOkZA8vjSaZgrx54uM2QL2fIfAvjMxTQm5mSHxB0JAYa6iByesE4N+jY4vx+B/0MHyb/6l/763qaj5bCLn7POWFy6RXyFs15y3T12hP6qS98UT6Yooo76kShekV91gfdnsvVog/ziKAVd3V4p92IfEQgFoGMbBGhSJIiVK8lGvIBCooRABuQeOC2Dnfu3NH6xjp+csBKtKfUlCRcD0jKnKAEJyiJGcFfvxteogyJVaIwOJ4kvHT34kIAR7Od2QEoBsurXbDZZUuJtTsVvkqX3l/ap0qxEOZU76/VgOXL0SnxLTrKXDKdy/kyH8xWor/AGQNnN25przJT4kt1R7rLoUTwTIPVp13T1D+J0G6qS4mPyLgEA5/osaGjDK9kXubrvugT4dRxOtRZX9pMWHlOp6dKOMY2X613/Rd+Lj2h9Z3LnBoV3bpzT8fHE/bAa2pSS3P67ZNStJKyDo9PgRNN6QczSk0ogNQGaSFTR92pjqcHOpocIWeoYQIwYClV2+akSEkJnMA50QdjaaftsUOPHh3O22PrAvTk6Vxt0/LFfERQZ6WI6j9C/0IbuT14SBcFDczbCfM1mKaHxuA8TaGSCgPaRwcp48QqmOkzIegojzWbF83QPe/s6jBlXfroR/RL/96/r5/61d/Q1jMv6Thv6HS0ren6jraefVE//et/VV/4tV/T2pNPas6p2Ck9zNXjNvDGOvaBABe2TSVLJVlSiB66q3wqQijuqCDZTkA1fFKEGaheOVHODqdtKaO/nKSIUE4JO2cpMt+Dxryvuc8GCaCPhkyDHQG1SjFSpBG0I83Yn47WdhhLGEniGaAVkHzkRljKhieJc6ROUjLcJsDyVcGadjGOjNAFBQLDRAwVlYYB86C6TgxOBRsGHjoHppXr4SOgVChQFo3X1xW5UcEICTxngBlfYSENF/3BKwQ2nPGhPUWhqGRhHEvu0K/xgrt76bIuXLzElmNHY74NlUjaZ4vm/zJxxveNnJpqeJf772sf8i7T00dKSSkDOEAAHXqesH09YntzwraWnjm+bmnbKjODB/QKOpehinMuNeQf96x2cQXNanOnAbJCjApnacqFXrUNuMdOpokwBdahzCQPQ2G8MNOyuCAX9Bi4N33OalhR17d3lBmHjoln89Ilfeyzn9VX/upf09/87/8P9df/e39Tf+O3/gP98m/8FT370Y9plpL898g7+u2jiqjhWc7h+yUUDje0Qe9D5twzSBuUFOGEQQr++Zav4GEwopugAmqeGoB2EemhTk0VkgD0tboFHCnLc5bxjF2U9iRPKKLuA6EqGpJ56UdcHpz7gCsVpF2CDR4WEmEtaWEAPYg90vQ4mGFoO7SzkxVoanOw2w/11JBfpb39sWjmmRlQl0cMJWeiwoT7LCvEGjLwIhERirgPFFXnXudL+TovuoZ2vK6N7QtqxmuacDy9f3isA04dj08nOiJwavCgX25HyrmR5Uo5K+WsFsdaw9HWcLLNzQ3t7Oxo58KOxuPxQIdTBZ0iAs8Pdw+S80SxUNAoFBHgR2/bZAge6qAf1B+elNTbNI+D+7aCt52kUkueFFLO1U6bvNMEOthP5oxnxyQVTSa4RtravaCGVXbGqjxnF9OujWRafcgrFBruc1iPXtRSGIoAFPKdIimYwCLI6/7lXJiAIuMAJ2giSGEf60yK0vv3yjYjPp+4qcfOPmuKZMU/DDxocjc9DwwmPbsjMzYMJbg2QhWCxEIZ3Gqg61S3I2wXTe8g6ZfBMeCe5b1n7OEEjx4ePYNT2y6xeTlwjO20I5w10DAiXETn3AgOh5pw2/tA0UAlmgChlLPW2N82TUs64SAj9rsbrESXtUkAOZCUGym1mrL1O2RLd+/gSCcEVWrHatsR0Dgw1MArAw3vN/4REn8O2NzcYvUZDfXI6vpIoYgQD33oC3twn5G7+VnmkQTaYwNrO6CiHjs7vyK9b5NyZm+XuT4URkAwwgapp/NAN4MPDzwb24fmDiCTo3MAs7KQwC1bNm/Jpn5Poy3MfvxtPkC4/xDPUETocVdEULesCSn8r5bVlM5fEZSFFBEKSRGhBKBc1QsD6PxlO1TA/1LK1Wc9KXboYrofuwLZ6J58jN3gAwECd+T6ns4skNMu63H4CIurKp/ztZyBNK3ThhW907bzgBlU6Cq/VR9L3OCEntmzBzMltaMRBtHZRUvSJh76JUXeadcMOetWG6VQwKNpGqWGLRg8Gw8+M+iYlUjkS2QlgiTRj1ebkrJKJGUHXIVGGTpDytCmpLSECPgbyEtDGoQwqleiriY+xMOSW4MVaUSo8tKD10DnMqiXmYpsXBcvgdpl6iFk4lqU6lO1k5CHN1JWQucRE06XIGyzeuxWAOWkDpES41OSNGX1masojVsphT7sFe4vxLM+9OOuiFBESL7pJ8IJZwO/Ky7mvcZ5sfUCqE+UGqCodRBSIq4Ahnvlhy36RIS8o0gp1cpkBzZUolp0/1HLMPZZPemhjHF32qQwJIl5inMVEsatdFjaOBApwiLWaueQsyjCZYUB6dlbdkMZJBTzHO4CZ3rjWeTAM5jnUCuNcWb317FN8LeghGKGALvfKhuPAgfnI+K+U2PkjKyZoHHgOGBSzlUut698oPeWpcF4o/FYLQE0ok+IFLRvCLKG/IpHru0TPpQhCUR3z+iqZb9hjN7IJK6I0NBPUspZTourALY7SBFBObxk0PCEYGBR1DPBnLeJ6lUq3dCiFvAo1cYJfqq1qldEiPtRUCA/AFVE8lMBbkcj0aWuXLuqlJuaXjBJCiY9VN7GeWKaMyY17TLsP2PWfmD8YB0Rss62m/Egm+qFtBX7EeLfktZ0EeRdBlS6gqgYhBsdh7QpigUNse3s5D5yws6R5PENcOVFGeK5Gxpy0yalUK0LGivQseiEI/qOHdOC958Jp6l74hSuNqTz2isNK655wekcVEKKah0iW1KqK73rXO78OfCgPlBcMzwsE3Sud9OeQBugq4K6jJ64ofUNQE6ezS93FwAAEABJREFUJ2luEsNtJV3h7ytTPnyqKjzUDXR+GkwFpu8IHhjIRpQxefMxBPnKAxI7AS0Qp1AUAHxDA6aUZorkAXFZyO0HCMqHfERSvYL+sVlvWNm5VvCIELd4ypgSE9NDTS0f1MaQLAPiWaq9iildaKB0dTtLd3WIbOuefo3vdzJQhoLEo+D2Zj1AKCJUABIybGxtK3LiWEf1KlGRqjwk3b7qixDud1VO1QN3iH8BuHSF3dh5Q/AwGNX6cAvxGEDnr7IshoaxjABT4v4jSBsgD8Ajk6hzmuywAjmBvEYVoK+Yh/9TrsJEkeCbU6ZkVykgxiwMmGBVBuyyh8CjUCgzwcoQzp8BZtNjroBrRDymBk7w8+zeLwPI0V3TlNvwSEO37g2gbNUXhdxFOaXhfYIVRPThbzumoZKb1rWN+9HyAVYoYgC0V8DDILAwjCloWbWxDD0Gs30K2xBxmigR5KQL5TClSalNfcIYtCr02aOPsXlFqPYnLpcV6mp9zfPgruV0ipbITQE3bGBPCYmhHgLK671MVuTHimbZf6U5e1QCcgNe8fowmOhEBjdFCaKjCAzwpUKZFXmNg5Zg1SwoaX50z11oQDNkMnXNLB8P55fFtU1tvyqAX8QHUa+I7uNAJt+iTU1TFYxlYkwNTtOJhapBYpohcEiFxL0sJz2IfzYO4oJtpZmx6tSxQ7c53w4lVqBgVkq9lM5hlz0MVQBVGXhww8RK90tMVb0jcCOcy3W116B4BSQfvJGW9hbKfCquDtbJjmagp3oLOtwJMXg6Dcz9c2wwTCnXYIIbuYF8Re+cZTHQuNYLGSOSUjVwKGWnQxFJJUK+6AUWPOknOXD4piVeioN0z/ek4u9WzjP/JgPlHVuW+XyhOR+X/bG5W32zgYd5GpwcZEFaMjWNYPRkUU2i+2WSbXKWp0klMD1tIXQKRGvytpdpDQPdo8+VdqLljwNY0v+Sd6UfWpjrOkf9a5wqOphSztUBEaQSuH9OwGuZ+zMkGhmDHn+jG3eti/iRlJXmgQfkEaFwIY+IIA2AUx3jpIghHxESt7gigmSQetyNNNxDTSgitGB8M7p6u29/lY+xB0XLoCwWG/Ja5u9jG8eGEYbEpKpX4UkbbqqdIc/tPIibjjUAmUfuCOqWAINa7z56gtnYHFe8nKZrd1+Rie2gbgcLUKknJG5HZqChUc2b+BwE6USjwLgDhFaYqtrW/bqtndLGKJwwiYmB6QEZOvUYs5bV8k6FYOoJmI7yBXv9BemCHj1teiYFp807QkoJLnSAeC6iLajmsSyYHGXUkqZk6cQuvQ8uhwJZhjLne9MDZ4W1KnieAwQwyYcDevBtYrgMdyhS1gbfxsYc61vPugpBM/hOsbmwYRnIQeEU2OixQJ3lP18XUVudL/rAdOBjtZI2ESFnPXYIoYhgcs3YPNV0Ik9KxlCqAv0/jFGH5lSQoInE45RPFgvef+SLcqPk5bcXAwpBH0kF3FFj6ME9nHvKBA3JOjY2lHyZCX243GVR80VhPgVSwM4TEar/TCQKmbEF9DiYm4jaCmSseMHpKtjxmNl7wAa+Dz1cekUOKUmZ7w6J05+U031noxvYwTbhjOIKRYQSsgVgPYtCikxZVlZSAyQ3WvZbkKMj3XGk1PeZoAmlgIpP5cU/fswLZaG+N3QEUQ2mylVwVl96Xl57vnL36viQ3FNYQVL0aQkBDsxhoJyWgXwpJfkK8S+EDkU9/Ivlo4IiCklwu8iAUcgNxZXurLDU8qARd00/+jDNo1DUqcf+XYVePWNoHTa3NiVk7GHkblZj73TPo3IKKuk0IrBbKAq46kMarNUVqjnQGdb5qzJbFpDmXmbcwsmOdlUSib4KgGvVNJ4tXEPeRSTGo6CHZNoBsCp0Bft2gojmRZGKhN6VLgrj3ivnRlQq56TxeKRaxzP1KXQGQTF5WNG8CL9RJ+opLxB7gEg6hTEkD7EhKEnQYWkhIymcDQ2wI6sCgkYoIiTuAkEFlOihwfdkOvN2H4WMoYeuR1nEp6qDBj60GfLDsyfvgY0spSYUyN7DsNCRwR1SKjlfxEUuklLKpBPiWuqEHqkGUNBF4fuODZ2giJACnqUnR9CoNAzGCGi11q5plEdq4eXfwhz+2GGiDshZGYMn2rp9ZPryQKCJWYnyDL/EGW8AKoF+UnFAImdEKGIAhRTBQ+jcozGAiSSFarFo5wJglYd04EdZj40L+Aygf9wNybKN+Q3AE1a9OlbXBcG7sL3RI7VZ23wkLdRKoTorr/qhDHXkIDNYVy0FSxJJyx0kfIPFhc7ctNQZUDrQaqBxX1WHFQXFZhth23WQM3geQFKFNoVyT5YFuXANiW03BlaPRxfozoC8yLu8Bk6idRW0wz/Ml6bY3Ce80+kMXRfqeAc+nZyonsLZcOJ6GFP0mLtUI1uHqkyBZAnOk6PeNC4k9+GYQnj/Np8VwEw9wtsITrvcmDEcGlQjBkfLrfzzYB20ERQOtZBalmVmhVb1K0y5+bqfnlWkx1Estn++r2D8HIlgaQmWDG7ACdxqi29DW7wHVFjf0BawubGljfVNrY/XoVnTeLSmNafB/vm5FFlJADy5ZREMdpvChOGB6RkcgxjqgSagC6SMqo/lNG2xkJTKg1FBlS4iwE6LK4CVDZb4rB1Vj7mhqv2Yvycx4yX72pWb+ycpLly8KDupWfRsWY1/UnCfdAp//MYdGET6J2VIO8wgGyLCNtBwkYzgIcOyqOaH9OOeVX8qIkIRIX8LykyQxruUJ6RGdguLGj9KcOq4aQLdmXJD2k8qlnycgivElesSD6Uf7mmhDb3bngPh0GddL1mZJnMK145aKYZC9ESAIW0+Q0rVACZJKQ1pMq63U3YET+cVgD7sEEnSuG0JhrHGeHKDHC2MUwk1tC/QZ/LjdkRQNWKfpsW803zWaVZhLv8qc2Gr16QGXuvAGitWy04hq8qQ6KTOBgXbeXUprNjMcPC2PMUrMIFF18gLLbdltcwkaeN2qGpDU3C/nEy9h3oooHWB80tiZx8HVEMFfa+CLWxzighnSkPK2PrylWvyIYKYDiqEFXkcsw9f5j4eAGc+fPNHKCNCCYgISQbZDIoIQIBx6Edd1Z42PkSRgnGd1Xa1nDKJY+xaj7AViz5WCdLnb0jIYkTXkzETJ6tDL/MQaCh3wTleldC1Px5qewauYtqdYVYXmGtQGf5mRb0dKnDoZjyqgxthCsNS1pWApgciQhEDkK23+zCfntWn4wQtKN1YX9f62hqre9Hx/r4O7u3pYG9f+3t79UfZD4+OdHRywse1Ux0fndbfEbl3d1+37+zp9u17unNnX/fuHWpv74g2Rzo9mhBQvYKtW45GDqAU7sl2wllVkIs0uMphWc4CqUcibugjAgro0L1QRGp4Og94FS4EnfUp5F1fEa2Mhza1yWMey1oIe4AmNnkFKdTTd7s21u6Vy+qojxjk9+qvP8dlLhGhiAfhz8ESXkmRorKIAUkrXBPOhCJCj70whe2HF9XqFEkLTlg9bi7IrEJiCUrignZ4DgnSvs8xXpWvsC0LiZm7E5L1xqYV+3FG6sxKyAcKXbEEyrkZ6/qEO5xhVnmDPQtWoLoQXBAMDeELpVgUlOtBQhYWka+I+/KbRURQNYDrV+A+YIuTwMkrEJAxVpOy5pOp7ty8pbu37+reHYAgunv3nu6Aj04n8q8w+AdLD49OdHQ8JaDuw/HJVCenM+0fHOvmjbu6efMOfPZ0cjRlO05A0GnQj0EK4fMK8qK8R8czQJ6eyaM6tCTUwE7iKqqyo1yhcQGbzvZx+nFQG0JXsTt6CFxVlrxgzo0w3D3yFDpGarWeWDhAmBPcgzCS7YVAP/kN74iA3RIU8q0PeUG9pFymKq+hKGIoKygXlWnUimVxTftBtdESUBoy07g8IhQRmvIdyDsDf7Q3NnGinEonbdZhUM6XLUsHAleQgv3SuNAzCBZugF49g62QUgoofRfllCr9QEMbpDqf7hk0t6uzJ4PlVrCtbXpoXVfsSAxagbZQtoKEo5sms93KbC/SUsbaBjrjiECGrMysERFVRpf3dFIQk1sFuf3txu3HbMv8d81uvPu+3n/3Pd0iiA4Pj3V8MtEpK9TdwyPdI79H4BwSKIencx1P5prOi06nne6y6ty5d6D9wxMdsvIc0e4u+ffev6V3372hGzfuaH//UKcEWO8PKUqYLGHqYAsnFYQKyjgRJ99rgd4dx6e9bYB9CjbojQHjAXraicujI0VYq0BDcZVaV6jirjx79C0U9PDolnz7Jd+eup7y0PDP9YqkHk7XnnxKI97rctOSS1Bk+dsXmUfuvvKxXO71kepHC5CnyoQchf4fJXh8SeBfEcga1AMRoUSZeURE1X3Be1pKIbLy5X6MI1wWJG2jQU7EkNv6e09tI9er8hzhG5Mpuwn4sb1QqhZ2ux8HdMHQ1mdtQ8pNnLYwBooUYYHvCxMRErdpKdWPv0zpnpbY2tAIFmbjCsnGZXA8C3RsdTzwkRIDO5JxhJRyVjXiwAYxlwl4rWQVHM2+5zE4Z6+IUIdx7ty+rds3b+qYYDni/P+QFefe8bFu7h3oxt4hMOBbrDD7p1MCq2iRso5mc91ghbpJwDjA9o9PtAfNbbZ07924rTffeVc/fPNtvfnmO3rvvZt1u3dCkEU0OGKhb2k+6zWdLMCdFjVwOtkZC44lLsRV8QOtyNY7ItA3qvxS6Pw1aF5o06tgN7d1mbHgQY0KvIvtWvNubQrjUNuM5Mlte3dXV564pkJfQ23UnsJk/9YBUvlewiAemSHBMxQxgBQ6fxXb1kUo6aTrIkJegUx6eHCIvaiU34FUzffgk1aPlLqMNmZe62q+qLfhSev89UA+FJEYJzc2Aru3B2ikVfNau6xzX7XceQ8uUHAA9+kBjQgJsHP10HgVSjlTlESNHEBUL5Ud+jZPg+lxJ/UE4IKAmbGyzAHRx9TBcueeDv3fc7CN8+pySJDcOTjS+/f29T7vQe+wpbvOdu49AuXWwYnuscrc3j/S3vGpTnF6/0rzXehv8150h6C7S9D5t1rfJ4iuswq9e/2m3rt+Q9ffuUEg3dKtW/d0wjbw5GSmY7BhOulYpeA3mdQX2AUrUb+090qHgi21vCJCEYZlwTmEebDDORugZ7+EUnGP6gBp501v1qYxm57HxUv+tY5tFWZy5/tKFEphm7vfkC/LZnD63ySEhn8yxi4g+apJHtyKwFecULjqzEbOVNtWHaVAZ/9a/3g8ZidyrNWVrOgjgOUeKYPRUPbgIAzGttvDMu4LQe7sdmltC18XOl0ldeZhoB8XVRoSFVNmHm5T+yOIKqbQSnZ2KmibtpGPF0niDINMEclZmg75yo8St+vhs8DZvXWbz2aacc4/ZwU5PDjQETDFcY84LDiZLXQ0nctBdEhATXCyE74XHXPqdjCZ6Q4rzHscHrzPu9IBBwscvGmKs5/S5gSep/D0C3gejZWYzYXDzaYLHSa0+ZkAABAASURBVLLF2+OgwVu6t1iR3n77XV2//h7w/nKrd1uHBOExMkwmp3KAe6Us1heboBSDgTLcEaGIEA9JYJ27qupovGw3tHcIuMywCpwelkO5GRf3ga5uvrW1raeffUaREqPILkNQuN6VEYoISu7fte397F94KiIGmSp294HAxgNQTH0CdAaqlxWqCWxh2wz5hB85gBpeEw7wDe9+JP8sXAlOhj4E6PEXXWBQnjbmkoRc7dzZCHgDUqAAhofOIplGj70GGledHwSnV+0887l9h/M7CFwXOdQuT+JEXz0Db+xVSMur0i3TRBjf1Tq+MnubtKgnLA6efVadO5yinRxPVPjqOeWdZkJwTQiCGf0VDOl3gIa9cGsgIIKtW4/fRYT832L49M4z1c7Oti5fviT/Zder167o6pUr2r24q+3tHcouy065vrahNreaE6S3b93moOGe7rK6+e/y+f+08X+PeMrqNyUYHexVdwxh/UErbYTKEg+sLAwN+IaC23nMzjg5BVBmWxh0VuHCVd0Si2CJrOCj8O7lK3rymWfq6oPLwBx6ODJapiL/F3APyg0dDd0PafTWCii3TAa00ADLhhX5MUBEKBjPQAMppCXYJKgmX9XOtSpwmaImZ/lHeooHXLtKuc96GFKXZFiVN3yB91dzPXzB2A6aYWpIVSBE9h/u4OtuqU6cFNECDZAB8vCJhKYrKcmf3fCMCNV/xkAPzAwQeXbv4FtnADQtzKo9MOtmKrnIvzVa6K8Zb2gBlx5ocHKBC0oH3UKmhr5HQSlv6hOOoQ/3j7W/d6IbNw906+6pDk6Tbu/3WsQWPpagT9pd29QV4Gq7rhd3LunZjW1dY0l/gsB9emtDz3A69cTaSM/ubOqjHPU+tb2ha5treoL85Y2xrpJ/8uK2nry0o6sXL+gpgurJa5d1aXdHO9RdvnSBoFrTk09e1dPPPKnNLT7Erm9pvLalSC178EX9lfIpwbbwiz/6L9iCsm6gjdQ7jY4Lb0kJem/5CjWoLNRXRADQ8fW95xtTj+5+6UocZPiPy6Q+hCl53wktiJIpE0g32lTXbujFT39Wx9DNWYH8C3SFI4VUFkrdVLGY0jdSII+4IkIJugj39yDocRcCFtqCam3E0KZmHnpEJKESdxmARiUYzdQoCHY7eJtozwfp7MFGT78npzar0DZjR0OiTShLQNDOWCUpyGd4JWQo7DKsxwI72cf8DtS2Ix3yOUPsPiRWoKUYegAHOQOlLE8qTgOqFxJXvHw4ayC7RKR+zB0/pp5qJOAp2bBohQw1++CDDmu9SFDjNiO+3bTjsax4y0lRMJDCGBEBAqCTcBQGrMPRfLY/5VTl8PBAd+7e0dtvv63Xf/gG33DuyT/v9cILL+g5ti5PPfmEnn7qST3z1FO6cumidrY2tbu9pUsXdmr+qlea3QuUb2mTo96N9bX6h+p3d3YIkAvQ7eoigbILvWENGf3jIQ2Tz/r6WP5bCbu093+BaLhCAF679oS2t7bqb0A2bauUM45a1CN7T6B0bBMrduAs0z2Ty2ATYTxuaJ0/D9QsLeaUodR8tWJ9UIa9Eltib49feOklbV+4QGB1VHCvaB5MkvvXf8efoQvrjBpn9nLTwT62ywBVcfxhhTEXPicObxaQoyi3qD89PaWc6RgBbC3zFleqfyIqFjqP++jUs4L4P0SqmLwbPBZU6BuWy55NA9+f/IbPisd9/Hh29IoV6o1yaMo9JoDWNtbVIZVBCY25ZUsqKDV9ISVFhKoTMsMEdC0O0/A9aWdnSy+8+Ly+8IXP6+d+7kv6mS/8lD758Y/pBQLpGQLpiatXCIgdgmWTYFnTmDae9dqctD5q64/17GxuaWdjUxt8eBzh+KMmqyWYR0BDXwmge6UkjVjBtgjIiwTmxYu72trcJGjGBBXBQzCOCbYRM1/btnLAhaSeADLYRsYLAsjpwhJSljas2AF1HqjDWDAoMjaNA9LY9mThkQHjyDwvINPzL76gjG5N09Q27h8RJCcAOOnf1iuCMccmHSu2loJWXbHDCq9kX+UL9IX6lLMiAt2zHEAztvEU122//WZPUupxtUeA4CkOGvDqf53rSZupGQy4YP/HA3x/4nupY+VtJqu+nH4EEAYJ6qDaOKZNOOr69qYC7NnTztDT0HztKBWq85UaPP7Dii7zirCzva0nOKb91Kc+ro9+9CU1bdL771/XxL/KyyolAs0/mLhFUOxsbugCTm+8A94mv4GjrxMMG8AYhwsGInDsjHAZGXJIyWVV7r4GT0vAjccjra2PCZhtra+v1X4dyG3baER9ZiAb9GnbVnbicNTJahee3CAH0QBYpPKnnNs2eQQIKAzMfZ+WFFLC021wGtst0fcLH/mItlg1Fzhgkwkg6iBR+PFvM1Q5iyISkw1jzSodMUhtFBHiBuJMi5WdeuyTsLHBvmHsAwTTt21Dm6QE311apsLW7IOgr3W9XA/tX9htRdzZCjv9OCjLQuOVA0xx8nW2Vpvb28rMmB3O1OO0Z+DgwRmcd3MbZI33ljGwvjHWpcsXdIGtVkOkzOcTGTrwxrhlS7bOijMGRho1CQiNc2i0hHGbWWVC4cGiH1iQTzJOKgQPYGxIIfe5uQlPYEwQzeczZv2ZhN0TPHv276NzQZMYwYI+4ooInmIwB+xyg0PA9lC9Bqs88Fy2r9XnHoyyDA6cHpYF/pd5R3vquWfUYb8W+fxulXEcqmVADd8qNXOO2b8lSauKGsNEwXhEhFIKRSRFDFihBy7bsNqLxoU2nmAL+k95p6yBRVs3MI1x8uMDoTIp6mFkmogQN2D8weCITXS0ctJiPh8S4Cq3jyAFuN/zEBE1+k1jvpZtBX5ZDGZqD/iVJ6+pZVaf8zI5x6FdVukxhuXyu4/pzWc0GmkVRGMCpe/nvKwfq+tn6jicmE1PNZkcawqIF+cCzwKNsfPBKj5ALzYMcrAEK3bgkoyXDKWbq/dfXqX/nIOVZsxqQit4LShf8DIu2niAe8pEW/NYMCFgOnikapecs3Ia0nQmO3XHKleYNY2ddxqvqePWM3YPQqHqQejdAXZ14E0JYgdLHrX6+Kc/pWDGLfTn3/6NFKKxiicg+NqeWl5OPwwRoYioFA/Xnc+bICIUTgDn65CUElEXFZyPGNKql6Wuicc+MqumbZJSlvXssVNhDMzHDSon8wMSeuZq31ztHZHk/IzgGfCUHcFILTbpOJGtW7g6fXgKOQdxLn2/3t09Biy/4VxVYUAMq6KIWCX//Ji+qvLgxzGb+de8M4rjALu82LdsqxYEUDUcDToG3o6GJ5ArCpwiE3QN0AKZ5cKOK7awKRUMCCVB0xEw88VEk+mJTv2neR1cwILyBUHWOU2QLOjfzjbnZGpOYMxYvaaAf6cmCBwbfzRq6NdaMOezynQETE+guG0Hjx55C4OsGkShCC0hwEFGj73KWSm8V2MAttM/Hs4ayG2RRg2TyRxZRt5Kku4TUtCl68uK1/1mPzZV2/xYqh9DQP8y/Biyh6vd9xlUDa2FqQJ24USFSlPra7Y+sCDY9KGIIKACEzovsCiTdiXhI4mtxYMQrOEPg/nXjjDiA5gKd/Zgmc6uiDhL/3kS5k9X3ChRbx6PYeiDA8RXITAuXr6sCxd3UTbJK1DKGYW9PmAEOPmZoMsEnB27xbEb3nsSjp6iKHHenQmoTFlk4c69HDAzAsN4geMbdxzbO9070BwQYOdX0Dkg6C+SFPA2iLzgWExP0DjYFsz+xh0O7PJCvaCLwIbnQeT1wVc5N0Y9M+4DQGAO9XA23YoNLHvS/mnrOSvazu6FuoLbjhWoQxQ/a++Q17RHwfNtzTz0cD8uehi77C8KylJf9xdIHhFOVogIRURNW7diexjIhEKqdUUpJQUgrsBfeibhCOrJf0AA0YCpJ84BPCG3uYzAdORQPN+pixgW7gL5kgbyiKEzkj/5bXZwHW74D509wi81jTyTLnCChlXoCidmm5yq0Zyj+wUiF7mup31EVBvZQBVw7oSBHEA2VBBEhZWoGTeqweUAG2U1gIMgCCqDkmQcbk/AGRtcbki8LyXKne7Z7nUEXmFgvdKsoOYJJuMC7oECDcasW49CIBQGzuAyfcBlPVGt6lmcsMHOAwS1fMkbwsrJpLaB9fYkdAm7eRvnycjgIKntkAOzqIJbxgdLY3qDyVbY6b8ISBGMbdCVQVrlI6KWRwR1w12wTwWMYEyWuyj4R0IpZdoncFImbV0Mbs1EmzDGw0BTLBbnQKThX+1daLkCksPtAtE92HQka3kEvICa+Ykf8DVD8zb+EXzcVW8BUtRVZ2trm+84z2lzc5MDgTnvNJ1MExHnuPSk6cPtAJoKOwnDqLB69DhzH9CwpQuCJBMQmQODFTQEltOuU5IqmH8gsPPhMh6U0QsB0ctB1DsgVo6MXlRX2aBWobwgS4/DOmh68r3zALdJPhAKvGpbCFdt7uMe3lAgGmS+K58e/pFZqZEpIcjFixcVCeEjFJXi0Qcucdb+0dr7JZbFuRV2+l83JHRJyB8Rsj7hdFpqskLUVeWWtpAv0liHYoi4XZRoF0DCKXLOg/1cAfAdqFPHLNtxoO0j6w+CwrwOvYY+zZmeqvmMcS47WAU7aCfBU27jgYEujBlQfFANljekSKqcKLdxDXrMFdBnIFHn9oFTfRBkXnAbhKzOkJN6Ttcu8f3m4pNParS2odRnjbpGTRcyj4wECcAqiIuWOJCdCZEVyJdSVk+ZZYsIpZQkcMaQmXemth2Olmu+hWeLPRr0B6KFtJFQWMrGUjFOpNHZfRZ0qbAokCRlCAxNQUaAGQ5iPuqxLRQrVxDMAgoyibZBbUKelEJmG3RvsPxyHyYAKGY00E++kjrsSZfgogUNFjQ44WV5Cs/LTz6r8dZFpbyOjRq6ywo1itRClYEE8E5AqZYQEYoI+bKtDE4bIqLW1fFGkLSEoLKmlxgxVPPUmzvWooYMvdW0CZwGw1KoDF/XYG+0c5kEV3TrGV9V3NeilgmPGnRKtANSUkTI/8QVQQowt4INerdl6Y3caDKZadSOmYAXSt7hYNdQUj1E8MxqsGkrRri+Qq+egFhBEf8IAhvmPLjDARBUS6Cdy2yEoCzc4RKSJNgDCCxf4cc5sMHOZc8nXfVjYBiAgajQ2SInnSwWuvbsc7ryxFPKzVjjdl0NztDkthrQBrNO7qoOciQFkCIr5yxh2GC0IiUl+DlwKs6Z/H2ILImJqKB/YQIZoFdB4RWYJiqPRpnBaAwMUtu0cn+GDFESfCvAkvZRAf7GRg9AKCmW/3R22QqrDKMn5wdIUhhCJQUjVOT/QaGg3wnOsrl9QZvbBBA2CgI64C6g4FTFmJ5KhAQeQPVa2bBmHvegCTdjr6Elwpzlz6elSmMf+kCIoUEVQ0UDDgXyyVDEFYDkOoOZhoICSXo8uJkhVvYhM2z5e7b+CwU2ooh34U4iglJxDigIMdxknNCDl41j2gFDTcbpB6n+/LmXdnbxAAAQAElEQVTa+5K3+VdAnoLeHwpoC7ltVSfgmkVp/182L37i49rlQ+kpE0GMRgoCQCkrE0h2XPe16Dv1rGJedXrSnWd6nEzwCLANaFCEuwGwBU8hn8szwZGglQsA8/Exasc7mflXeXj4UMMrHeFVHZjJTokVLeWkWIKMl32mSEqkU4QihZyOCAngrljnLtvK2Z6++t4yOjdAQX/RVDGsJJbNNbUI+g0+Cjc5y0HtAFdEtUmhjqRJHwHXufBh7LJ/3RARdBEWE6wBuyzEVR9g3+fTzv8IqKTYDVsF9u6HUdIwvpK34G6NBSGyA+C5Tjnpig8DtY8PQ/hnpUGWKscSV0RndorHAvwrDVhLggIuCtQOtqjBNiUUa+t64VOf0tUXX9QcBykpK7Wt2vGamtFYKTfyqpSNvTIAGbqAb0QoJTsxQJnIi6s6Zyly3k4eYWrywpoYf+VQLhWX84im4GQvtfQ/ysrjRhnsfFAW1AXvWcqhlOmv9htygKYMPXmnDSlCkkH1GnquSSQQk0jBBoW0QXKg9uR6ZKtAYPdMEg4UB/r6+obWR2v1ZwEtq8tTJJmGZgrSA/eHnnRsepeusNN/YVBNEIoIuoyKeYIFkKKcWx/uQpmqrGrbEZOtt+qpTnCSZ+dgh+EliB0PxPWuD5qB9egVsRJiidOAH6X8c5bgjB7qh6EOfGhwgIdxotxA+apdlcKq4K2Ljo0HRjiez/XkSx/Rz/zKL+vKM8+oGa+rBHv8lJUIpNyOVBQA/GDQAwXILQ7uYDKGrgHa0UjNqF3CSO1oxDvWWGOC0dDCq2VbNuY71MbGhtaWP9O2trZWP8YJ+60gUlIQKOEBInCCIFEOygAcNgEBGKegDPohnZCOfIC4LSvqSuSdFldve1ZQ1YsiWa8Fq+zM36w4MvcqWwiioOGCfKTQ8eGh/HtR0+lUif4cSG5bCDzjh8F2d1mhr/PY6X/dEGHJJZB8rbDCuQEizmWGoh/xhDawLdBZH/S3jSKCbVxXt299taJkqqVhQ4KAB7OWAEziUTCIi7qEYSMCMoAiKHj6HojOP12qkAIhRBvL4Y4q1nDZ2Pd5LMsG9MDTfM8cASbOD+DWAEzP8/L2GAV8V2hw5Ol8obXtHW3xbWjn2jV95JOf1taFi6xOWX1kKbH6jNbkIMoEiNs0BM1oPJJxS/C0lI9GLQHQarw2loNhjQ+Oa6THgPPrBIrBp36bW5v19M95g+tN6zbrG+ta31iTy9yH+eaclCqEErY2xBLX8pQUhgidlZO3fQ0lVC8soh5Hvw8uAZb1c94JF8vtaW/bYVP/ZIb79/vqdDLRfDrTyfFx/SHKHtqMLRJ99WwHh07g57YAzbHzkK91PCLobBgknImCVXqZBAkKkCcs2lYmJjUhxX+G22OvFTf3S9plEdgzZfly3qI6bYigd26nXVfxUgajSC3bNBNkTm4tX2DTUg8S/JMJkuukVPkEWYMk583Q8Ig6S93MriZ5mM6CGWNF9y1fzkeEUoKxfK1agWng+hW49kcC/VTetHMH5mhwusJDjU3ucgeSmwQBUpS0e+mKMqvOAk+7ePUJXXvyWW3t7CpyyzcimECXSAdGT7lB9qwG3BA4A4zUjpZAWTsaaTweawQYe8UZgq3VaFUHdlnOWS1B2BDMLc44HpmmpSwToIm+ApAy9jLYbhGijKAJ6g3UeeWJCPlfSpRTFmKkUNR6Y13ZyR0YC1YVpwWNoSeoHDxzVpmONEwUEYD5JPrO2mQLN5tMawDNCCL/FPIpAdXDK+gv50Rv7s9Aj7VfejUGXBlhnsEQUP7ws9LQrhJKIS6y1RegJffj78dSwGRZHkHf9ANSWsqLtENfplmSum/3W4ugd/eDxOKdL+n0ZC6lRk071nzWa4Tv9BBPsctqHhmsQeGHuZf9qnZEh+7sce1WQrkOMtBZS9J/9jtowl5TPxLQzPXuqWAqA80UBAunvhgktLO9i1GmOjw61e27e3Xl2b10Vetb22rG4woZB8+5UZOzcsoMQKOMw3tVanH6FroRq007GqkdD+C8oaG+gbZ1cC3B+QyvFa5p8qM26wzYujmdUdRgfzc2VCegwFjoJV/FD6nHuD0jOUCvHifv2Jo5OJwuDhLaFgbM7zeeOSf+qXIzWwH1lS19c8s/4+W/CTE5OT1bgfyTyCcnJyrwb7BPSkkRoRjEqM+IUIqhXH+Gy7L9Gcg/NGlEIN8QSGd9xIduLkWjS5euaTbt9c1vvKzJdKH5osh/SWk66xQpS9pV0oe9GCwBZQmMyQe2XNGcxx9I/CEqrHfgNA4Q48cCfFwOWt5B8CSCLpRRc2djm9l1U4vZQlOMceI/KRXQ5GGpLgx+InAC5w4cxMe7ol6CBpxTUqauMRAkzdlq0qpxnrY5JZ05F20iouZzHspTypVHhkcbWRUSwZqGdAPOkdTQZ2O8zIv8AFpehaHAIHUs+iFw2GYt+E60ADt4eoKnoz5oMWXG9Coy4x1QyKQUigrIFUE2URzy5UBz8JwSMF6tnJ/Rfsq70Jz25h0RAz2YhJtVHoqa/JGPiIAsBhpUsB+hzZD/V/ys7LFBYZL5s7EOJpLgIOVI//S3f1dvv/OeJhNeAcabCgKLeUTBKGlXSvqQVxUGWgcFCL0p4Xb6AViWGSH7A1U/cQZmDo6AQcWr/MOYehYcGUyrWo8xeP/ZYZWZnkw1m8w1I3gW804zgmmCc8z8TrDo5XQiGDKzbCYgUs7KOSkIDOFwKWdlB45Xl9FI7ahVhj7lLNcHdMl0FZJSAiIU8TCI4F4Cg7uaGDJ0AwztnI4I+Azt9dBl+3o8CsFix15wotYRQB0j3FPp8gmOP51NmT0XtXVG1oiBX0QI4QDVK8Izdi//UKsDp4ffbD7DLrwTETxTPrTO4BcRtVltRD/VztY5EuVRiz/oERFnNAwPTf38IOqfvDyCfmheLB9Ycj704a7Q1tYFHRye6Dvf/p7m86Ijdi17e4d18o1g0mtGlVVCA52Bi870obNVGsytUoVicMk0bJnyEoaPSWJLVKApOEeI74kVcpFSBxijjF9SGSZJRXachvJKA35ccFQ+UIeB9g0ON+ZUbYPldGPea3OJ1wkIw4j6zMAnnMr9VAMi99b2tqY4wQIH66nr1KuzDKNGiaC4s3dP3/v+a5oSTCJ4giCKdqR61I1z5JSUE4CT5JQ0ahq1bL1yDsoNEmRAUg0cMol+I4V8WZYhhaLcLkMdI1aTiuoQpxicsGJKak0ZWtY0D1SkTVEPg46MAUSeXkpCM/ECXAiEXid+f2FbN8gEb+TxTzcgmhgoQBIZ85pjN686E7Z5pSzUz6fqSHcETaGuwzbzBVajj8CJUmRJCYj7rNAtVlBrNNQtyxAcq5PRh7kCog8DkH3AHRG1P3N5QBA+dtsHo1oLeSpdQJtVUqtjtm7/+J/+Lj7SaPfiVc3xuRm+1ow29MJLH9cnPvV5feHFL9qHC42WwIA4lWDGPZQvy7zFweUVymr6pHYRQNGolxpoLFxHRHRJMA1lBr0BxmqUGcAGyIyyHVuIJc7RW9qNevjAY6hDEWZPBxlslFgVXO5ALTh+gxIOnK3ThXaOprp8ONfV47kuO30801NdaJsVZX02VwNu6DMIFv+Kd4yyZmWue0f7mmmuyWJS8el8wjeiovWdbR3jMH/4p1/X3aNjzXGQwsvjgi1WxklqICO/cCQ8EysUJWQaYE56IbGFEi9cCcslCVsVzAKdVNOC3o5oXVxKLZRBZVKkXAMA9QeM7XoAdqpbkF7CXHRfgF4LMj6KnjAp+K+lTnHsBfp3SgRPaMrqeno6pcuilJO89cwpKQfpJGWMSpckQj31YlWdsNqcEjDHp4fKo1A3O9GIA4cGvRYEUceE1fdJLOhKeU0pjaWS0S1VPaNHI+SKJbjGfpCkob4UoTBtdHZFBGkD6PxNeURSoI9sh0IzQJQ8CnrkCuh6jJngYVybVqqeZ09th0wLoJNXWkE3IUD6PFZpN/R/+3/9v/Un335F9/Crzd3LHDZd1l/65b+sGzf39N3vvaG33t3Tm3t7lg5+H+IOJDCYlHHSPJUKiyQc0KUSRTUxa6R5LpoBcwaqAzuwaoDBhJhxCOHAvaakZgTTnJmAOU99re9xgk4ds2DH4GVmvl1mhAvA2uFU5faeTt+5oevf/I5e+/2v6pV/+Uf64R99TW9/7dvKN+/pCQb1wrRTvneo/t6Bntm+qA3K5izJwRYueAdqHRhA5AbbJW0TQE89/ZTu3r2r3/v939OtW7fQJdim4SSsRgUn66psUkcgUFkdujBIvQ1PsBcCHO+XwU5kLOorIc5VV0OcS6Tl8gpFq/rahqzz5msatzH0tLMjdAQwSbYVC1aXU5x5UR2gW3Ra4OynvPwfc/w8tcPDPyN3Tll2pBShiFBKiXwmnQDykeiysKWdsW05UIb+9PRUHXZf8K3IffbI3JcekXoV0pZJXJGCJyrwxM9VxXca6CuUWkZHFbue4n/td+0VXS2z5SVJn4/pnYoeO4Wi6ra5taXXX/+h7ty9jY1n2GSqxWIm/52M559/jtXogt586w01TWh3989wiIDvKFkEEg6EeZYcKA6S3pGDcTOG9RYLWSQMi2yqYLktJIOfWBUM2Zg2ST2BV5gZJWRi5SIPXQP9WKFRkTaY+S4dL5TfvaPT197U0atv6PT1tzUniCZvvauj77+pW8wW7/3pt3X7a9/SjT/5um5947v63u/+vq5/5xWCh1n5aKLF4USBs895F4peaph1tzDYOke3gdOsrW3oqaef1r29fX3t61/Xt7/zneqgnXVpGi2Qp0ehEkkLdO0N6NETPD1bSDwZ54IxehUHGTpQwCzX07IMmDoRAW7jgHMWE0h4X1KCLqAbwGU9fXiLtiBA5kz9M684pxNOgyY4uPky8EXI2bE/n8onZn5P6ZArIpSZIFLOShnu6JhSUoSBPhQS4GDo4H9E4DkAO2Q/pQ/354MDB1BBUDtiQfYOvVxWW9MH3VvUR0G4MUSoJoOwI93pL+KynHRdg6JH5qBjUO06zp4hyy7sMWcM1zfZheAb/+Af/EMOEO7Jvwrzt//239YnP/lJXX/3Xf32b/9T/Tf/9X+te0yyP/8Lv6Df+q3fUqq8PsQj0ZVnSHfZI8GCoDF4Vmb02caJ5b5oDQddYyYeL/E6eKOT/K6yuZC2yG/zUmbY4Gx9jeBYQ/gNA2mXbbDSuP7CPLTJdq25e6jJG9d19IO3dPDaGzp+8x2dXr+h+Y07allVmsNjxd0DJVab0x++rbvffUXvf+u7uvfG23qObz8bo3XNOTjokSsw5HzKlguj2aCGTHCMOJ727HPl6lXtXLigO3fu6odvvKGvf+Mbev/2bc0gLDgfLPD30ByHWxA0PfoUnBX/EhVwZ0igta2EzRwsBYcrTAoPYpyL4NA5KE7Tgfn18DcsaLcgbWeesTWdAi7zkPmUzY5+xJbz6PhI1fmhTzlrxCGHIeeknqy/9gAAEABJREFUnAYIHDgi5Kvg0e4O0QYRSLh9Slnux7I4eNx3T53brKCQdxmaKmJwIftED0EFunC+Q3+GXk4byrJvyP713wgXEapyMjgRCIU87tipKEHOkNQy9r2Cj9qb+qM/+VO99c67DFvRr33lK/Kq84//0T/S7//e7+mP//iPdOvmTf3mb/6mPveZz/yIFcg9yFfAdokRKBUe9Wbw6d4OElSzS6vBs06AbBIc3m5dJDguTnoZdk87bRxMtbk/qbC1N9EW6e2juQw7Rwut4NKk6OpU2j1caO02W7A3bujglTd049XXdPTu+1pwEtIdHGm+fyAxSyY7FA50eveepqwc8zsEFeWnBEDCwa9cvCyWGk1xwhkzq//oyMlsogVGdRAEzra+scErwEiBo126dFkf/ejHNBqvyc75zvV39bVvfVs34Od3DeKFttKCgO/wQEPxYAB2tjnvXgtkmgPGC1aNjq1QR//dEjswCv0X2huWpmRF6eSZvau0pKHvCU4HzALZ5wTHgrIOB3bwTDkVOzg60vHpSW0XBEjDZGDwuJiXdUroFRGKGKB4DOuDEQRbhhlyHh+fKuWM3tPqeHP6spw0FC0l2ovLM7odM4LSoADoQQ6SCk6fQZHrCrSuo2tqVjc57lXuXylGJvMr2AoVtZJ9Wazhci6Uc6vcjpU4WfsGrwWf/PRn9e//e/+ufu5nv6yjw33dvn1Tr33/Vd1mW//X/tpf0V/5jV8n2Ebylfx4HESEEgMSBvpJ5AlLFb+ToHRbQi2WGeNI63xY2pgVbXOwcJGXot29qa4dF124N9Xke2/p9OU3Khx/53Xd+INv6p1/8ad67/e/VuGdf/FVvf3P/0Tv/t7XdOuPvw18R/e+9oru/unL1H9Dd776Xd195Yfau3VHezjxvbt3dHBwoD0UO5md4swLtlbdADhZj8Hu7e9rSvrik0/opZ/+ae2fHOmAfewxZbRQszlWj+b++FmdV4kYG2l7e4f3G+nC7kU9yfuQHcjvAqd8mf/Gt76jb3zz2zpgtevxhNSOtCAA5jh4L69IvaqD971mBMB8CQvqucXCooLNTGtYULCgwrCiNXaeKnXwnjEB1D7gNeNQoKMisSWbEpz7+4c6ANxX5h2tQZ6GukhJESHjTDCQkh2eQu5wxABSShl5CiB5W+iAt11TZDWcLi7o27YpjHVOyUkmjblmBG1HIBsczAWC5Hqw0+KKiNqXyw0RQelw0yN98qz0FoUOKveh/id5PtxHRCiju7i8TXcQWd6cGoVsn6wI4ySRn3tWTK2+/4MfaoaNf+03/qo+9vFPaMZ75B/8wR/oOpPo0eFh3cp95CMflVei13/wur7ONt8cYPLj7455pERRk1jqFNqg0y1vtVhdtlk1vNUacxrW7p+qvXukW9/5vt79+ncqfod3k/c5T7/13e/r6M13Nb95R5PrNzV5+4a69+5o9u5NHbz+jg5+8Lb2eMe59b0f6Mb3XtMe27HZrbtasOIcT051zAnRCS+1pxxNTZjBZznpqJurGzWKjTUOLkS61SEDfIyMVz/yEWl9XScY64RBmqDDnIHrSVvjiCw7ZMoDbpiF2vFII7Y/Lzz/ovy/EQiayclE3t4cIMc3v/ktvf7Gm9o/OKSqVct70xxnX8CwYzAWHPF2BMoc8GDUul4Em8QOdYkL6U4z5JyizwqISy3Qy/kTvt2cGniZt4N3BOYJ6VussHueIHDkhKOvsf1omlYJJzbklJTTEqwX6cSYpUgyhDHloRAs5UA5RT9vWdt20J15RnNWn8ovJ0UE2g13RNQAGHLDMxS8x+pDAS6kf3uuUM84Lbqijc0tvfr91/Xln/0F/ToBdOO9d/X/+wf/rf7w939fU1Z4r0a/+PM/p8npsfwfD1x/B1/9oFM4zySPQIjOcD1mwsxJ1vqk0w6Bc3EWusBWLd050r3X3tIbX/+2Xvna1/XD73xXN954Swd+f2Cb0bOtmoCPD/Z1cniAEPs6Ytt1yrZrwnbs+N49HQFTXmRnBMucYOlYNeY40RRnmbHSzXzKxEv0McetR8Ahx85eVSYExAl1MxylrK1rmhtlVpMXPvM5HdHuGJgsZ3vhNQkI2tS5D70i4VwpK+Ws3YsXeQfaVTNq9alPfVp2Tkg1Q2c7Wwef92/c1Kuv/YCjzHd1cHwiFl75oGEIkNBCWR2BtABmHFnOOhEsYhtZBoBwjgxzPHUGnuKsE/Q6YcYznIKn5F13jN32sc+t26y8zIIdQZe9TeMApMHhDe1opJZ0wtkHGHRJ6JUzukVSYJsIK4v74jR9X2ogLOA3oQ+fOo7MI3ItZ56pujf0leBDK27aU3HeNyisd+L5MPg98GGA7M91B8H6MHxYhgHhCgSfAkQkXb58pe4sNrcv6Nf+8m/oH/6jf6K///f/vr71zW/q5ORYV69e0bPPPqOvfvWr+vjHPib/3OP29pY+8BQOGy2NOBjZBuspNHB2oDUG4EJptEPw6NaB7nIq9ubXvqM3v/Wyrn//B/r+q6/qxs0burN3F7ije4d7ur1PGnyH7zB3jvd1MD3RyXyiE7Zhpw4UVpUpx9Z7fIO4Bd296TEryZSt16nunRzqkPec4+OJTnnHqA6H850y+DNJCxzjFCf0i/4+25sDth/tzq6eeuEjYoHUtCtaACxAyjhOW8RsGbI+NFdgRDtJk5vqiCNm9Z2dC3IwvfjSiwQPvbCKzCYzTrlmHLb1HCFPdf299/WDN97g/eiOjvhgSVzQRVakVpFHA5AWUKKRoSe4eiVWGq9CvWbIXfXhHeSIFeaACWSfiWaPYNljq3pE3sGUUtZoNGbw1tSCM6uOitShD0MjX15hDKFQCp6AgIiQaT2Oxh12m9Pv3EHK5HSMk0zYppr/gu1iXtlhNFJeBpBZiIsuz3yD7NntleVhwMB6BM5a/GSJiEClB+HPwmkloxQSfmxcSJ8wifz8L/yS/sv/x9/Rf/P/+f+y4zjRTQ4MrnGo9B/9R/+RXv7uy9D3bJsPdP2dd+T/SeMNxp5JA0Yw0ANXeSDnTFFRzqExBvXRcjk61cE77+uHf8qWhq3aO2y57rz9rvbv3NPe6ZH2eO84mp+yAkx1j2XvDkEwiU4LPtBNG2k2SgTIrNbdg36fQLozOdI98GE/0x4fOve7qfb7uU5576J7xqIweMJpRFoERa8jVoAZAeP4OMEIRwSY/8+ePrfK6xs4aK/OhmJ/FL3k4BmjHi6unLLsmJGzcpOVcqr819n2eUlf39jUc2zlXnzhxWpQYaee1WyB89lpO1Yjby1v39vTDV4wb3O86fevPbZ3BwT8weGRjA8JgjNwOQGyf3gowx5BsseqbPB/ZXJMEJ0QjFOce46jp5yVDZYPyDh3Skn+MNq2rQwpZwnHElexofCSislbIQfOCnq2iD2rnnWYETz+IdF9toRewTxxOLD8Kxb+dYyRA+iMt/3EDAVLuGMA83SJa84A29K9KlB5vtyTr8vlQurgVJ8f+IDXB9atKs54rQr+DLi2De2zNffh0R//yR/rLrugth3rmDGbMhaf/MQn9f1XXpXfhz7z6c/oxvvvaw+al7/7Xb355ptKXdeq9I3UJdnBMsYdMRijFCJeJPLi2mV6fYKTtGv7J9rmY+Xhy9/TO1//mm6//Ybu3r2hvfmRbpeJ3pse1f/ukG+VYjGgfaNgtcqFwS4jjfuxdNxpzklcwyAkVpLc9VrDqutsecY4un86Yey3/EXRgiPnHrrZYqoFgYRoyNupY8b2KZdPqQyFdkUZOU50mBa69NEXtI9Ck9Rr1p2gxpFCJ1pormOcbApEQrHKsDinIOgaZveSWo3WN7W2ua3ti5f0ic/9lLZY5g+ZpacM6pRZf8I2qy99nelZkri7+o52j8ni3vGhDPuTEx2Q33PAnMGh9gmiw+O5jk7mrGSdWNh45/Cq1KjESCmvKzUAOAiaYCAK3ud30J4Pz4V1TioK5KdKhkQ6taHcJiW3YfxQGJv1KhHgohqUdQIgzRZ8xjvsMRPh3v4Rum6qC2m8taGN3W1tXthRYTs8H21oGg12s3y9vHq5X3ExLOoZs4766XidlT7U+B9bVsRRWhvTNpBnTXDVhdOxEuO0QP4uimi6hKI+9bhgr0XqNE9zZOksvlRKhQAllyzzq3IEwL9iANtEbreAcib/tMWMnc6ozWpSVk5Jp5Nj+oIZZd5AxeaGRtvbdbx3tnY1PZjo7nu3OGVb1+VrV3XpymW9/L3v6fKVK7wnbdYTz/duvK/PfO6z+sIXvqCUoldGoRYYl04bBMwaM+AGs/kFouASTrw7WWgL2FlI6eBYd998SzffeEMHd25qhoPMeBeZ8DJ/DD7ineUE5/IevyvEJQrPWCGmrAxTgmHBFqHHAXuCZnI6VUSwNWnBUkgompTA4VyJaqcOmaYEz5Q+ZuAZ7ztT0n7JPkHWI96ZTul7RjD2eNN4Z0uf/qnPq4P3DPq5g48VrWc1CxwrsYpGzvQiQVIfkZIMKWdl6k2TPcNznL19YVef/sxnNcKhFqwKfiebgxf0t0AWz9oLViVcFSsW4SNC9AruwH1GoJFh2c9QllT7TLnis3ROSjkrwIG8hkS7VNNJNY2eKeCZAImycFcV8CYp8Dt7ncCMg4OdodAC+y8IIm/ZvC3e4yRvzmQkGmxubmr34q7WOdZvRoxJbhSALF/OShXDWMNVdYQptzLtx9AGY02YiGhVj02whibdTKfYvh83Urh9KKRBTGSzmMwPOgMM6DLTiHr92KtSVio8Blzwmx7FDTDgDnqcc2Az5rAp0GVhoVPS7qVLdRdz996evs1J6z1Oej05X3vimv7W3/pbevnll+tWbsY794svvaSnnnpa165ew2fH9COlFscaLU61Np9oA+ff4uX9Ks59+XSuiwenukJEXgW2j2ea3d3Tez94Q9df/6GOWfYLgzHj/aVDmDnONAPmzMpzAnFmx8J5F+q1mmkWrqe8o+tglqyDlBKTSGGG7JmFF+oIroKyBUMX6App088Iohm8p/CYwGOKAxuf0P8p2x333YV4FyEoeT947sWXNIdmTt0Cw/W0L7QvyFrgO9yhCIMGjDN6K5fbRg1B1LYjra+tVYd6/vkX9BFO9XraL7DPAt4D7pG9k/NDH6Xq437kK/wA4B1AQt+ck0BKWTIOPMfpiCKnK3YaSBCknKAzZKWIOpOmSArXRchY9QqeQMGNyuA/FNRVo2c2s4y2hyedUyYeB9ERW5WGiaLBZhusuH73a9nCSPAJQFJEVEj0R4q0hos+nPBBQSYoG/oorNL+gd41xrHF7uMkbCn17JsP00Qd/pCQL3CKFSTSGWjYdbRdUgNk0vpzXh4Dj4mEoCHlnOGYNMdvrWOPHKPRGvmFfo8Ppe9y8rbDynuZVefXf/3XZVttbW3Leh+yLb/Je31E6N333pMPXfb29pQu8uK+ixPuTE+1xdfsTQjj3feU3r6u/rUfqnvlBxq98a707i3tv5NZ1wEAABAASURBVHVd+9evq/DeEQixwDkRTV6ObZgOQUtOSjig0w6iGumUNeOxmFjkAOtxjJIYZOCUfbj3/Q4c17vNDOe0knOCZYHjm8cMx50DM4JgRpkDaZVehLQIAhED9cyCTz33AjKMVF/Q+WiK1QSJEE82aE8AwELYQvWRkuyECTmNbeiUsxxIYwJojJHXmJU/8alPaWd3VzP0XvRD0Btb9g6GHXIbeuTukLP2hcy2kUG+ImqX54NkCBpmS/XMnJ4uVtBXWim4QzQFjO+D+dpR6MbqyQFeAfl6oMOp56wKc1aZOSeoDpoJO4FTdgQ+7fO7WW5GusgWdffiJbYpW2pHYyXsSKfIUypfLa8I+hYAdpH7hkhNL+2wjTvmZPX73/imxuzft1FjA1snxqCUqfpmIW9DA8etYD6GkliNsoKgSX2GV5YDyvz/PGDZDLZH0E9KGXZBILWMYadLl6/piSef0du8y//2b/+OvLP41a/8qn6Tj6gHvJv+8Ic/rKdwKecaZG+w63r//ffkuh/84AfDO9ClvQNt376r5vp7WrCynHzvFd3lg+Hx91/T/O13NCdgEkeo3a3bmty4rfm9A3mWCZyl4CQLVoPqqDiVZ3wPqAXGRhgr1EEzg2ahnkATT9XZ+pCz9aOTU83teJImLJGnGN2DekzdMSvhhPwEvlO2AjMC3StOBbYDE7ZwJ2zbpvCe4bBzr3pgRl+f/cIXtcBgK+d2r5Z1gMJ4h4QDOGCNI0JBMDstLgeR04nAapidx+yTd/i4unvxsr78sz+nHbZ0C/paYIM5/c+Rb17TnRboY+jB3RJ6bFDwcHxM9F6hyiQ8rFqEwAHTnVKOCoE8ifF2Oy0vWNBWyG8uS0xhgX8PNqz6XFg+wPav8iHjjBVhwvZ6SjCdsH0+5eWLeZD9/VUc6Sltc/KYCKYgeAzW37ZIEXI65VyxbaNzV6FvZydspbfW1/QGL92//w//iWZvvqfLpws9sZC2jyZap8/WAYWugSb2FYPHYYCkQl9FgXKAmf6EYJlsJY+D02Zp+wS6KRKrsnTp4lV9g88uf/zHXyWYrlS7furTn9SLH31R7777ru4xGfhD+u6FC5qxO7vMJDNicvmlX/xF/cqv/LK+4neg7tXXtfj+D7V47Q3NXn9Lkzfe1oQvrwtOGhZ8r2lxzBaFxdLcH53IBhgx0oXByU3SxvYmL6Abalh1kqUsUsbpElu0SIGslELf40xWqITMTZBpwcBXIDenfo5xJwyuZ0cHz5TgqcHpgbeDMlAOoGOvWp5BcYoJ5Uc4xSJCE2Sap6wL156Uj7XN23L19BNJzDxZQcJOYRBtFIwQ4LydJLN1M25HrdrxSBm9MvqMWEE3Oft/7oUX9PkvfkEds/sMWUGa4YUzZLdO1tOrkIOrQx7DAt060pajR4cBHE5SYKMUIfeZsVlOSSmAFIoIhUG6nya/6qfA19AjhJ0ExAokLUgskMcwt2y2EzabYDPLOmVimmM3nxCKvp585lntXr6sEaeWTTtWYjsXOVOVkSVk2cQVhgi5T+tHtspVRBl2O2WcLvF+8ALb3VtvvKPf//v/rd74Z3+o46+/qvaNG7q8d6pNVr81VE/IIHY+gTcssM2cMfJfSJ3jCx269znJOsFaEVHB/VGohyGoiAj5n4yBlBLJpB4budzQsc2kG/TBo4nYuywG/5f/6/9dGxscFm1f0FNPP824dqxIb+sjH3lJh5yU5tzoxo0bvPs8pRdffIHDhbEC+RxI2t1VGt3eVwuM9o40JkASMMb4QsGg89FoJG+5TjhZOuG4dcLx9JTt3owXw0697KQLBqhjoBLRMU4NgodVEglASnRoRTr42ihBvsFZGhzTA1UCMwIdxgsGIihfkJ56dmegOcegH2lGezvAHAfx3N0pVFKivKvQ+IX/0lVtXbqsCfIskH/OoHbwgRJqCbY8QqK/CrqfDngJ2QJsSJlBWKYFTsjlrdyLL31EP/0zXyK4Wk51JoqUMXwvB0ahA+vo9Bkgh1eCzhhnsS0QQHLfKyhaygb2TZ5Yk2l7Rr1i2q9wWZVBNKSLFtingnXHbnPGZU6QzzwRLcHBc8Dx+j5HtzMc6iMf+7h2sVfL9is3I0VusGlGC3SPQG0wukdgJ92/HsxJXSRlTi4nkPj9c5tPADo81d2Xf6C3/+VXdeMPvq7Db76ixfUbyofH2ka/Ldq06JTRBbMrMlyZlLskLbATJHB78HbZw6CgnclA3E5RFApSBfvUhDPQ4To65f3+mWdf0OssGHNscHB4ohs3b8nj6s8J7753vf5ke9M2ctDYh8znLp8pvCLdY3F57bXv6xvf+IZSHJ+qEDScpyqxRy7MVEEvOSWt8T1EOMfByQnVJxh1Qch0mrGFWqjjXy8Prpln9rGjyBo7gBDaL5aBplVuNMjwSSjg2atjYDv25VMGdeoBZsA9AzExwV/wNRTSIQeIA8zBN6fdDPoOoyuwMlDg7TQiKzH4l558SmIGPWEC8Co2Y2voPhEUBy3yFZEUEQC5AFIoKizLSScgYsi3rD6ZiSQ5uHPWBU5uvvxzP6/nX3wRGcX+uKvYQTLoUJgkC2WlYp7L7p1CDLpUCRIJQEfSBcDnRQzI6hnwK9pDgtjWYRU8FUNYMY7Wo3wHrgCTDlhg00W11xz5FrwQLzTDJlO2IlPsPsP+gb2e5X1xe8c/eTGWV9qE7SJlKSVFzmrQOSfSEZZaAifyBmvjsS8K9Xh9Hm/oBFkuPvO0nv/oR5UjacTs559aKXz62Hvlh3r7j76u+ZvvanfWaY1t3Ror0kaBLX5XkCtUlEJcFPJ8+I4IRTwID9N8YJ52Le+zmYlC0ej4ZKqPfezTevWV13j/Wei555+n96Lbd27plVdeUYstLjHW/rt+B/sHdSV6m9eat99+W3f8I1U+RJiVTjOGemrMqAWN1pk9dr3nv3BRVOkURU84tekSyq21KiMMPGKmYrYoKdRi6BajZ15YewwijBjo7yDKOEYCqidQXj0EOtcVaLy69YhN11pQsCDRg0UwutmUd50Jxq1OgWP01ENejZjp18HUsjIYTPOJT3+W7xFFHY0nDMic1Uchuu+waw/4DlgMEMgfgYMsnSLlrCBdIVNOHl9Vosx9BHmn1zbW9TNf+rI+ygxOV4IAxvBEPsvvYCroi4pSBHdI9EWCO0nKQFLpB+jZUnRdwRElpwvlKhm2CfoQD/GUkLz0vay3wQci1runL4oFCy1ILxB6TmZeA6nXnPyMgJoySTp45tjSx7KXrlxVg/0y476ClBul3CqlDCSlnJVXgB3SEhBFDqCwknPRR9GCtifo+eIXPqdmZ1tTZoEpk1jHWCzYQur9O3rzd/5Ar/7j31WQ3pn18q+47CjLgdQwQTbI2i61ReEHbtvgYXiA4EdlGKgFE4dPGt+9/j4TSkdQ3NaIwL969QldZhs75tvVBu+83+VDqdV6nw+nn/nMZ/iM8Wl5/D/KSezP/dzP6Rd+4Rf0la98RWlKIHTrY82axAcsacRp05gA8mCeHk90cnCiUz60nbIKTXHmKUfTE/auCwLO864HsUPhwkAFA5bso+6ZIDhT1AkG1QNfwA4eFwUDofB2IYjTguP0HhOVCJyg0wyjzzHoAt493jG0CUWExJ1TkgfWirWjVlvb2/rYJz+pYBAddB5cg9saI5IK/7S8Ah7uKzHgEaHISUE6BelIMk6JspAQG0cbaTwaqwUEzZNPPSX/YtVzLzwv99HhLNag9kUf7qum6fg87s2sJAkoCpxwAFQkgAq8qCpSJQOv2q5sbdxD/DC43Kv7gkBZwYzJZ7DjXDOvQLwvTnmftRN9/OOf0A5Obn1SahQpAwmbtkrY0HnU0MoOjVejnGWbZLDrLEOKpBEfy7s5sqesU0Zz44kr2nrqqvb4PHKHb4WTKLp1tK+T928pbtzV4Wtv6uXf+T29+aff1PTmbbXIthlZPgJPjHnGZnrcFSE9DPqQF+2m+NTVq1fZos30J3/yVd28cYuV5wX5p68PeOc55PRths2s187Ojvb29jXm1cATVc+AeDXyePi96I033lBqcignqWlyjbARs5F/WM4z2AmnZN4zExcSRgqM4wAoc6KEvaMDBrvgkuQTTkAQFvj0CgJAlFNGOiLELV92sBlOMUWYGYExR6EF2HySoMcxOmbHBSvHhG3JDC59HaxGgcM1ShrBaISBE8G8MRqpuF1qdfmpZ+TJYJJ7VqEJlAs1lQ6+JTOsBtJsEhMdBhRpBeiWrCMg0pGSjIXga/Qxaug5knJulAFvBYI+rz31rD7z+Z/R9u5V5GjVsZUpyBnKMpZiGQg9BikSUhQoe7DBg9E78NDbuAYhetdgAM8pt7kNC3itoFOyFpw2JiCqvTuI5ozLnFl2Zmyg2xkDeErZMbuDKfaYIcVLH/+4tnZ3Feg1YtZNKZTQNYWUQ6QNoUDnhD2ss7HBZVJIQFAPSxVmzkCPutuIVhPgk7/8l3S3zbrun7VDljVsk6w7Y1sI5I5Trve//h29+S/+SPvf/J5aVqRLfLC/hB4byNsid9MXjrSFPKGIkJI5BJOOe2c8IsuXLWu7liBngI5FHSuLHqFXKBJj165r58Jl3bx1V2/zWebypcsqBOzP/fTPaELw3Ob9587717XN4djVq5f19NNPaZMVye9Bb731Zv0t5e98+7t66623tf/mvlJm9Ug47CiSxm2rjAXtwI7Cg6MjHXBocMK+2duCHoWil9rIapUqjHKjMQ7WsIp5azdLRQu0QG8JOnH1rFYFVewcC9TpCQj/wY5g8Kx4tQajUJClw9CdMXSmndKunsxgjUSfI3hu0G6rbbSWk/y1e8q2pM+trj3/ko5pN8G1oimKfqaEE2YbTw2OnKkNUUGJlOFnSOie4WscpAPjV3AayBFq6SuJNktnyvTXjNaV2zV97BOf0Zd+7peUm3VBCVXLO0ePWkE6UWZsKIwmgBQLnKgCk8CiAlrigAWogURZj+xzDMnELoPtauiQfKEkv7gbahnj4hnSY7Sw/WiHKYUvakZ6StkcXU4XRVsXd3WF1XPEkXPL7Cr0VQpQKIObjBYG7Nw0jHTK1GUJTRgmRSR0IweuafSZ8yIgIRlyRJ/lP8qSrlzTLoG6R6ND3rVn947r54pJYVpEv3X85BJb1fGtA52+/Lr2v/GypqxM+eZdbfBif5GJaIN3pXa6UENAWYIOZ48IpZzpVZqRF1ehj1qAmSN4KBhvAfY80uQn+MkFJrp3WQW/893v6acJGivSov+1Sxd1gW35u2/8UG++9qpmfLvaP9gj2LY1XhvVY+27BLzfiX6VrdtnP/s5vfCFF8RqOWfWLEPf9NsvhekYPA9sxwwoBLKAPekKDLLzkCph8JSSAuy8y3sGzPo439Om85aCIHUUr7YTdg7Xu63xguBcQGvnWVTaBXL11QDOL+BhuqbJ7FnHWueAw0usnWCd2SIR/FeeeFIr2g6HMZQqq+oVEaiyAp1mSTGHAAAQAElEQVRLI38M+RQJX3IejE4JiKBSIcs6QFakpIws1rPB0fx781/68pc14sOrt4+JAJsvOtl+tm6B8DyIK2B7H6KOwRBebiHyYNrZhm7bV7sOZbUW4lWZJyf31WNDGlbbWX+v8HO2R5ZljgNZ/k9/+jO6cuWKRkx8zmecsQJ6NNixGbXUjdU6TVlOtgfCIrPlAD14U4Uo7lbMcwPYbrT92V/6JTWb65qq14SJ9IhJ+XBvT/ucaJ3wDXLGiSBHmZrd29fNH7yht7/1st76+rd0na2dV6UR273LBNBFAn8DvIE9Mv4h/NPvz2qQjc6Zt2UIgjIBgT8JYPhF13J568mObes//Mf/RC999CNqxyNIej3/0gs6Pj3SlFeTG7du6h7yeau2d29Pt27elH957vjoWE8++UT9MZ5P8UH95PhEe2/uKU1Y1hcIZMN7ADpmRn/InOGwke0kCcP0taMFQnco0C/BDu+AcDlEZ0ZFfs3hs6qzs9nJRpxmjQEPlvvz4HYMuIO2Q9PCQInBdPsFAWAec2YYO4CoTwwKfiynIzBcStphNr3InvaJ557VS5/8hCq/pT6FNuflsoARoQiD24PhGYYgDyR0DvIJ3pY7JWY68k7LOCclAsc/oeBTSjub5V3f3NDP/cLP129E7Wgk24+OCGhsh4LcTAaqULCfQirIUUgYar0KY23QGS4WGpqKzh5DaUE/g23Zo3MH1DQ2tR0WjNcCJ5rahgTzKe8+zzzzvJ7j5G2DI+eUGkVuZLzBe++633/H62qaEcNAXcIm9BngBOSUKM+UPHhbmrPAQa8+QgsgsTXcZhv0mS/9jPb5nLDH6W2fqWP1mTHDLxYTHe/v6fD2bc151ygE0YL3ock77+mUlWj6re/p3h9/TXf/5Ovqf/i2LpxMtMuyuokuI/wrwTPglbBnRoi0hABjSmFEqSAQ9gslbWxu6Vsvv6wnnnpaBxylv8lpWgfRJz/zKe2x2rzKyrPApg3j93FWzqdYpTv88PXXX9c+n3A86RyzHfX3IR9h/87Xf0ecXC8Y5E4LZrcZgk2YrYqKEoo2LcbFWVgHcMxOw+AsMTQFwcUVOJYMGK2n3KtF58FEGKrr3TGoC8rmBKaxYWgftAj4F7YbHZsA46IZBlrQxu28WmX4Z2Yb4wiM4jtnTeB3xBbz+U98XCc4jAPRAS5zrXQQVglWWEo4QoJfRFTT1idpl6VIqILjUO90gCOgAA/tqE+p2sI6emLwTB0RyszYX+KExtDiPHVCgNb2LNiXWzaZ9a56MTidZQZsW5eL6zx2O+etk7EBEvjAFUdxvoex+ZmX6SpgO9vYZUJLsrrGCv2pT39a62xV7FcpZ3lCW2PVHK+tk15TOxrJOqWca7BkVhHrHRGSwQro0csntB0kPcCrjiowXjPs9ukv/4x8WHUPh5/g5YskTuc6HRNEMwcVK1PhgGrhw4a7d1QODrV2OlHPCVi6dVuzd67r1re/ozd+/480efNt5Tv3tM23nEudtMPWrkV/HzrAeliFVuJFUjGkrJIT/lV0YfeydnnvefUHr+nNd94mmK7pmeee1j0C6Nsvf0dCtgXj4QOpF154QYbd3V155fQ3oOvXr+vNN97Ua7R/w4cIC2aoBQIssHC3xA6CnshcEN2T6USn/nDqo0ho6uCo4ECFp+SBGGwaBEHH3nHG/n9OawdhVuBAHe2KinoCyg7uNim7DrCCQVuUXsBoBu0MBeZgxJGoT/DIOdTkrIZ0YlC8Ok44LTkheNZ2tvXFX/wFdeO29itf1blUx1z1KqSjQs2KtMG8gjQg54NnCqXabyjAEUHhfQjaZBxLlBu3o5FSzgrKRjjil3/+F/RJjj5nBHc7GiOTKmAC+bJekRipFDKuECFxF3GBecr5Hpv02KIAxgYHjbiMe5gV7FpMB+4B27hznroOUCSCYqSPfvTjunrtSQKFVWY0IpA268nlxtaWrEfKWSkbmDhzQwA1tGtk+4urwKuHL8kH7oJiHlNDj+wDDt6Kiro2a5NV6NrHP6IZ7xKHBMu0CZ1EJ//+1zEB1JHvk9S57vRUp5yGTY4ONOPUbrJ3T3PePXoggPe//m3dBPa/+33FOzd06XhWf+6uZTIaYSMfOiTkRAxkLKhOEGHrHtja2dV7vP989+VX5N+9ev6F5wioCxrxaeZkcqwZPj7hqN3Bc8JK0+GHR0eH8JGeeeYZ/cov/4p+9ss/q0+w0/nUJz+lL37xi6xArAozOpwDNrqXrx6D5OXqM2NmmC6mrAhzzXGIBfQ9gvYM1IJVYoYTe6uVWalSynU1swGLu7UW4YfkVclFmYERZZ35oHRHAEuhPGoUOOCCAZrD38UgRaQ6K47HI+WElYUzYug5s5nfezLlTzz/rHraHxPwRTHMzuggwINekJVm9Y4Y5DGKFErwTDkpSEdQB0SEap66XOuW9aYBFCGBrbOx9TWPXpLl8XvZl372Z/Vx9spTy5kaJAlqQw2r1AK7FUpsQ4PT5lGgEGSFx1meMncnylZYXD3j1WOgnkE2LtjNMi/KQh6Pjjrzicia8/7gD6bPcciSopG3a1tbO9rc3sa2Y6XcKAPGkbIi0DeMg56kiFDCFikn5ZxrXucuupYghaziQsIwZYwntj3vQJ/4mS/q1uxUB4zdPbZu+/1UJywZh2Wuu9Nj3To+0B5O7NXJq9mUwJqnXoccYk1PT9TxzlH2DpXvHqj472m8+rru/um3deCDh+s3FPusWrzjjfHRhi0rL/cS/Rf7BDIU7H2BleR13rN+8NoP9Iu/+It68cUX9Mu//Et69dXv6Rvf+DpB8rSOj4+1yzfQth3pzu07+sEP2L6xzdzc2NTp5FTevvkI22lxpY6BWNiRMbhnDw+oMFRHp3P/uA4C9MyfEYERQ4HjRCQpQnIaw0YEgzRnBumrg/TwWiC8wVE8h4dpDVbEg71g4IuGy47XFXig5Jx+O0akV4giJfjn5P6KevhQSg1PaMzDg/TsSy9pFtIUefqBJUFE+NABNyVU+omcIEUs82ScWoFIJOrOQ0QtFII8CLXccoUC+QLHasatgknA8AT751/9yq/pqaefrdvjCOigmbNN/u84ObMnv47qjn9P9733N/siaUaSJVnyJkAydjl2AMuODTGUIU7YYkMglTzkf0kleUpVUnlJheSBh8ATVCoVKgUkxikcwBAsb9iWLMlG1q6Z0Sy/5S598zn3N2MbOySQn+b8um/36dNn7T7ddzRmkZnHP4ihxJfrJGGLBt2lt6BFDrTf9b9ddjjoqe3AcQBs1KAfIbAZc9lY/gaau/cssWp+oPtl0ZnZBc3MzXM1O6uJiSkVnHn8V/ojDhNjrggEB+QIIcrM3gLnuIUXL38RWg7p8AA/Roe1zC1DF7nETpdYNG6/64NaPHgTlwmtBpxj+g743RZ+sM4ivYGvDZBhxDXvFof5tWFfK6R4Q1TsQTXiRf6IIOl+1WxzoAneTxrvcAanz+kaO9L1ky9p89QZBW7w5rm5myaY5uBhAn1PwPPy3IKuEmj9jYGWdi/rjbOv6xC7SgymH/7n0/K/weFnKaH7QwcOdqnbvv37uoW/5FjTJ4hPnz6tp556Sl//2te7QENUhQohSt7FuGFd2d3qxYQeTBElFmy7kW24RSudY9NXI3QDJMYGnCdDQQ4hRoUYpG2le4kuXZssBg2Q3L70S4FxpsCzoTapRvkNzFfb4HOBpBAzBQyJJ/GTlFjBWnhw2s6Dr/b7bz6kyJVsIufGjOAxq+NAvcOVZPwTHzPjWzKjfBeYzDveAwFe3w2O6uDy7vRlRY+dutEEFwpDdLpneVkPPPigFhYXWWAafIl0Dofu+flInVqcw45fl7dBBx48Xu4AaCAij1c6mahQtujJZdvuoZEf5PFFJ0HHdZnA63FNfTsH4r2cf+ZwotnZOU2QZuZFIbev824xKKLn7jlGBZ4DMpsDNM3QC+R/2U/Xy1xdiXwI1PHs9hmhhw3SMhGgt995XLJMliL9EbSgpMC517qr9j6OusH7oc3RUFvsIn12zgEB0B+WGnAmKoH+2pr6q6vy1K4hvWpI9ebWtlScv6IhV+Hrz7+ijZ+dUnZlVdn1dS3HniYHpZayQm+ePqO7jt+l3Qu7dJ73OMu7d2u4takS/ma41X3z5+dVMf+Q3S6GoCxG9bj08qtrv0BwOH78uG5hwV5cWNQC/0JCYA+eEoY9kIZOAAFGpGZuxIBTejrnzpLcMOwsrpjGS3/GkJ5OJRToBvVUbaee6HPc2oPN+91duhL9oW03disRFK0a+KjBrwlKLz0QzIJCwKAII8aGYARhww1mrRiDIgH+mx/+MA47rZWNdZXQ3pnbxzs/WElmTOY/XjKfmXVtZu8tu7OPBb1dmkLg+V1gRruFjk7XHwM5dKUMx6zQjR/K86LggHpQ9957L6v/nPzWMYaoCkfZkd353OFZfFwfFEjr3w7OY6Dydil5/R0QAvrIlKEPp+c7v4PT9V81OsrV7QIG9+CZ5rzjeDGLCozrAEfx0ng2dGxmUjcH39TNzJ/0v37QPYYEb4zlum+wp8VMfi4s8ZV9N9+syPs485davE1P7EINQVJzEeDn2bHvlRz2kxoUUbfoiv4hAVRyW+yLht82ln4mJx0sR30NuX7WhSuauLymqesbyngZOzr7plYIovXXXpdWbmimTFpg3rlYKA8Zu88buuXwEU1z6/iDp5/WERbgHN2tcoFRcVPpcojPpUuXSdnW5X58xPGnZ+Q3czUp+DKL48KRBZFlsjPg4DXbf03+6NtVyUHKbxz6RGZFGzqVmWnn47pyMAXRgUPUalgpdlA65+ChK6XOGQKOYxa6ujPUECht94SmwEkATSiulRt+TF8oXPL5fQcMMcrH1t6JYfy3Hg4eOcKVKTic2WQQcaDwH6fs0HGw3Q5b3tWBwWAHOwO981cEQxaBa5QOHnAR/nL4CDIVrLj+f5smyZ1PsAt9/BOPymKu1mIHHQN8OX+txv8Yph0wrxiPCM8UCpT8oAsDRK91EMx4NvmnxgbujInFKMsKTc/M6vidd3JxsJddcJd6k6Rs3LjFIlOEzwzwRch5tmCClJMRagGcM2+zrk3bxfjhvd8cZzoUDxwHR88CssJLC+HIYrJ73371SBvFjUGn9wQWhjd04vyGPJe5XdtA6pQ0ZKEZkYoNCZ4+jr3lwOI+4Fw5JM3bqoZaJ4BSn+SP9K6+tqr66orS1VWVpGvG89orZ1RfuKzVV05rN0Hy5Lf+RSI9/KMvPqHzZ89oi+vpFv+/dPGiMuaOwB1H36e9e/fqVf9rpFyx90nfLl660P3nulOnT8nPQBm05jWvUJKVqkhK3IoMudFyI/gf2vM3volIq2C0ZZMN3JQIeb2/5vV24p6yBVJliqwUPZxjmnQhj1EJ4hUG8XcByQK0g+TtErtHUttgHBTXy6OaVKGsSr7bucJKFNawMsXWNBUyTYIaWNFLa7VFHmx5T/n0QjeCIQAAD8hJREFUrMosVzM7q2ZumpseUwytcniFuFoxxzYwo2rkaFIjr4tegxboihgwKiBWkAe4QpQHpXAs5bnkJbIEy6n2mIM2ZI0hR9lFB5E+swzaGWscdJx3C2pZff1di+jb5Mr1jmN36ROPfVZhal4qJtSQ9/v/RA3GUHhlAItD3YG3tW3T1RtLaH8sj7cH5CBtUI4ccMMKmEiJkhKLyhC7tBbBj1riXcdjn/60lg8cUJzsyc8RnuLWPh9ZRciDDBB2TdCK1C2YPFAzL+UfeqCbkMXBW94D9Bu2shrNYtcWWrJWRmnYskhMiJ9wWabpfQdkS3u0zlyDELRFSrZ6Y00Xr13RhdUVXeEAf2VtU9fYSTb6I234X3XCP/zGbgupNtHJCHsM8aUVdqVNdqcB8q7kra5njVa5mNjkKrwkG8l5QRsJnF28W9pDIBWkb4tXL+mWONCjd96q2+cK7e0F7Zub0VnONmXVaMBONb2wpGxyRj1SusVd89qzd7cuX71IlpPrP77/JPVLGhEnfp198txJhRGpmm+RI6K9cUVZkIhCzKLGVw/AdwZfVTrloVyZdVU3mre787uT1uxWrmhvG6MYrtHKn9tuhBRihDzOlmXQb1AzPSjTcd4aK5PRRkG/oKGuDLSFGDoaRjnJFpzj6J72VaSgYsCYpySnlUgbHHy0uaH19geuxEKn1lqZeTulWvlB0nG7En0Y8icCMLlsTYNvJEFcPsRVAUuClQ4yKjEiH2WgI1joZO+RR2fw+YHjx/TIxx+RH9wtFrz5TrhFUN6bUsHukBUTiiwQfKnFBgq5SuYVDLZABR9jvZgC+nMdCEYsomf4FA/9wUh3kLI9+uintJ/D8ATnLZ+/6BXqoMjV8RaCzBz0//+g07YbPf72qttxBwTPO2Bmct7vvPtulSwCHlfGAuVn8MBiGJAnZoVydsgC541ZrhHHiQaZG+ZxGPk1M87b386MSvrWbqxrvd/XBm1b4A85c40APzNtcZbZWt9Uf31L/Rubanh/dP/Bm3UTJtx46VWuwEfaSz2RAhbsYjPoJCdIG+YYbPY1Glaan1voynvuuU+P/e7vcXt3Arhf/tsIdx+5W8EwuDNX4yx+A+ZMjXyLJLBGOKX3tYbPoJ1OTdSpKiFUpyh/ABrGe5srzFdfk9EqtRi2xTFraHVOzbPjOficiT5H9QsJD8AWOgHPjAHng8JOP9qXzMS0qqDl+XLMoiKKN3BDiJK8v32bN5Cdx+0pYMYxxgCqWlZ3IoKGJN+VorXKpO4XUCPBFxnvK34WRH+SlxkrduQ5MNY5DIyJiJrBM4UCPAYcM4agiG4DZUbwQECuv2PHjuvxJ57QfR85oYOHb9Xk7LwSgTJg9yh5EzkCaiI7GZzgUBOT00rQU4gqPP2hlEU5VKxsLc9JQf6/eCdYUH7r4Yf18Ec/Jr+48DSj4GKjYP48Y9GCn+gAT85XCAZbJi/1a3xcpx0wpitbKu/4GbeNG93OCV22BkIIuvvee1RwyVLxmJh/iK819JcsFMNqpCFB4oEwoIzwXCOj+0VNFuI+5qVTrkhXS3Y4BOACquWFetVBn3EbvMPpk+p5oPmv3AwIsP7mlkrSsR4vZnvc3l1/5r80ffmabrNCD9x8WMv4ZWA3zDlf7ZmZ0pWfX9TFc+clzmsNtvGsa5Ur9FNcgfedHmndDd1QcAYrnBa7SSg3IWRLWeE8IyK8hPHR9u4kBDYzCWhxBxfIHR5UeXB4W4hB3hbBAVMtygFV4svMZO+g4cHhynA6riQf57SCBYUYmcbkON7vq1EFL97vczUoNi+KDscsyJWd6HR6biwHY9YdoKquDgI+L/MHAsEDyKseLBl9GTQcIjrxVMkojX1CnBG9zBjjZc0Va00O3mD0hvdkDoimIKgxpmYVHGFE57XG2N4ckcmdZffyXn3oxEP6/Be+pC//8Z/okUd/R3e8/04dvu2oDt1yu246fIv2HzrSwdL+AzqAgRf3LClZ7IDMhXSjUhuisK36nFmnuZo+8eBDuv/Eg5risJt74ACROUOMCtjV+XM9hLj9HCgtyAye5eC9/wegnxbosLZLf94Z7XUHl9vt0YDjC2WDH7Qgze5a1PQiqzr6TMwdCJKW+Vv6WniMvlNyo5r1eqpx6gE6HHD2KVk0Pci8TeA7bYeY5WpjkPtvpaSS3a3P4j9wYEfq8+5mwO4yIIACKeP62dcUrl7RAkFQXLqiPVsDnTh0WJ/84N26h3T38Oy0ju5dVkv7Aa67+6SUc1Mz+ulPTuoHP3xGzz/3Aul30vqNG1pbW3N7Z2q3DVMixRaMdn88EGdy4zSgtMZqKCR0rcG8V11JDcy6UBWBVlNPCBy8n9JACo6fJA+sBqfagRrckjMAXUqmLpVroNEyzseYmQLKhAWNcUCijVZogY9RKoJphrMQQzqBDBmIKZnZL0AQzxKpmQFejsHTNIMa4a5x8LTK4DGD4BiSMggGeL2xtqKrVy7pzfOv68xrr+rll1/U6dOv6PQpgPK1bXjhued08tln9fzJ5/TC8y/oxRdf1HPPP69neUn34osvdX+g7+dvnu9y/zYWGjXwUkzqtvcd06OPfVqfefyL+uzjXwD+QJ974ksE2Jf1hS//oT7z+d/X5x5/Qp/45Cc52+yXsaO0BEGyoAoe9x08pI898nHdctsdCnlPs/MLyotCMS8USAVdlyFYpwmX1+vehqqk8Zd+3Y/b3+2zM854CP5AudOXCBr3EQ+eBpslwH+hdH55j0botSRdEnIMWaA9SLb6Q3Qz0AYOv8F5yLOMCpu4rI7XyrqbTsf3YDMykBE7TskCVYJX059ocxjiT76TOc0BaW2fd0frN1ZERqvRxopuXHhDaeWaejdWFbhtO4K+Hv3gXfrYsWOa46y9hB734l9TbdCE5TrIQnYX/ceO36lbb7tVq9evae0cAdS0SB2ifHL/+847Ew9x0BFMDVlJa8oWRZuZOsWHIH/2oTVbbwOu+PhuIXCEE4pO9MUjhqMeaKcgIAgn6iFG+W/TOu0Rc3TBB91IewZATgqmBkIlyvB+f+7mbY3uwDQmd5CKNKBrAndcajyvBTm/frsilwEIMmUWVATmZ4XKYSpDhoTxyvUNnXv5Fb3w45/o6X//np789rf11He+qyf/7bv6wdPf14+f+REB8lO98rOXdPa10wTTKZ05BXAIPXvmNV04f15rK6u6TqqwAS1fEPzqWnwmWFXnFuY1Nz8vl6PG8f0slLNLuAxZryfBV8wK+XPwlRVeS/BqBfUw5k03H2G3+pRm5hfRS9SQvsO336ETD31UR24/qqmZOfl/T+jGx1xmQeP0Mcqox4j0ZvJ/bhtRC+g4ou8QghzExwMgoSsveQTLvwEf5OO3gRYyDOxJu0HHnzvwfn+m1HbZ2VpJjUmLy0syFgHXgc8tjBZCJp+/ZbYKe1fI1iMl9RS2hWjpPkJfwRnJg3FE4HjQ1Thw53fBVBOQfc4vI8YPgZIgrYAS3IZgrtgHrlabGmRJg7Yk7d3S6tXLGrAjDS5ckF29qv2s2JuvnFJLqrccc82gh728OzvM7rRvaVnr6+uaRc/+37+PHDnCooyQfkW4SdRvMVGfHWgLZvvAEMcacTtRI0wHMNOgLF9JHFq1sohRYN4wAPLJSw+AGIKC2Rio+7jGx8OQl74LVQQeuoOK8O/GhyuG0Bmloc/nqBG8po6eNKbRqiFA3cADtucGehFnk482xnrZgfi0gMjSWhV5oYLVmMFqWbFaVr2Km5r1K1d16dwb+t63/lVf+eu/0T/+/T/oW9/4pl4+eVIrly9r88aaInRjCMpRaIGDO3RtFhVDlMub4QAmqUFvLTwVOEie5cpJUfKikIUgmclcXzhsK0NuANrjOvqCv8gYD56u9Oe8p3xiUsryDmoUNsAmPdK037jvw3rwo7+t/QcOqRHjwQmMETwZ84UYJeYxMwpAv/yz0+uo6saos4MHkdvhnaV+xU8LnoNnGQ6wLpdtdn5BI/wswKcUFJ1PbNriZ/46hCqhJg1JwyoCoYWfgB4dSmRnACJmShB03hpuPhscpAZG+Kwv+hV+WuE7I3zH/dihT32Lti0jgEKrMiQ2jqSWm75IqphzdioIkGJ1VbdOT+oObuEWgpQTF6+/+qrOnTlDJt9ok93xOgvl2to5hSa1nTA+UYkAW0TwDQ5Ivhtt+s0GMMTZShyjhrkG52gxfQcwmWDI22qY60pwAlYwlCdw3dHdoWiShSAzdxpAppqAgn2hByVoxRDkt2oxRIUQ1OEHU6d8SaAIkkDiajohSJ94SMpwHO9zRZsxMz+gM4Bv5ONb/sfBh+TABuLqyopefPakvvNP/6y//NM/01/9+V/oaXaalfMXxLKknDEF8/tN3BQrXu5BgyNP9CY0wU2ZQ5H1unc9RV7I6z36Z6am1SNYHG9mZloT7Co9dpiCNsQl3aq7FKRCRzW6HkPTyTLWX4s8DqlLSxv48HSmxEGGOE6fq9sr11e096YDeuChh/Wh+x/QzNyClOWaYpWM8GAEuYVMhg4dZCgD4FsdUNf/9KGdH3pMO6Vk6Lx9C6jw0+rdH6PBUziKt346LDq8dPs6JHpb7Dm/uCgxievV6Cjg2XXWQ7fdIpUX6qH3EGOnjxqjVyx6JX7o41xvA859JXrMXLc+SUdc+AaB4fjYuQJGBOAAvAH+OywbDYYED9fVA3Q6QL9DzmJDzrF+phULciA4so0NxdUrWiSw7r3tFt33gaPy/8DZ8yDGL/wSwX9H7tlzBBBX2JAhJENIbJtpkxn6wGA0IqsZJe7q02A4SlVVp7qp8XO4M3zaGAMEwBzgXS3tlP4sIoebtZSapiva1NLSpJqnGjoO6A5iLfO3KcSQsjxLQZacJpZKVV0xJ57mNGkXpdQmBkCtTZcvX0nr6xtQbFIFzQiNMY5A2Ya2TbwUTqPhMJ09cyZ98xvfTF/5279LX/vqV9PzP3omNZtbadpiyuuUIjIGoL++ngieVGQxBSmxu1DvAUXKszyREhLTIeUhT1MTU2l+bj7t3rU77dm9lHYt7qK+Ky3OLySCKE3PTKfJycmUF0UydNykhEx1qqrqPVCWZXKoyqorvc6Okkh70sZWPyV0MDU7mz5y/wPp6NH3p7xXpN4UtHs9+pQIoGQxS6w+QEyB+cxCcntYZzOlQClg59mgOa7bNt47S/1Cm9zOwI6O3yqdHnT82Wl56bgtumvpG4OlNggRLGVZllhs4MU6PTfI21ZNapsmNXWVGnRTA+6HLjdnoW5czPM0LMuE8ZP7SsQ+VV2DX3dj0/anSQ1+Vieyl8QrKPTXUsePKqWsjClUEfwsNW1IJXwPU5OSYX9rUwFMKqWZepQ2L7yRZmk/sHsx3XrwYNo1N5duPnQwLS0tpYWFhbSgBf03AAAA//8c5fdnAAAABklEQVQDACUbn2H9kb/oAAAAAElFTkSuQmCC"/>
          <p:cNvSpPr>
            <a:spLocks noChangeAspect="1" noChangeArrowheads="1"/>
          </p:cNvSpPr>
          <p:nvPr/>
        </p:nvSpPr>
        <p:spPr bwMode="auto">
          <a:xfrm>
            <a:off x="155575" y="-661988"/>
            <a:ext cx="1323975" cy="138112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0" name="Picture 9"/>
          <p:cNvPicPr>
            <a:picLocks noChangeAspect="1"/>
          </p:cNvPicPr>
          <p:nvPr/>
        </p:nvPicPr>
        <p:blipFill>
          <a:blip r:embed="rId4"/>
          <a:stretch>
            <a:fillRect/>
          </a:stretch>
        </p:blipFill>
        <p:spPr>
          <a:xfrm>
            <a:off x="155576" y="3890469"/>
            <a:ext cx="1662034" cy="1632876"/>
          </a:xfrm>
          <a:prstGeom prst="rect">
            <a:avLst/>
          </a:prstGeom>
        </p:spPr>
      </p:pic>
      <p:pic>
        <p:nvPicPr>
          <p:cNvPr id="11" name="Picture 10"/>
          <p:cNvPicPr>
            <a:picLocks noChangeAspect="1"/>
          </p:cNvPicPr>
          <p:nvPr/>
        </p:nvPicPr>
        <p:blipFill>
          <a:blip r:embed="rId5"/>
          <a:stretch>
            <a:fillRect/>
          </a:stretch>
        </p:blipFill>
        <p:spPr>
          <a:xfrm>
            <a:off x="1817610" y="3850701"/>
            <a:ext cx="1731778" cy="1672643"/>
          </a:xfrm>
          <a:prstGeom prst="rect">
            <a:avLst/>
          </a:prstGeom>
        </p:spPr>
      </p:pic>
      <p:pic>
        <p:nvPicPr>
          <p:cNvPr id="12" name="Picture 11"/>
          <p:cNvPicPr>
            <a:picLocks noChangeAspect="1"/>
          </p:cNvPicPr>
          <p:nvPr/>
        </p:nvPicPr>
        <p:blipFill>
          <a:blip r:embed="rId6"/>
          <a:stretch>
            <a:fillRect/>
          </a:stretch>
        </p:blipFill>
        <p:spPr>
          <a:xfrm>
            <a:off x="3549388" y="3850700"/>
            <a:ext cx="1528759" cy="1672643"/>
          </a:xfrm>
          <a:prstGeom prst="rect">
            <a:avLst/>
          </a:prstGeom>
        </p:spPr>
      </p:pic>
      <p:pic>
        <p:nvPicPr>
          <p:cNvPr id="18" name="Picture 17"/>
          <p:cNvPicPr>
            <a:picLocks noChangeAspect="1"/>
          </p:cNvPicPr>
          <p:nvPr/>
        </p:nvPicPr>
        <p:blipFill>
          <a:blip r:embed="rId7"/>
          <a:stretch>
            <a:fillRect/>
          </a:stretch>
        </p:blipFill>
        <p:spPr>
          <a:xfrm>
            <a:off x="5078147" y="3853172"/>
            <a:ext cx="1567328" cy="1670171"/>
          </a:xfrm>
          <a:prstGeom prst="rect">
            <a:avLst/>
          </a:prstGeom>
        </p:spPr>
      </p:pic>
      <p:pic>
        <p:nvPicPr>
          <p:cNvPr id="19" name="Picture 18"/>
          <p:cNvPicPr>
            <a:picLocks noChangeAspect="1"/>
          </p:cNvPicPr>
          <p:nvPr/>
        </p:nvPicPr>
        <p:blipFill>
          <a:blip r:embed="rId8"/>
          <a:stretch>
            <a:fillRect/>
          </a:stretch>
        </p:blipFill>
        <p:spPr>
          <a:xfrm>
            <a:off x="6645474" y="3850700"/>
            <a:ext cx="1579141" cy="1672643"/>
          </a:xfrm>
          <a:prstGeom prst="rect">
            <a:avLst/>
          </a:prstGeom>
        </p:spPr>
      </p:pic>
      <p:pic>
        <p:nvPicPr>
          <p:cNvPr id="20" name="Picture 19"/>
          <p:cNvPicPr>
            <a:picLocks noChangeAspect="1"/>
          </p:cNvPicPr>
          <p:nvPr/>
        </p:nvPicPr>
        <p:blipFill>
          <a:blip r:embed="rId9"/>
          <a:stretch>
            <a:fillRect/>
          </a:stretch>
        </p:blipFill>
        <p:spPr>
          <a:xfrm>
            <a:off x="8224615" y="3850700"/>
            <a:ext cx="1424844" cy="1672643"/>
          </a:xfrm>
          <a:prstGeom prst="rect">
            <a:avLst/>
          </a:prstGeom>
        </p:spPr>
      </p:pic>
      <p:pic>
        <p:nvPicPr>
          <p:cNvPr id="21" name="Picture 20"/>
          <p:cNvPicPr>
            <a:picLocks noChangeAspect="1"/>
          </p:cNvPicPr>
          <p:nvPr/>
        </p:nvPicPr>
        <p:blipFill>
          <a:blip r:embed="rId10"/>
          <a:stretch>
            <a:fillRect/>
          </a:stretch>
        </p:blipFill>
        <p:spPr>
          <a:xfrm>
            <a:off x="9702800" y="3903274"/>
            <a:ext cx="1692265" cy="1607266"/>
          </a:xfrm>
          <a:prstGeom prst="rect">
            <a:avLst/>
          </a:prstGeom>
        </p:spPr>
      </p:pic>
    </p:spTree>
    <p:extLst>
      <p:ext uri="{BB962C8B-B14F-4D97-AF65-F5344CB8AC3E}">
        <p14:creationId xmlns:p14="http://schemas.microsoft.com/office/powerpoint/2010/main" val="397719280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8058" y="1463040"/>
            <a:ext cx="8596668" cy="1320800"/>
          </a:xfrm>
        </p:spPr>
        <p:txBody>
          <a:bodyPr/>
          <a:lstStyle/>
          <a:p>
            <a:r>
              <a:rPr lang="en-GB" dirty="0" smtClean="0"/>
              <a:t>Key information about </a:t>
            </a:r>
            <a:r>
              <a:rPr lang="en-GB" dirty="0" smtClean="0"/>
              <a:t>Caterpillar</a:t>
            </a:r>
            <a:r>
              <a:rPr lang="en-GB" dirty="0" smtClean="0"/>
              <a:t> </a:t>
            </a:r>
            <a:r>
              <a:rPr lang="en-GB" dirty="0" smtClean="0"/>
              <a:t>Class</a:t>
            </a:r>
            <a:endParaRPr lang="en-GB" dirty="0"/>
          </a:p>
        </p:txBody>
      </p:sp>
      <p:sp>
        <p:nvSpPr>
          <p:cNvPr id="3" name="Content Placeholder 2"/>
          <p:cNvSpPr>
            <a:spLocks noGrp="1"/>
          </p:cNvSpPr>
          <p:nvPr>
            <p:ph idx="1"/>
          </p:nvPr>
        </p:nvSpPr>
        <p:spPr>
          <a:xfrm>
            <a:off x="325120" y="2336800"/>
            <a:ext cx="10231120" cy="4287520"/>
          </a:xfrm>
        </p:spPr>
        <p:txBody>
          <a:bodyPr>
            <a:normAutofit/>
          </a:bodyPr>
          <a:lstStyle/>
          <a:p>
            <a:r>
              <a:rPr lang="en-GB" sz="2000" dirty="0" smtClean="0"/>
              <a:t>We </a:t>
            </a:r>
            <a:r>
              <a:rPr lang="en-GB" sz="2000" dirty="0" smtClean="0"/>
              <a:t>work </a:t>
            </a:r>
            <a:r>
              <a:rPr lang="en-GB" sz="2000" dirty="0"/>
              <a:t>on a topic based </a:t>
            </a:r>
            <a:r>
              <a:rPr lang="en-GB" sz="2000" dirty="0" smtClean="0"/>
              <a:t>curriculum where learning is sensory and creative.</a:t>
            </a:r>
            <a:endParaRPr lang="en-GB" sz="2000" dirty="0" smtClean="0"/>
          </a:p>
          <a:p>
            <a:r>
              <a:rPr lang="en-GB" sz="2000" dirty="0" smtClean="0"/>
              <a:t>We work closely with other professionals such as SALT and SHINE therap</a:t>
            </a:r>
            <a:r>
              <a:rPr lang="en-GB" sz="2000" dirty="0" smtClean="0"/>
              <a:t>y. </a:t>
            </a:r>
            <a:r>
              <a:rPr lang="en-GB" sz="2000" dirty="0"/>
              <a:t> </a:t>
            </a:r>
            <a:endParaRPr lang="en-GB" sz="2000" dirty="0" smtClean="0"/>
          </a:p>
          <a:p>
            <a:r>
              <a:rPr lang="en-GB" sz="2000" dirty="0" smtClean="0"/>
              <a:t>We have an outdoor area and promote learning both inside and outside everyday. </a:t>
            </a:r>
            <a:endParaRPr lang="en-GB" sz="2000" dirty="0" smtClean="0"/>
          </a:p>
          <a:p>
            <a:r>
              <a:rPr lang="en-GB" sz="2000" dirty="0" smtClean="0"/>
              <a:t>All </a:t>
            </a:r>
            <a:r>
              <a:rPr lang="en-GB" sz="2000" dirty="0"/>
              <a:t>lessons in </a:t>
            </a:r>
            <a:r>
              <a:rPr lang="en-GB" sz="2000" dirty="0" smtClean="0"/>
              <a:t>Caterpillar</a:t>
            </a:r>
            <a:r>
              <a:rPr lang="en-GB" sz="2000" dirty="0" smtClean="0"/>
              <a:t> </a:t>
            </a:r>
            <a:r>
              <a:rPr lang="en-GB" sz="2000" dirty="0"/>
              <a:t>Class involve practical and sensory aspects, including ranges of technologies to facilitate engagement and concentration</a:t>
            </a:r>
            <a:r>
              <a:rPr lang="en-GB" sz="2000" dirty="0" smtClean="0"/>
              <a:t>.</a:t>
            </a:r>
          </a:p>
          <a:p>
            <a:r>
              <a:rPr lang="en-GB" sz="2000" dirty="0" smtClean="0"/>
              <a:t>Our pupils will have opportunity to attend trips over the year to enrich our curriculum. </a:t>
            </a:r>
          </a:p>
          <a:p>
            <a:r>
              <a:rPr lang="en-GB" sz="2000" dirty="0" smtClean="0"/>
              <a:t>We are a messy class! Please send spare clothes in. </a:t>
            </a:r>
          </a:p>
          <a:p>
            <a:endParaRPr lang="en-GB" sz="2000" dirty="0" smtClean="0"/>
          </a:p>
        </p:txBody>
      </p:sp>
      <p:pic>
        <p:nvPicPr>
          <p:cNvPr id="4" name="Picture 2" descr="Green Lane Community Special School – ALPHA SCHOOLWEA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30464" y="55721"/>
            <a:ext cx="2077045" cy="110775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a:stretch>
            <a:fillRect/>
          </a:stretch>
        </p:blipFill>
        <p:spPr>
          <a:xfrm>
            <a:off x="9699943" y="160774"/>
            <a:ext cx="2092948" cy="2005410"/>
          </a:xfrm>
          <a:prstGeom prst="rect">
            <a:avLst/>
          </a:prstGeom>
        </p:spPr>
      </p:pic>
    </p:spTree>
    <p:extLst>
      <p:ext uri="{BB962C8B-B14F-4D97-AF65-F5344CB8AC3E}">
        <p14:creationId xmlns:p14="http://schemas.microsoft.com/office/powerpoint/2010/main" val="177973869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39440" y="55721"/>
            <a:ext cx="8596668" cy="1320800"/>
          </a:xfrm>
        </p:spPr>
        <p:txBody>
          <a:bodyPr/>
          <a:lstStyle/>
          <a:p>
            <a:r>
              <a:rPr lang="en-GB" dirty="0" smtClean="0"/>
              <a:t>Our weekly timetable</a:t>
            </a:r>
            <a:endParaRPr lang="en-GB" dirty="0"/>
          </a:p>
        </p:txBody>
      </p:sp>
      <p:pic>
        <p:nvPicPr>
          <p:cNvPr id="4" name="Picture 2" descr="Green Lane Community Special School – ALPHA SCHOOLWEA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30464" y="55721"/>
            <a:ext cx="2077045" cy="110775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3"/>
          <a:stretch>
            <a:fillRect/>
          </a:stretch>
        </p:blipFill>
        <p:spPr>
          <a:xfrm>
            <a:off x="10302240" y="55721"/>
            <a:ext cx="1776432" cy="1702133"/>
          </a:xfrm>
          <a:prstGeom prst="rect">
            <a:avLst/>
          </a:prstGeom>
        </p:spPr>
      </p:pic>
      <p:pic>
        <p:nvPicPr>
          <p:cNvPr id="3" name="Picture 2"/>
          <p:cNvPicPr>
            <a:picLocks noChangeAspect="1"/>
          </p:cNvPicPr>
          <p:nvPr/>
        </p:nvPicPr>
        <p:blipFill>
          <a:blip r:embed="rId4"/>
          <a:stretch>
            <a:fillRect/>
          </a:stretch>
        </p:blipFill>
        <p:spPr>
          <a:xfrm>
            <a:off x="721453" y="1091515"/>
            <a:ext cx="9438547" cy="5622778"/>
          </a:xfrm>
          <a:prstGeom prst="rect">
            <a:avLst/>
          </a:prstGeom>
        </p:spPr>
      </p:pic>
    </p:spTree>
    <p:extLst>
      <p:ext uri="{BB962C8B-B14F-4D97-AF65-F5344CB8AC3E}">
        <p14:creationId xmlns:p14="http://schemas.microsoft.com/office/powerpoint/2010/main" val="254427385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67654" y="280274"/>
            <a:ext cx="7105226" cy="1381760"/>
          </a:xfrm>
        </p:spPr>
        <p:txBody>
          <a:bodyPr>
            <a:normAutofit fontScale="90000"/>
          </a:bodyPr>
          <a:lstStyle/>
          <a:p>
            <a:pPr algn="ctr"/>
            <a:r>
              <a:rPr lang="en-GB" dirty="0" smtClean="0"/>
              <a:t>Approaches and supports used throughout school and in </a:t>
            </a:r>
            <a:r>
              <a:rPr lang="en-GB" dirty="0" smtClean="0"/>
              <a:t>Caterpillar</a:t>
            </a:r>
            <a:r>
              <a:rPr lang="en-GB" dirty="0" smtClean="0"/>
              <a:t> </a:t>
            </a:r>
            <a:r>
              <a:rPr lang="en-GB" dirty="0" smtClean="0"/>
              <a:t>Class</a:t>
            </a:r>
            <a:endParaRPr lang="en-GB" dirty="0"/>
          </a:p>
        </p:txBody>
      </p:sp>
      <p:sp>
        <p:nvSpPr>
          <p:cNvPr id="3" name="Content Placeholder 2"/>
          <p:cNvSpPr>
            <a:spLocks noGrp="1"/>
          </p:cNvSpPr>
          <p:nvPr>
            <p:ph idx="1"/>
          </p:nvPr>
        </p:nvSpPr>
        <p:spPr>
          <a:xfrm>
            <a:off x="677334" y="2160589"/>
            <a:ext cx="9787466" cy="4270691"/>
          </a:xfrm>
        </p:spPr>
        <p:txBody>
          <a:bodyPr>
            <a:normAutofit/>
          </a:bodyPr>
          <a:lstStyle/>
          <a:p>
            <a:r>
              <a:rPr lang="en-GB" sz="2400" dirty="0" smtClean="0"/>
              <a:t>TEACCH </a:t>
            </a:r>
            <a:r>
              <a:rPr lang="en-GB" sz="2400" dirty="0" smtClean="0"/>
              <a:t>approach </a:t>
            </a:r>
            <a:r>
              <a:rPr lang="en-GB" sz="2400" i="1" dirty="0" smtClean="0"/>
              <a:t>(</a:t>
            </a:r>
            <a:r>
              <a:rPr lang="en-GB" sz="2400" i="1" dirty="0"/>
              <a:t>Treatment and Education of Autistic and Related Communication Handicapped </a:t>
            </a:r>
            <a:r>
              <a:rPr lang="en-GB" sz="2400" i="1" dirty="0" smtClean="0"/>
              <a:t>Children)</a:t>
            </a:r>
          </a:p>
          <a:p>
            <a:r>
              <a:rPr lang="en-GB" sz="2400" dirty="0" smtClean="0"/>
              <a:t>SPELL approach </a:t>
            </a:r>
            <a:r>
              <a:rPr lang="en-GB" sz="2400" i="1" dirty="0" smtClean="0"/>
              <a:t>(</a:t>
            </a:r>
            <a:r>
              <a:rPr lang="en-GB" sz="2400" i="1" dirty="0"/>
              <a:t>Structure, Positive approaches and expectations, Empathy, Low Arousal, and </a:t>
            </a:r>
            <a:r>
              <a:rPr lang="en-GB" sz="2400" i="1" dirty="0" smtClean="0"/>
              <a:t>Links)</a:t>
            </a:r>
          </a:p>
          <a:p>
            <a:r>
              <a:rPr lang="en-GB" sz="2400" dirty="0" smtClean="0"/>
              <a:t>PECs </a:t>
            </a:r>
            <a:r>
              <a:rPr lang="en-GB" sz="2400" i="1" dirty="0" smtClean="0"/>
              <a:t>(Picture Exchange Communication Systems)</a:t>
            </a:r>
          </a:p>
          <a:p>
            <a:r>
              <a:rPr lang="en-GB" sz="2400" dirty="0" smtClean="0"/>
              <a:t>AAC </a:t>
            </a:r>
            <a:r>
              <a:rPr lang="en-GB" sz="2400" i="1" dirty="0" smtClean="0"/>
              <a:t>(</a:t>
            </a:r>
            <a:r>
              <a:rPr lang="en-GB" sz="2400" i="1" dirty="0"/>
              <a:t>Augmentative and alternative </a:t>
            </a:r>
            <a:r>
              <a:rPr lang="en-GB" sz="2400" i="1" dirty="0" smtClean="0"/>
              <a:t>communication)</a:t>
            </a:r>
          </a:p>
          <a:p>
            <a:r>
              <a:rPr lang="en-GB" sz="2400" dirty="0" smtClean="0"/>
              <a:t>Occupational therapy / Sensory</a:t>
            </a:r>
          </a:p>
        </p:txBody>
      </p:sp>
      <p:pic>
        <p:nvPicPr>
          <p:cNvPr id="4" name="Picture 2" descr="Green Lane Community Special School – ALPHA SCHOOLWEA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30464" y="55721"/>
            <a:ext cx="2077045" cy="110775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a:stretch>
            <a:fillRect/>
          </a:stretch>
        </p:blipFill>
        <p:spPr>
          <a:xfrm>
            <a:off x="9987280" y="280274"/>
            <a:ext cx="2024697" cy="1940014"/>
          </a:xfrm>
          <a:prstGeom prst="rect">
            <a:avLst/>
          </a:prstGeom>
        </p:spPr>
      </p:pic>
    </p:spTree>
    <p:extLst>
      <p:ext uri="{BB962C8B-B14F-4D97-AF65-F5344CB8AC3E}">
        <p14:creationId xmlns:p14="http://schemas.microsoft.com/office/powerpoint/2010/main" val="426810956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Green Lane Community Special School – ALPHA SCHOOLWEA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30464" y="55721"/>
            <a:ext cx="2077045" cy="1107758"/>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3"/>
          <a:stretch>
            <a:fillRect/>
          </a:stretch>
        </p:blipFill>
        <p:spPr>
          <a:xfrm>
            <a:off x="110740" y="55721"/>
            <a:ext cx="5964498" cy="3629588"/>
          </a:xfrm>
          <a:prstGeom prst="rect">
            <a:avLst/>
          </a:prstGeom>
        </p:spPr>
      </p:pic>
      <p:pic>
        <p:nvPicPr>
          <p:cNvPr id="3" name="Picture 2"/>
          <p:cNvPicPr>
            <a:picLocks noChangeAspect="1"/>
          </p:cNvPicPr>
          <p:nvPr/>
        </p:nvPicPr>
        <p:blipFill>
          <a:blip r:embed="rId4"/>
          <a:stretch>
            <a:fillRect/>
          </a:stretch>
        </p:blipFill>
        <p:spPr>
          <a:xfrm>
            <a:off x="6075238" y="2795954"/>
            <a:ext cx="5747848" cy="3863669"/>
          </a:xfrm>
          <a:prstGeom prst="rect">
            <a:avLst/>
          </a:prstGeom>
        </p:spPr>
      </p:pic>
      <p:pic>
        <p:nvPicPr>
          <p:cNvPr id="5" name="Picture 4"/>
          <p:cNvPicPr>
            <a:picLocks noChangeAspect="1"/>
          </p:cNvPicPr>
          <p:nvPr/>
        </p:nvPicPr>
        <p:blipFill>
          <a:blip r:embed="rId5"/>
          <a:stretch>
            <a:fillRect/>
          </a:stretch>
        </p:blipFill>
        <p:spPr>
          <a:xfrm>
            <a:off x="7651960" y="55721"/>
            <a:ext cx="2078916" cy="1109568"/>
          </a:xfrm>
          <a:prstGeom prst="rect">
            <a:avLst/>
          </a:prstGeom>
        </p:spPr>
      </p:pic>
    </p:spTree>
    <p:extLst>
      <p:ext uri="{BB962C8B-B14F-4D97-AF65-F5344CB8AC3E}">
        <p14:creationId xmlns:p14="http://schemas.microsoft.com/office/powerpoint/2010/main" val="323817147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21502" y="426720"/>
            <a:ext cx="8596668" cy="1320800"/>
          </a:xfrm>
        </p:spPr>
        <p:txBody>
          <a:bodyPr/>
          <a:lstStyle/>
          <a:p>
            <a:r>
              <a:rPr lang="en-GB" dirty="0" smtClean="0"/>
              <a:t>IEP </a:t>
            </a:r>
            <a:r>
              <a:rPr lang="en-GB" dirty="0" smtClean="0"/>
              <a:t>targets</a:t>
            </a:r>
            <a:endParaRPr lang="en-GB" dirty="0"/>
          </a:p>
        </p:txBody>
      </p:sp>
      <p:pic>
        <p:nvPicPr>
          <p:cNvPr id="4" name="Picture 2" descr="Green Lane Community Special School – ALPHA SCHOOLWEA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30464" y="55721"/>
            <a:ext cx="2077045" cy="110775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3"/>
          <a:stretch>
            <a:fillRect/>
          </a:stretch>
        </p:blipFill>
        <p:spPr>
          <a:xfrm>
            <a:off x="10023008" y="89154"/>
            <a:ext cx="2088027" cy="2000695"/>
          </a:xfrm>
          <a:prstGeom prst="rect">
            <a:avLst/>
          </a:prstGeom>
        </p:spPr>
      </p:pic>
      <p:sp>
        <p:nvSpPr>
          <p:cNvPr id="5" name="Rectangle 4"/>
          <p:cNvSpPr/>
          <p:nvPr/>
        </p:nvSpPr>
        <p:spPr>
          <a:xfrm>
            <a:off x="2927838" y="3499338"/>
            <a:ext cx="527539" cy="1143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pic>
        <p:nvPicPr>
          <p:cNvPr id="7" name="Picture 6"/>
          <p:cNvPicPr>
            <a:picLocks noChangeAspect="1"/>
          </p:cNvPicPr>
          <p:nvPr/>
        </p:nvPicPr>
        <p:blipFill>
          <a:blip r:embed="rId4"/>
          <a:stretch>
            <a:fillRect/>
          </a:stretch>
        </p:blipFill>
        <p:spPr>
          <a:xfrm>
            <a:off x="502215" y="1358391"/>
            <a:ext cx="9421556" cy="5014700"/>
          </a:xfrm>
          <a:prstGeom prst="rect">
            <a:avLst/>
          </a:prstGeom>
        </p:spPr>
      </p:pic>
    </p:spTree>
    <p:extLst>
      <p:ext uri="{BB962C8B-B14F-4D97-AF65-F5344CB8AC3E}">
        <p14:creationId xmlns:p14="http://schemas.microsoft.com/office/powerpoint/2010/main" val="129758798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46214" y="267970"/>
            <a:ext cx="3457786" cy="782320"/>
          </a:xfrm>
        </p:spPr>
        <p:txBody>
          <a:bodyPr>
            <a:normAutofit fontScale="90000"/>
          </a:bodyPr>
          <a:lstStyle/>
          <a:p>
            <a:r>
              <a:rPr lang="en-GB" dirty="0" smtClean="0"/>
              <a:t>Snack/Lunchtime </a:t>
            </a:r>
            <a:endParaRPr lang="en-GB" dirty="0"/>
          </a:p>
        </p:txBody>
      </p:sp>
      <p:sp>
        <p:nvSpPr>
          <p:cNvPr id="3" name="Content Placeholder 2"/>
          <p:cNvSpPr>
            <a:spLocks noGrp="1"/>
          </p:cNvSpPr>
          <p:nvPr>
            <p:ph idx="1"/>
          </p:nvPr>
        </p:nvSpPr>
        <p:spPr>
          <a:xfrm>
            <a:off x="677334" y="1458119"/>
            <a:ext cx="9055946" cy="4877884"/>
          </a:xfrm>
        </p:spPr>
        <p:txBody>
          <a:bodyPr>
            <a:normAutofit/>
          </a:bodyPr>
          <a:lstStyle/>
          <a:p>
            <a:pPr>
              <a:buFontTx/>
              <a:buChar char="-"/>
            </a:pPr>
            <a:r>
              <a:rPr lang="en-GB" sz="2400" dirty="0" smtClean="0"/>
              <a:t>Snack/lunchtimes </a:t>
            </a:r>
            <a:r>
              <a:rPr lang="en-GB" sz="2400" dirty="0" smtClean="0"/>
              <a:t>are important times during the school day in </a:t>
            </a:r>
            <a:r>
              <a:rPr lang="en-GB" sz="2400" dirty="0" smtClean="0"/>
              <a:t>Caterpillar</a:t>
            </a:r>
            <a:r>
              <a:rPr lang="en-GB" sz="2400" dirty="0" smtClean="0"/>
              <a:t> </a:t>
            </a:r>
            <a:r>
              <a:rPr lang="en-GB" sz="2400" dirty="0" smtClean="0"/>
              <a:t>class!</a:t>
            </a:r>
          </a:p>
          <a:p>
            <a:pPr>
              <a:buFontTx/>
              <a:buChar char="-"/>
            </a:pPr>
            <a:r>
              <a:rPr lang="en-GB" sz="2400" dirty="0" smtClean="0"/>
              <a:t>We use </a:t>
            </a:r>
            <a:r>
              <a:rPr lang="en-GB" sz="2400" dirty="0" smtClean="0"/>
              <a:t>snack/lunchtime </a:t>
            </a:r>
            <a:r>
              <a:rPr lang="en-GB" sz="2400" dirty="0" smtClean="0"/>
              <a:t>as </a:t>
            </a:r>
            <a:r>
              <a:rPr lang="en-GB" sz="2400" dirty="0" smtClean="0"/>
              <a:t>an opportunity to work on our communication skills. </a:t>
            </a:r>
            <a:endParaRPr lang="en-GB" sz="2400" dirty="0" smtClean="0"/>
          </a:p>
          <a:p>
            <a:pPr>
              <a:buFontTx/>
              <a:buChar char="-"/>
            </a:pPr>
            <a:r>
              <a:rPr lang="en-GB" sz="2400" dirty="0" smtClean="0"/>
              <a:t>We have snack at 10am and 2.45pm each day and lunch is at 12.</a:t>
            </a:r>
            <a:endParaRPr lang="en-GB" sz="2400" dirty="0" smtClean="0"/>
          </a:p>
          <a:p>
            <a:pPr>
              <a:buFontTx/>
              <a:buChar char="-"/>
            </a:pPr>
            <a:r>
              <a:rPr lang="en-GB" sz="2400" dirty="0" smtClean="0"/>
              <a:t>If possible, we ask you contribute up to £1.50 a week for </a:t>
            </a:r>
            <a:r>
              <a:rPr lang="en-GB" sz="2400" dirty="0" smtClean="0"/>
              <a:t>snack if your child has toast.  </a:t>
            </a:r>
            <a:endParaRPr lang="en-GB" sz="2400" dirty="0" smtClean="0"/>
          </a:p>
          <a:p>
            <a:pPr>
              <a:buFontTx/>
              <a:buChar char="-"/>
            </a:pPr>
            <a:r>
              <a:rPr lang="en-GB" sz="2400" dirty="0" smtClean="0"/>
              <a:t>If pupils prefer to bring their own </a:t>
            </a:r>
            <a:r>
              <a:rPr lang="en-GB" sz="2400" dirty="0" smtClean="0"/>
              <a:t>snack/lunch, </a:t>
            </a:r>
            <a:r>
              <a:rPr lang="en-GB" sz="2400" dirty="0" smtClean="0"/>
              <a:t>this is also absolutely fine!</a:t>
            </a:r>
          </a:p>
          <a:p>
            <a:pPr>
              <a:buFontTx/>
              <a:buChar char="-"/>
            </a:pPr>
            <a:endParaRPr lang="en-GB" dirty="0"/>
          </a:p>
        </p:txBody>
      </p:sp>
      <p:pic>
        <p:nvPicPr>
          <p:cNvPr id="4" name="Picture 3"/>
          <p:cNvPicPr>
            <a:picLocks noChangeAspect="1"/>
          </p:cNvPicPr>
          <p:nvPr/>
        </p:nvPicPr>
        <p:blipFill>
          <a:blip r:embed="rId2"/>
          <a:stretch>
            <a:fillRect/>
          </a:stretch>
        </p:blipFill>
        <p:spPr>
          <a:xfrm>
            <a:off x="9903143" y="267970"/>
            <a:ext cx="1831658" cy="1755049"/>
          </a:xfrm>
          <a:prstGeom prst="rect">
            <a:avLst/>
          </a:prstGeom>
        </p:spPr>
      </p:pic>
      <p:pic>
        <p:nvPicPr>
          <p:cNvPr id="5" name="Picture 2" descr="Green Lane Community Special School – ALPHA SCHOOLWEA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30464" y="55721"/>
            <a:ext cx="2077045" cy="11077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2657202"/>
      </p:ext>
    </p:extLst>
  </p:cSld>
  <p:clrMapOvr>
    <a:masterClrMapping/>
  </p:clrMapOvr>
  <p:timing>
    <p:tnLst>
      <p:par>
        <p:cTn id="1" dur="indefinite" restart="never" nodeType="tmRoot"/>
      </p:par>
    </p:tn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anded Edge">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17779" dir="5400000" rotWithShape="0">
              <a:srgbClr val="000000">
                <a:alpha val="4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Override1.xml><?xml version="1.0" encoding="utf-8"?>
<a:themeOverride xmlns:a="http://schemas.openxmlformats.org/drawingml/2006/main">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themeOverride>
</file>

<file path=docProps/app.xml><?xml version="1.0" encoding="utf-8"?>
<Properties xmlns="http://schemas.openxmlformats.org/officeDocument/2006/extended-properties" xmlns:vt="http://schemas.openxmlformats.org/officeDocument/2006/docPropsVTypes">
  <Template/>
  <TotalTime>1437</TotalTime>
  <Words>432</Words>
  <Application>Microsoft Office PowerPoint</Application>
  <PresentationFormat>Widescreen</PresentationFormat>
  <Paragraphs>51</Paragraphs>
  <Slides>16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Trebuchet MS</vt:lpstr>
      <vt:lpstr>Wingdings 3</vt:lpstr>
      <vt:lpstr>Facet</vt:lpstr>
      <vt:lpstr>Welcome to Caterpillar Class 2025-2026</vt:lpstr>
      <vt:lpstr>Staff team / Introductions </vt:lpstr>
      <vt:lpstr>Caterpillar is a KS1 class following the Willow pathway (creative curriculum).</vt:lpstr>
      <vt:lpstr>Key information about Caterpillar Class</vt:lpstr>
      <vt:lpstr>Our weekly timetable</vt:lpstr>
      <vt:lpstr>Approaches and supports used throughout school and in Caterpillar Class</vt:lpstr>
      <vt:lpstr>PowerPoint Presentation</vt:lpstr>
      <vt:lpstr>IEP targets</vt:lpstr>
      <vt:lpstr>Snack/Lunchtime </vt:lpstr>
      <vt:lpstr> Out of school visits</vt:lpstr>
      <vt:lpstr>PE</vt:lpstr>
      <vt:lpstr>PowerPoint Presentation</vt:lpstr>
      <vt:lpstr>Evidence for learning (EFL)</vt:lpstr>
      <vt:lpstr>Home school diaries </vt:lpstr>
      <vt:lpstr>Any questions?</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Dormouse Class 2022-2023</dc:title>
  <dc:creator>Michael Gaskell</dc:creator>
  <cp:lastModifiedBy>Laura Gwillim</cp:lastModifiedBy>
  <cp:revision>61</cp:revision>
  <dcterms:created xsi:type="dcterms:W3CDTF">2022-09-20T17:52:44Z</dcterms:created>
  <dcterms:modified xsi:type="dcterms:W3CDTF">2025-09-24T07:22:59Z</dcterms:modified>
</cp:coreProperties>
</file>