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56" r:id="rId5"/>
    <p:sldId id="257" r:id="rId6"/>
    <p:sldId id="258" r:id="rId7"/>
    <p:sldId id="259" r:id="rId8"/>
    <p:sldId id="260" r:id="rId9"/>
    <p:sldId id="261" r:id="rId10"/>
    <p:sldId id="263" r:id="rId11"/>
    <p:sldId id="264" r:id="rId12"/>
    <p:sldId id="265" r:id="rId13"/>
    <p:sldId id="271" r:id="rId14"/>
    <p:sldId id="272" r:id="rId15"/>
    <p:sldId id="273" r:id="rId16"/>
    <p:sldId id="274" r:id="rId17"/>
    <p:sldId id="270" r:id="rId18"/>
    <p:sldId id="266"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56"/>
            <p14:sldId id="257"/>
            <p14:sldId id="258"/>
            <p14:sldId id="259"/>
            <p14:sldId id="260"/>
            <p14:sldId id="261"/>
            <p14:sldId id="263"/>
            <p14:sldId id="264"/>
            <p14:sldId id="265"/>
            <p14:sldId id="271"/>
            <p14:sldId id="272"/>
            <p14:sldId id="273"/>
            <p14:sldId id="274"/>
            <p14:sldId id="270"/>
            <p14:sldId id="266"/>
            <p14:sldId id="269"/>
          </p14:sldIdLst>
        </p14:section>
        <p14:section name="Design, Impress, Work Together" id="{B9B51309-D148-4332-87C2-07BE32FBCA3B}">
          <p14:sldIdLst/>
        </p14:section>
        <p14:section name="Learn More" id="{2CC34DB2-6590-42C0-AD4B-A04C6060184E}">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B4A6"/>
    <a:srgbClr val="734F29"/>
    <a:srgbClr val="D24726"/>
    <a:srgbClr val="DD462F"/>
    <a:srgbClr val="AEB785"/>
    <a:srgbClr val="EFD5A2"/>
    <a:srgbClr val="3B3026"/>
    <a:srgbClr val="ECE1CA"/>
    <a:srgbClr val="79553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13" autoAdjust="0"/>
    <p:restoredTop sz="94280" autoAdjust="0"/>
  </p:normalViewPr>
  <p:slideViewPr>
    <p:cSldViewPr snapToGrid="0">
      <p:cViewPr varScale="1">
        <p:scale>
          <a:sx n="68" d="100"/>
          <a:sy n="68" d="100"/>
        </p:scale>
        <p:origin x="600" y="4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9/24/2025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dirty="0"/>
          </a:p>
        </p:txBody>
      </p:sp>
    </p:spTree>
    <p:extLst>
      <p:ext uri="{BB962C8B-B14F-4D97-AF65-F5344CB8AC3E}">
        <p14:creationId xmlns:p14="http://schemas.microsoft.com/office/powerpoint/2010/main" val="1011769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838200" y="2061006"/>
            <a:ext cx="10515600" cy="2387600"/>
          </a:xfrm>
        </p:spPr>
        <p:txBody>
          <a:bodyPr anchor="b">
            <a:normAutofit/>
          </a:bodyPr>
          <a:lstStyle>
            <a:lvl1pPr algn="l">
              <a:defRPr sz="5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838202" y="5110609"/>
            <a:ext cx="6705599" cy="1137793"/>
          </a:xfrm>
        </p:spPr>
        <p:txBody>
          <a:bodyPr>
            <a:normAutofit/>
          </a:bodyPr>
          <a:lstStyle>
            <a:lvl1pPr marL="0" indent="0" algn="l">
              <a:lnSpc>
                <a:spcPct val="150000"/>
              </a:lnSpc>
              <a:spcBef>
                <a:spcPts val="600"/>
              </a:spcBef>
              <a:buNone/>
              <a:defRPr sz="2800">
                <a:solidFill>
                  <a:srgbClr val="D2472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BEEBAAA-29B5-4AF5-BC5F-7E580C29002D}" type="datetimeFigureOut">
              <a:rPr lang="en-US" smtClean="0"/>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8" name="Rectangle 7"/>
          <p:cNvSpPr/>
          <p:nvPr userDrawn="1"/>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71854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EEBAAA-29B5-4AF5-BC5F-7E580C29002D}" type="datetimeFigureOut">
              <a:rPr lang="en-US" smtClean="0"/>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8"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59692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Vertical Title 1"/>
          <p:cNvSpPr>
            <a:spLocks noGrp="1"/>
          </p:cNvSpPr>
          <p:nvPr>
            <p:ph type="title" orient="vert"/>
          </p:nvPr>
        </p:nvSpPr>
        <p:spPr>
          <a:xfrm>
            <a:off x="10215419" y="365125"/>
            <a:ext cx="1819564" cy="5811838"/>
          </a:xfrm>
        </p:spPr>
        <p:txBody>
          <a:bodyPr vert="eaVert" anchor="b">
            <a:normAutofit/>
          </a:bodyPr>
          <a:lstStyle>
            <a:lvl1pPr>
              <a:defRPr sz="3600">
                <a:solidFill>
                  <a:schemeClr val="bg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EEBAAA-29B5-4AF5-BC5F-7E580C29002D}" type="datetimeFigureOut">
              <a:rPr lang="en-US" smtClean="0"/>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8" name="Rectangle 7"/>
          <p:cNvSpPr/>
          <p:nvPr userDrawn="1"/>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302266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4434" y="0"/>
            <a:ext cx="10749367" cy="1208868"/>
          </a:xfrm>
        </p:spPr>
        <p:txBody>
          <a:bodyPr anchor="b">
            <a:normAutofit/>
          </a:bodyPr>
          <a:lstStyle>
            <a:lvl1pP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38201" y="1825625"/>
            <a:ext cx="4167753" cy="4351338"/>
          </a:xfrm>
        </p:spPr>
        <p:txBody>
          <a:bodyPr>
            <a:normAutofit/>
          </a:bodyPr>
          <a:lstStyle>
            <a:lvl1pPr marL="0" indent="0">
              <a:lnSpc>
                <a:spcPct val="150000"/>
              </a:lnSpc>
              <a:spcAft>
                <a:spcPts val="1200"/>
              </a:spcAft>
              <a:buNone/>
              <a:defRPr sz="1600">
                <a:solidFill>
                  <a:schemeClr val="bg1">
                    <a:lumMod val="50000"/>
                  </a:schemeClr>
                </a:solidFill>
              </a:defRPr>
            </a:lvl1pPr>
            <a:lvl2pPr>
              <a:lnSpc>
                <a:spcPct val="150000"/>
              </a:lnSpc>
              <a:spcAft>
                <a:spcPts val="1200"/>
              </a:spcAft>
              <a:defRPr sz="1400">
                <a:solidFill>
                  <a:schemeClr val="bg1">
                    <a:lumMod val="50000"/>
                  </a:schemeClr>
                </a:solidFill>
              </a:defRPr>
            </a:lvl2pPr>
            <a:lvl3pPr>
              <a:lnSpc>
                <a:spcPct val="150000"/>
              </a:lnSpc>
              <a:spcAft>
                <a:spcPts val="1200"/>
              </a:spcAft>
              <a:defRPr sz="1200">
                <a:solidFill>
                  <a:schemeClr val="bg1">
                    <a:lumMod val="50000"/>
                  </a:schemeClr>
                </a:solidFill>
              </a:defRPr>
            </a:lvl3pPr>
            <a:lvl4pPr>
              <a:lnSpc>
                <a:spcPct val="150000"/>
              </a:lnSpc>
              <a:spcAft>
                <a:spcPts val="1200"/>
              </a:spcAft>
              <a:defRPr sz="1100">
                <a:solidFill>
                  <a:schemeClr val="bg1">
                    <a:lumMod val="50000"/>
                  </a:schemeClr>
                </a:solidFill>
              </a:defRPr>
            </a:lvl4pPr>
            <a:lvl5pPr>
              <a:lnSpc>
                <a:spcPct val="150000"/>
              </a:lnSpc>
              <a:spcAft>
                <a:spcPts val="1200"/>
              </a:spcAft>
              <a:defRPr sz="1100">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EEBAAA-29B5-4AF5-BC5F-7E580C29002D}" type="datetimeFigureOut">
              <a:rPr lang="en-US" smtClean="0"/>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8"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1" y="2402238"/>
            <a:ext cx="4508715" cy="2187227"/>
          </a:xfrm>
        </p:spPr>
        <p:txBody>
          <a:bodyPr anchor="ctr">
            <a:noAutofit/>
          </a:bodyPr>
          <a:lstStyle>
            <a:lvl1pPr algn="l">
              <a:defRPr sz="4800">
                <a:solidFill>
                  <a:srgbClr val="D247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6323308" y="2402237"/>
            <a:ext cx="5269424" cy="2187226"/>
          </a:xfrm>
        </p:spPr>
        <p:txBody>
          <a:bodyPr anchor="ctr">
            <a:normAutofit/>
          </a:bodyPr>
          <a:lstStyle>
            <a:lvl1pPr marL="0" indent="0">
              <a:lnSpc>
                <a:spcPct val="150000"/>
              </a:lnSpc>
              <a:buNone/>
              <a:defRPr sz="2800">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8BEEBAAA-29B5-4AF5-BC5F-7E580C29002D}" type="datetimeFigureOut">
              <a:rPr lang="en-US" smtClean="0"/>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8" name="Rectangle 7"/>
          <p:cNvSpPr/>
          <p:nvPr userDrawn="1"/>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335655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a:t>Click to edit Master text styles</a:t>
            </a:r>
          </a:p>
          <a:p>
            <a:pPr marL="0" lvl="1" indent="0">
              <a:lnSpc>
                <a:spcPct val="150000"/>
              </a:lnSpc>
              <a:spcAft>
                <a:spcPts val="1200"/>
              </a:spcAft>
              <a:buNone/>
            </a:pPr>
            <a:r>
              <a:rPr lang="en-US"/>
              <a:t>Second level</a:t>
            </a:r>
          </a:p>
          <a:p>
            <a:pPr marL="0" lvl="2" indent="0">
              <a:lnSpc>
                <a:spcPct val="150000"/>
              </a:lnSpc>
              <a:spcAft>
                <a:spcPts val="1200"/>
              </a:spcAft>
              <a:buNone/>
            </a:pPr>
            <a:r>
              <a:rPr lang="en-US"/>
              <a:t>Third level</a:t>
            </a:r>
          </a:p>
          <a:p>
            <a:pPr marL="0" lvl="3" indent="0">
              <a:lnSpc>
                <a:spcPct val="150000"/>
              </a:lnSpc>
              <a:spcAft>
                <a:spcPts val="1200"/>
              </a:spcAft>
              <a:buNone/>
            </a:pPr>
            <a:r>
              <a:rPr lang="en-US"/>
              <a:t>Fourth level</a:t>
            </a:r>
          </a:p>
          <a:p>
            <a:pPr marL="0" lvl="4" indent="0">
              <a:lnSpc>
                <a:spcPct val="150000"/>
              </a:lnSpc>
              <a:spcAft>
                <a:spcPts val="1200"/>
              </a:spcAft>
              <a:buNone/>
            </a:pPr>
            <a:r>
              <a:rPr lang="en-US"/>
              <a:t>Fifth level</a:t>
            </a:r>
          </a:p>
        </p:txBody>
      </p:sp>
      <p:sp>
        <p:nvSpPr>
          <p:cNvPr id="4" name="Content Placeholder 3"/>
          <p:cNvSpPr>
            <a:spLocks noGrp="1"/>
          </p:cNvSpPr>
          <p:nvPr>
            <p:ph sz="half" idx="2"/>
          </p:nvPr>
        </p:nvSpPr>
        <p:spPr>
          <a:xfrm>
            <a:off x="6172200" y="1825625"/>
            <a:ext cx="5181600" cy="4351338"/>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a:t>Click to edit Master text styles</a:t>
            </a:r>
          </a:p>
          <a:p>
            <a:pPr marL="0" lvl="1" indent="0">
              <a:lnSpc>
                <a:spcPct val="150000"/>
              </a:lnSpc>
              <a:spcAft>
                <a:spcPts val="1200"/>
              </a:spcAft>
              <a:buNone/>
            </a:pPr>
            <a:r>
              <a:rPr lang="en-US"/>
              <a:t>Second level</a:t>
            </a:r>
          </a:p>
          <a:p>
            <a:pPr marL="0" lvl="2" indent="0">
              <a:lnSpc>
                <a:spcPct val="150000"/>
              </a:lnSpc>
              <a:spcAft>
                <a:spcPts val="1200"/>
              </a:spcAft>
              <a:buNone/>
            </a:pPr>
            <a:r>
              <a:rPr lang="en-US"/>
              <a:t>Third level</a:t>
            </a:r>
          </a:p>
          <a:p>
            <a:pPr marL="0" lvl="3" indent="0">
              <a:lnSpc>
                <a:spcPct val="150000"/>
              </a:lnSpc>
              <a:spcAft>
                <a:spcPts val="1200"/>
              </a:spcAft>
              <a:buNone/>
            </a:pPr>
            <a:r>
              <a:rPr lang="en-US"/>
              <a:t>Fourth level</a:t>
            </a:r>
          </a:p>
          <a:p>
            <a:pPr marL="0" lvl="4" indent="0">
              <a:lnSpc>
                <a:spcPct val="150000"/>
              </a:lnSpc>
              <a:spcAft>
                <a:spcPts val="1200"/>
              </a:spcAft>
              <a:buNone/>
            </a:pPr>
            <a:r>
              <a:rPr lang="en-US"/>
              <a:t>Fifth level</a:t>
            </a:r>
          </a:p>
        </p:txBody>
      </p:sp>
      <p:sp>
        <p:nvSpPr>
          <p:cNvPr id="5" name="Date Placeholder 4"/>
          <p:cNvSpPr>
            <a:spLocks noGrp="1"/>
          </p:cNvSpPr>
          <p:nvPr>
            <p:ph type="dt" sz="half" idx="10"/>
          </p:nvPr>
        </p:nvSpPr>
        <p:spPr/>
        <p:txBody>
          <a:bodyPr/>
          <a:lstStyle/>
          <a:p>
            <a:fld id="{8BEEBAAA-29B5-4AF5-BC5F-7E580C29002D}" type="datetimeFigureOut">
              <a:rPr lang="en-US" smtClean="0"/>
              <a:t>9/24/2025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dirty="0"/>
          </a:p>
        </p:txBody>
      </p:sp>
      <p:sp>
        <p:nvSpPr>
          <p:cNvPr id="9" name="Rectangle 8"/>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32822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0"/>
            <a:ext cx="10737851" cy="1228436"/>
          </a:xfrm>
        </p:spPr>
        <p:txBody>
          <a:bodyPr anchor="b">
            <a:normAutofit/>
          </a:bodyPr>
          <a:lstStyle>
            <a:lvl1pPr>
              <a:defRPr sz="36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1" y="1489075"/>
            <a:ext cx="515620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1851" y="2193927"/>
            <a:ext cx="5156200" cy="397827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a:t>Click to edit Master text styles</a:t>
            </a:r>
          </a:p>
          <a:p>
            <a:pPr marL="0" lvl="1" indent="0">
              <a:lnSpc>
                <a:spcPct val="150000"/>
              </a:lnSpc>
              <a:spcAft>
                <a:spcPts val="1200"/>
              </a:spcAft>
              <a:buNone/>
            </a:pPr>
            <a:r>
              <a:rPr lang="en-US"/>
              <a:t>Second level</a:t>
            </a:r>
          </a:p>
          <a:p>
            <a:pPr marL="0" lvl="2" indent="0">
              <a:lnSpc>
                <a:spcPct val="150000"/>
              </a:lnSpc>
              <a:spcAft>
                <a:spcPts val="1200"/>
              </a:spcAft>
              <a:buNone/>
            </a:pPr>
            <a:r>
              <a:rPr lang="en-US"/>
              <a:t>Third level</a:t>
            </a:r>
          </a:p>
          <a:p>
            <a:pPr marL="0" lvl="3" indent="0">
              <a:lnSpc>
                <a:spcPct val="150000"/>
              </a:lnSpc>
              <a:spcAft>
                <a:spcPts val="1200"/>
              </a:spcAft>
              <a:buNone/>
            </a:pPr>
            <a:r>
              <a:rPr lang="en-US"/>
              <a:t>Fourth level</a:t>
            </a:r>
          </a:p>
          <a:p>
            <a:pPr marL="0" lvl="4" indent="0">
              <a:lnSpc>
                <a:spcPct val="150000"/>
              </a:lnSpc>
              <a:spcAft>
                <a:spcPts val="1200"/>
              </a:spcAft>
              <a:buNone/>
            </a:pPr>
            <a:r>
              <a:rPr lang="en-US"/>
              <a:t>Fifth level</a:t>
            </a:r>
            <a:endParaRPr lang="en-US" dirty="0"/>
          </a:p>
        </p:txBody>
      </p:sp>
      <p:sp>
        <p:nvSpPr>
          <p:cNvPr id="5" name="Text Placeholder 4"/>
          <p:cNvSpPr>
            <a:spLocks noGrp="1"/>
          </p:cNvSpPr>
          <p:nvPr>
            <p:ph type="body" sz="quarter" idx="3"/>
          </p:nvPr>
        </p:nvSpPr>
        <p:spPr>
          <a:xfrm>
            <a:off x="6189664" y="1489075"/>
            <a:ext cx="5157787"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9664" y="2193927"/>
            <a:ext cx="5157787" cy="397827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a:t>Click to edit Master text styles</a:t>
            </a:r>
          </a:p>
          <a:p>
            <a:pPr marL="0" lvl="1" indent="0">
              <a:lnSpc>
                <a:spcPct val="150000"/>
              </a:lnSpc>
              <a:spcAft>
                <a:spcPts val="1200"/>
              </a:spcAft>
              <a:buNone/>
            </a:pPr>
            <a:r>
              <a:rPr lang="en-US"/>
              <a:t>Second level</a:t>
            </a:r>
          </a:p>
          <a:p>
            <a:pPr marL="0" lvl="2" indent="0">
              <a:lnSpc>
                <a:spcPct val="150000"/>
              </a:lnSpc>
              <a:spcAft>
                <a:spcPts val="1200"/>
              </a:spcAft>
              <a:buNone/>
            </a:pPr>
            <a:r>
              <a:rPr lang="en-US"/>
              <a:t>Third level</a:t>
            </a:r>
          </a:p>
          <a:p>
            <a:pPr marL="0" lvl="3" indent="0">
              <a:lnSpc>
                <a:spcPct val="150000"/>
              </a:lnSpc>
              <a:spcAft>
                <a:spcPts val="1200"/>
              </a:spcAft>
              <a:buNone/>
            </a:pPr>
            <a:r>
              <a:rPr lang="en-US"/>
              <a:t>Fourth level</a:t>
            </a:r>
          </a:p>
          <a:p>
            <a:pPr marL="0" lvl="4" indent="0">
              <a:lnSpc>
                <a:spcPct val="150000"/>
              </a:lnSpc>
              <a:spcAft>
                <a:spcPts val="1200"/>
              </a:spcAft>
              <a:buNone/>
            </a:pPr>
            <a:r>
              <a:rPr lang="en-US"/>
              <a:t>Fifth level</a:t>
            </a:r>
          </a:p>
        </p:txBody>
      </p:sp>
      <p:sp>
        <p:nvSpPr>
          <p:cNvPr id="7" name="Date Placeholder 6"/>
          <p:cNvSpPr>
            <a:spLocks noGrp="1"/>
          </p:cNvSpPr>
          <p:nvPr>
            <p:ph type="dt" sz="half" idx="10"/>
          </p:nvPr>
        </p:nvSpPr>
        <p:spPr/>
        <p:txBody>
          <a:bodyPr/>
          <a:lstStyle/>
          <a:p>
            <a:fld id="{8BEEBAAA-29B5-4AF5-BC5F-7E580C29002D}" type="datetimeFigureOut">
              <a:rPr lang="en-US" smtClean="0"/>
              <a:t>9/24/2025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860EDB8-5305-433F-BE41-D7A86D811DB3}" type="slidenum">
              <a:rPr lang="en-US" smtClean="0"/>
              <a:t>‹#›</a:t>
            </a:fld>
            <a:endParaRPr lang="en-US" dirty="0"/>
          </a:p>
        </p:txBody>
      </p:sp>
      <p:sp>
        <p:nvSpPr>
          <p:cNvPr id="11" name="Rectangle 10"/>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606029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EEBAAA-29B5-4AF5-BC5F-7E580C29002D}" type="datetimeFigureOut">
              <a:rPr lang="en-US" smtClean="0"/>
              <a:t>9/24/2025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60EDB8-5305-433F-BE41-D7A86D811DB3}" type="slidenum">
              <a:rPr lang="en-US" smtClean="0"/>
              <a:t>‹#›</a:t>
            </a:fld>
            <a:endParaRPr lang="en-US" dirty="0"/>
          </a:p>
        </p:txBody>
      </p:sp>
      <p:sp>
        <p:nvSpPr>
          <p:cNvPr id="7" name="Rectangle 6"/>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00814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EBAAA-29B5-4AF5-BC5F-7E580C29002D}" type="datetimeFigureOut">
              <a:rPr lang="en-US" smtClean="0"/>
              <a:t>9/24/2025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t>‹#›</a:t>
            </a:fld>
            <a:endParaRPr lang="en-US" dirty="0"/>
          </a:p>
        </p:txBody>
      </p:sp>
    </p:spTree>
    <p:extLst>
      <p:ext uri="{BB962C8B-B14F-4D97-AF65-F5344CB8AC3E}">
        <p14:creationId xmlns:p14="http://schemas.microsoft.com/office/powerpoint/2010/main" val="4037432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a:t>Click to edit Master text styles</a:t>
            </a:r>
          </a:p>
          <a:p>
            <a:pPr marL="0" lvl="1" indent="0">
              <a:lnSpc>
                <a:spcPct val="150000"/>
              </a:lnSpc>
              <a:spcAft>
                <a:spcPts val="1200"/>
              </a:spcAft>
              <a:buNone/>
            </a:pPr>
            <a:r>
              <a:rPr lang="en-US"/>
              <a:t>Second level</a:t>
            </a:r>
          </a:p>
          <a:p>
            <a:pPr marL="0" lvl="2" indent="0">
              <a:lnSpc>
                <a:spcPct val="150000"/>
              </a:lnSpc>
              <a:spcAft>
                <a:spcPts val="1200"/>
              </a:spcAft>
              <a:buNone/>
            </a:pPr>
            <a:r>
              <a:rPr lang="en-US"/>
              <a:t>Third level</a:t>
            </a:r>
          </a:p>
          <a:p>
            <a:pPr marL="0" lvl="3" indent="0">
              <a:lnSpc>
                <a:spcPct val="150000"/>
              </a:lnSpc>
              <a:spcAft>
                <a:spcPts val="1200"/>
              </a:spcAft>
              <a:buNone/>
            </a:pPr>
            <a:r>
              <a:rPr lang="en-US"/>
              <a:t>Fourth level</a:t>
            </a:r>
          </a:p>
          <a:p>
            <a:pPr marL="0" lvl="4" indent="0">
              <a:lnSpc>
                <a:spcPct val="150000"/>
              </a:lnSpc>
              <a:spcAft>
                <a:spcPts val="1200"/>
              </a:spcAft>
              <a:buNone/>
            </a:pPr>
            <a:r>
              <a:rPr lang="en-US"/>
              <a:t>Fifth level</a:t>
            </a:r>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EEBAAA-29B5-4AF5-BC5F-7E580C29002D}" type="datetimeFigureOut">
              <a:rPr lang="en-US" smtClean="0"/>
              <a:t>9/24/2025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dirty="0"/>
          </a:p>
        </p:txBody>
      </p:sp>
    </p:spTree>
    <p:extLst>
      <p:ext uri="{BB962C8B-B14F-4D97-AF65-F5344CB8AC3E}">
        <p14:creationId xmlns:p14="http://schemas.microsoft.com/office/powerpoint/2010/main" val="1784193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EEBAAA-29B5-4AF5-BC5F-7E580C29002D}" type="datetimeFigureOut">
              <a:rPr lang="en-US" smtClean="0"/>
              <a:t>9/24/2025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dirty="0"/>
          </a:p>
        </p:txBody>
      </p:sp>
    </p:spTree>
    <p:extLst>
      <p:ext uri="{BB962C8B-B14F-4D97-AF65-F5344CB8AC3E}">
        <p14:creationId xmlns:p14="http://schemas.microsoft.com/office/powerpoint/2010/main" val="316109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3276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EBAAA-29B5-4AF5-BC5F-7E580C29002D}" type="datetimeFigureOut">
              <a:rPr lang="en-US" smtClean="0"/>
              <a:t>9/24/2025</a:t>
            </a:fld>
            <a:endParaRPr lang="en-US" dirty="0"/>
          </a:p>
        </p:txBody>
      </p:sp>
      <p:sp>
        <p:nvSpPr>
          <p:cNvPr id="5" name="Footer Placeholder 4"/>
          <p:cNvSpPr>
            <a:spLocks noGrp="1"/>
          </p:cNvSpPr>
          <p:nvPr>
            <p:ph type="ftr" sz="quarter" idx="3"/>
          </p:nvPr>
        </p:nvSpPr>
        <p:spPr>
          <a:xfrm>
            <a:off x="4648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077200" y="6356352"/>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0EDB8-5305-433F-BE41-D7A86D811DB3}" type="slidenum">
              <a:rPr lang="en-US" smtClean="0"/>
              <a:t>‹#›</a:t>
            </a:fld>
            <a:endParaRPr lang="en-US" dirty="0"/>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2596" y="2022370"/>
            <a:ext cx="10515600" cy="2387600"/>
          </a:xfrm>
        </p:spPr>
        <p:txBody>
          <a:bodyPr/>
          <a:lstStyle/>
          <a:p>
            <a:pPr algn="ctr"/>
            <a:r>
              <a:rPr lang="en-US" dirty="0">
                <a:latin typeface="Comic Sans MS" panose="030F0702030302020204" pitchFamily="66" charset="0"/>
              </a:rPr>
              <a:t>Welcome to the Hawk Class</a:t>
            </a:r>
          </a:p>
        </p:txBody>
      </p:sp>
      <p:pic>
        <p:nvPicPr>
          <p:cNvPr id="3" name="Picture 2">
            <a:extLst>
              <a:ext uri="{FF2B5EF4-FFF2-40B4-BE49-F238E27FC236}">
                <a16:creationId xmlns:a16="http://schemas.microsoft.com/office/drawing/2014/main" id="{001226D9-2802-3D5A-CF54-A418BCD433E2}"/>
              </a:ext>
            </a:extLst>
          </p:cNvPr>
          <p:cNvPicPr>
            <a:picLocks noChangeAspect="1"/>
          </p:cNvPicPr>
          <p:nvPr/>
        </p:nvPicPr>
        <p:blipFill>
          <a:blip r:embed="rId3"/>
          <a:stretch>
            <a:fillRect/>
          </a:stretch>
        </p:blipFill>
        <p:spPr>
          <a:xfrm>
            <a:off x="4648200" y="190500"/>
            <a:ext cx="2895600" cy="2895600"/>
          </a:xfrm>
          <a:prstGeom prst="rect">
            <a:avLst/>
          </a:prstGeom>
        </p:spPr>
      </p:pic>
    </p:spTree>
    <p:extLst>
      <p:ext uri="{BB962C8B-B14F-4D97-AF65-F5344CB8AC3E}">
        <p14:creationId xmlns:p14="http://schemas.microsoft.com/office/powerpoint/2010/main" val="2471807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C8475-ABB5-0837-CBE8-1AF82D131D2C}"/>
              </a:ext>
            </a:extLst>
          </p:cNvPr>
          <p:cNvSpPr>
            <a:spLocks noGrp="1"/>
          </p:cNvSpPr>
          <p:nvPr>
            <p:ph type="title"/>
          </p:nvPr>
        </p:nvSpPr>
        <p:spPr/>
        <p:txBody>
          <a:bodyPr/>
          <a:lstStyle/>
          <a:p>
            <a:endParaRPr lang="en-GB" dirty="0"/>
          </a:p>
        </p:txBody>
      </p:sp>
      <p:sp>
        <p:nvSpPr>
          <p:cNvPr id="4" name="Rectangle 1">
            <a:extLst>
              <a:ext uri="{FF2B5EF4-FFF2-40B4-BE49-F238E27FC236}">
                <a16:creationId xmlns:a16="http://schemas.microsoft.com/office/drawing/2014/main" id="{07C10C1E-00EA-53F3-B218-DA896C2743D5}"/>
              </a:ext>
            </a:extLst>
          </p:cNvPr>
          <p:cNvSpPr>
            <a:spLocks noGrp="1" noChangeArrowheads="1"/>
          </p:cNvSpPr>
          <p:nvPr>
            <p:ph idx="1"/>
          </p:nvPr>
        </p:nvSpPr>
        <p:spPr bwMode="auto">
          <a:xfrm>
            <a:off x="797257" y="1755201"/>
            <a:ext cx="11145251" cy="334759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77744" tIns="179331" rIns="91440" bIns="179331"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a:ln>
                  <a:noFill/>
                </a:ln>
                <a:solidFill>
                  <a:srgbClr val="0B0C0C"/>
                </a:solidFill>
                <a:effectLst/>
                <a:latin typeface="GDS Transport"/>
              </a:rPr>
              <a:t>Entry level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0" i="0" u="none" strike="noStrike" cap="none" normalizeH="0" baseline="0" dirty="0">
                <a:ln>
                  <a:noFill/>
                </a:ln>
                <a:solidFill>
                  <a:srgbClr val="0B0C0C"/>
                </a:solidFill>
                <a:effectLst/>
                <a:latin typeface="GDS Transport"/>
              </a:rPr>
              <a:t>Each entry level qualification is available at three sub-levels - 1, 2 and 3.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0" i="0" u="none" strike="noStrike" cap="none" normalizeH="0" baseline="0" dirty="0">
                <a:ln>
                  <a:noFill/>
                </a:ln>
                <a:solidFill>
                  <a:srgbClr val="0B0C0C"/>
                </a:solidFill>
                <a:effectLst/>
                <a:highlight>
                  <a:srgbClr val="FFFF00"/>
                </a:highlight>
                <a:latin typeface="GDS Transport"/>
              </a:rPr>
              <a:t>Entry level 3 is the most difficult.</a:t>
            </a:r>
            <a:endParaRPr kumimoji="0" lang="en-US" altLang="en-US" sz="4400" b="0" i="0" u="none" strike="noStrike" cap="none" normalizeH="0" baseline="0" dirty="0">
              <a:ln>
                <a:noFill/>
              </a:ln>
              <a:solidFill>
                <a:schemeClr val="tx1"/>
              </a:solidFill>
              <a:effectLst/>
              <a:highlight>
                <a:srgbClr val="FFFF00"/>
              </a:highligh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90612B1D-508E-5BF6-D23D-329DAAEB3F0A}"/>
              </a:ext>
            </a:extLst>
          </p:cNvPr>
          <p:cNvPicPr>
            <a:picLocks noChangeAspect="1"/>
          </p:cNvPicPr>
          <p:nvPr/>
        </p:nvPicPr>
        <p:blipFill>
          <a:blip r:embed="rId2"/>
          <a:stretch>
            <a:fillRect/>
          </a:stretch>
        </p:blipFill>
        <p:spPr>
          <a:xfrm>
            <a:off x="10968441" y="0"/>
            <a:ext cx="1238250" cy="1352550"/>
          </a:xfrm>
          <a:prstGeom prst="rect">
            <a:avLst/>
          </a:prstGeom>
        </p:spPr>
      </p:pic>
    </p:spTree>
    <p:extLst>
      <p:ext uri="{BB962C8B-B14F-4D97-AF65-F5344CB8AC3E}">
        <p14:creationId xmlns:p14="http://schemas.microsoft.com/office/powerpoint/2010/main" val="35894048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C8475-ABB5-0837-CBE8-1AF82D131D2C}"/>
              </a:ext>
            </a:extLst>
          </p:cNvPr>
          <p:cNvSpPr>
            <a:spLocks noGrp="1"/>
          </p:cNvSpPr>
          <p:nvPr>
            <p:ph type="title"/>
          </p:nvPr>
        </p:nvSpPr>
        <p:spPr/>
        <p:txBody>
          <a:bodyPr/>
          <a:lstStyle/>
          <a:p>
            <a:endParaRPr lang="en-GB" dirty="0"/>
          </a:p>
        </p:txBody>
      </p:sp>
      <p:sp>
        <p:nvSpPr>
          <p:cNvPr id="4" name="Rectangle 1">
            <a:extLst>
              <a:ext uri="{FF2B5EF4-FFF2-40B4-BE49-F238E27FC236}">
                <a16:creationId xmlns:a16="http://schemas.microsoft.com/office/drawing/2014/main" id="{07C10C1E-00EA-53F3-B218-DA896C2743D5}"/>
              </a:ext>
            </a:extLst>
          </p:cNvPr>
          <p:cNvSpPr>
            <a:spLocks noGrp="1" noChangeArrowheads="1"/>
          </p:cNvSpPr>
          <p:nvPr>
            <p:ph idx="1"/>
          </p:nvPr>
        </p:nvSpPr>
        <p:spPr bwMode="auto">
          <a:xfrm>
            <a:off x="0" y="2442623"/>
            <a:ext cx="12192000" cy="28859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77744" tIns="179331" rIns="91440" bIns="179331"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rgbClr val="0B0C0C"/>
                </a:solidFill>
                <a:effectLst/>
                <a:latin typeface="GDS Transport"/>
              </a:rPr>
              <a:t>Entry level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0B0C0C"/>
                </a:solidFill>
                <a:effectLst/>
                <a:latin typeface="GDS Transport"/>
              </a:rPr>
              <a:t>Entry level qualifications are:</a:t>
            </a:r>
            <a:endParaRPr kumimoji="0" lang="en-US" altLang="en-US"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dirty="0">
                <a:ln>
                  <a:noFill/>
                </a:ln>
                <a:solidFill>
                  <a:srgbClr val="0B0C0C"/>
                </a:solidFill>
                <a:effectLst/>
                <a:highlight>
                  <a:srgbClr val="FFFF00"/>
                </a:highlight>
                <a:latin typeface="GDS Transport"/>
              </a:rPr>
              <a:t>entry level award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dirty="0">
                <a:ln>
                  <a:noFill/>
                </a:ln>
                <a:solidFill>
                  <a:srgbClr val="0B0C0C"/>
                </a:solidFill>
                <a:effectLst/>
                <a:highlight>
                  <a:srgbClr val="FFFF00"/>
                </a:highlight>
                <a:latin typeface="GDS Transport"/>
              </a:rPr>
              <a:t>entry level certificate (ELC)</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dirty="0" smtClean="0">
                <a:ln>
                  <a:noFill/>
                </a:ln>
                <a:solidFill>
                  <a:srgbClr val="0B0C0C"/>
                </a:solidFill>
                <a:effectLst/>
                <a:highlight>
                  <a:srgbClr val="FFFF00"/>
                </a:highlight>
                <a:latin typeface="GDS Transport"/>
              </a:rPr>
              <a:t>entry </a:t>
            </a:r>
            <a:r>
              <a:rPr kumimoji="0" lang="en-US" altLang="en-US" sz="3200" b="0" i="0" u="none" strike="noStrike" cap="none" normalizeH="0" baseline="0" dirty="0">
                <a:ln>
                  <a:noFill/>
                </a:ln>
                <a:solidFill>
                  <a:srgbClr val="0B0C0C"/>
                </a:solidFill>
                <a:effectLst/>
                <a:highlight>
                  <a:srgbClr val="FFFF00"/>
                </a:highlight>
                <a:latin typeface="GDS Transport"/>
              </a:rPr>
              <a:t>level functional skills</a:t>
            </a:r>
          </a:p>
        </p:txBody>
      </p:sp>
      <p:pic>
        <p:nvPicPr>
          <p:cNvPr id="3" name="Picture 2">
            <a:extLst>
              <a:ext uri="{FF2B5EF4-FFF2-40B4-BE49-F238E27FC236}">
                <a16:creationId xmlns:a16="http://schemas.microsoft.com/office/drawing/2014/main" id="{13578FE5-B68B-0365-AA9B-D6BDC0DF8D2A}"/>
              </a:ext>
            </a:extLst>
          </p:cNvPr>
          <p:cNvPicPr>
            <a:picLocks noChangeAspect="1"/>
          </p:cNvPicPr>
          <p:nvPr/>
        </p:nvPicPr>
        <p:blipFill>
          <a:blip r:embed="rId2"/>
          <a:stretch>
            <a:fillRect/>
          </a:stretch>
        </p:blipFill>
        <p:spPr>
          <a:xfrm>
            <a:off x="10968441" y="0"/>
            <a:ext cx="1238250" cy="1352550"/>
          </a:xfrm>
          <a:prstGeom prst="rect">
            <a:avLst/>
          </a:prstGeom>
        </p:spPr>
      </p:pic>
    </p:spTree>
    <p:extLst>
      <p:ext uri="{BB962C8B-B14F-4D97-AF65-F5344CB8AC3E}">
        <p14:creationId xmlns:p14="http://schemas.microsoft.com/office/powerpoint/2010/main" val="3232687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C8475-ABB5-0837-CBE8-1AF82D131D2C}"/>
              </a:ext>
            </a:extLst>
          </p:cNvPr>
          <p:cNvSpPr>
            <a:spLocks noGrp="1"/>
          </p:cNvSpPr>
          <p:nvPr>
            <p:ph type="title"/>
          </p:nvPr>
        </p:nvSpPr>
        <p:spPr/>
        <p:txBody>
          <a:bodyPr/>
          <a:lstStyle/>
          <a:p>
            <a:endParaRPr lang="en-GB" dirty="0"/>
          </a:p>
        </p:txBody>
      </p:sp>
      <p:sp>
        <p:nvSpPr>
          <p:cNvPr id="4" name="Rectangle 1">
            <a:extLst>
              <a:ext uri="{FF2B5EF4-FFF2-40B4-BE49-F238E27FC236}">
                <a16:creationId xmlns:a16="http://schemas.microsoft.com/office/drawing/2014/main" id="{07C10C1E-00EA-53F3-B218-DA896C2743D5}"/>
              </a:ext>
            </a:extLst>
          </p:cNvPr>
          <p:cNvSpPr>
            <a:spLocks noGrp="1" noChangeArrowheads="1"/>
          </p:cNvSpPr>
          <p:nvPr>
            <p:ph idx="1"/>
          </p:nvPr>
        </p:nvSpPr>
        <p:spPr bwMode="auto">
          <a:xfrm>
            <a:off x="1" y="2709854"/>
            <a:ext cx="12192000" cy="27012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77744" tIns="179331" rIns="91440" bIns="179331"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rgbClr val="0B0C0C"/>
                </a:solidFill>
                <a:effectLst/>
                <a:latin typeface="GDS Transport"/>
              </a:rPr>
              <a:t>Level 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B0C0C"/>
                </a:solidFill>
                <a:effectLst/>
                <a:latin typeface="GDS Transport"/>
              </a:rPr>
              <a:t>Level 1 qualifications are:</a:t>
            </a: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smtClean="0">
                <a:ln>
                  <a:noFill/>
                </a:ln>
                <a:solidFill>
                  <a:srgbClr val="0B0C0C"/>
                </a:solidFill>
                <a:effectLst/>
                <a:highlight>
                  <a:srgbClr val="FFFF00"/>
                </a:highlight>
                <a:latin typeface="GDS Transport"/>
              </a:rPr>
              <a:t>GCSE </a:t>
            </a:r>
            <a:r>
              <a:rPr kumimoji="0" lang="en-US" altLang="en-US" sz="2800" b="0" i="0" u="none" strike="noStrike" cap="none" normalizeH="0" baseline="0" dirty="0">
                <a:ln>
                  <a:noFill/>
                </a:ln>
                <a:solidFill>
                  <a:srgbClr val="0B0C0C"/>
                </a:solidFill>
                <a:effectLst/>
                <a:highlight>
                  <a:srgbClr val="FFFF00"/>
                </a:highlight>
                <a:latin typeface="GDS Transport"/>
              </a:rPr>
              <a:t>- grades 3, 2, 1 or grades D, E, F, 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smtClean="0">
                <a:ln>
                  <a:noFill/>
                </a:ln>
                <a:solidFill>
                  <a:srgbClr val="0B0C0C"/>
                </a:solidFill>
                <a:effectLst/>
                <a:highlight>
                  <a:srgbClr val="FFFF00"/>
                </a:highlight>
                <a:latin typeface="GDS Transport"/>
              </a:rPr>
              <a:t>level </a:t>
            </a:r>
            <a:r>
              <a:rPr kumimoji="0" lang="en-US" altLang="en-US" sz="2800" b="0" i="0" u="none" strike="noStrike" cap="none" normalizeH="0" baseline="0" dirty="0">
                <a:ln>
                  <a:noFill/>
                </a:ln>
                <a:solidFill>
                  <a:srgbClr val="0B0C0C"/>
                </a:solidFill>
                <a:effectLst/>
                <a:highlight>
                  <a:srgbClr val="FFFF00"/>
                </a:highlight>
                <a:latin typeface="GDS Transport"/>
              </a:rPr>
              <a:t>1 functional skills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rgbClr val="0B0C0C"/>
                </a:solidFill>
                <a:effectLst/>
                <a:highlight>
                  <a:srgbClr val="FFFF00"/>
                </a:highlight>
                <a:latin typeface="GDS Transport"/>
              </a:rPr>
              <a:t>level 1 national vocational qualification (NVQ)</a:t>
            </a:r>
          </a:p>
        </p:txBody>
      </p:sp>
      <p:pic>
        <p:nvPicPr>
          <p:cNvPr id="3" name="Picture 2">
            <a:extLst>
              <a:ext uri="{FF2B5EF4-FFF2-40B4-BE49-F238E27FC236}">
                <a16:creationId xmlns:a16="http://schemas.microsoft.com/office/drawing/2014/main" id="{4D03183C-B617-58B5-FEB3-796F1CE274DE}"/>
              </a:ext>
            </a:extLst>
          </p:cNvPr>
          <p:cNvPicPr>
            <a:picLocks noChangeAspect="1"/>
          </p:cNvPicPr>
          <p:nvPr/>
        </p:nvPicPr>
        <p:blipFill>
          <a:blip r:embed="rId2"/>
          <a:stretch>
            <a:fillRect/>
          </a:stretch>
        </p:blipFill>
        <p:spPr>
          <a:xfrm>
            <a:off x="10968441" y="0"/>
            <a:ext cx="1238250" cy="1352550"/>
          </a:xfrm>
          <a:prstGeom prst="rect">
            <a:avLst/>
          </a:prstGeom>
        </p:spPr>
      </p:pic>
    </p:spTree>
    <p:extLst>
      <p:ext uri="{BB962C8B-B14F-4D97-AF65-F5344CB8AC3E}">
        <p14:creationId xmlns:p14="http://schemas.microsoft.com/office/powerpoint/2010/main" val="33820946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C8475-ABB5-0837-CBE8-1AF82D131D2C}"/>
              </a:ext>
            </a:extLst>
          </p:cNvPr>
          <p:cNvSpPr>
            <a:spLocks noGrp="1"/>
          </p:cNvSpPr>
          <p:nvPr>
            <p:ph type="title"/>
          </p:nvPr>
        </p:nvSpPr>
        <p:spPr/>
        <p:txBody>
          <a:bodyPr/>
          <a:lstStyle/>
          <a:p>
            <a:endParaRPr lang="en-GB" dirty="0"/>
          </a:p>
        </p:txBody>
      </p:sp>
      <p:sp>
        <p:nvSpPr>
          <p:cNvPr id="4" name="Rectangle 1">
            <a:extLst>
              <a:ext uri="{FF2B5EF4-FFF2-40B4-BE49-F238E27FC236}">
                <a16:creationId xmlns:a16="http://schemas.microsoft.com/office/drawing/2014/main" id="{07C10C1E-00EA-53F3-B218-DA896C2743D5}"/>
              </a:ext>
            </a:extLst>
          </p:cNvPr>
          <p:cNvSpPr>
            <a:spLocks noGrp="1" noChangeArrowheads="1"/>
          </p:cNvSpPr>
          <p:nvPr>
            <p:ph idx="1"/>
          </p:nvPr>
        </p:nvSpPr>
        <p:spPr bwMode="auto">
          <a:xfrm>
            <a:off x="0" y="2513995"/>
            <a:ext cx="12192000" cy="29474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77744" tIns="179331" rIns="91440" bIns="179331"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rgbClr val="0B0C0C"/>
                </a:solidFill>
                <a:effectLst/>
                <a:latin typeface="GDS Transport"/>
              </a:rPr>
              <a:t>Level 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0B0C0C"/>
                </a:solidFill>
                <a:effectLst/>
                <a:latin typeface="GDS Transport"/>
              </a:rPr>
              <a:t>Level 2 qualifications are:</a:t>
            </a:r>
            <a:endParaRPr kumimoji="0" lang="en-US" altLang="en-US"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dirty="0">
                <a:ln>
                  <a:noFill/>
                </a:ln>
                <a:solidFill>
                  <a:srgbClr val="0B0C0C"/>
                </a:solidFill>
                <a:effectLst/>
                <a:highlight>
                  <a:srgbClr val="FFFF00"/>
                </a:highlight>
                <a:latin typeface="GDS Transport"/>
              </a:rPr>
              <a:t>GCSE - grades 9, 8, 7, 6, 5, 4 or grades A*, A, B, C</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dirty="0">
                <a:ln>
                  <a:noFill/>
                </a:ln>
                <a:solidFill>
                  <a:srgbClr val="0B0C0C"/>
                </a:solidFill>
                <a:effectLst/>
                <a:highlight>
                  <a:srgbClr val="FFFF00"/>
                </a:highlight>
                <a:latin typeface="GDS Transport"/>
              </a:rPr>
              <a:t>intermediate apprenticeship</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dirty="0" smtClean="0">
                <a:ln>
                  <a:noFill/>
                </a:ln>
                <a:solidFill>
                  <a:srgbClr val="0B0C0C"/>
                </a:solidFill>
                <a:effectLst/>
                <a:highlight>
                  <a:srgbClr val="FFFF00"/>
                </a:highlight>
                <a:latin typeface="GDS Transport"/>
              </a:rPr>
              <a:t>level </a:t>
            </a:r>
            <a:r>
              <a:rPr kumimoji="0" lang="en-US" altLang="en-US" sz="3200" b="0" i="0" u="none" strike="noStrike" cap="none" normalizeH="0" baseline="0" dirty="0">
                <a:ln>
                  <a:noFill/>
                </a:ln>
                <a:solidFill>
                  <a:srgbClr val="0B0C0C"/>
                </a:solidFill>
                <a:effectLst/>
                <a:highlight>
                  <a:srgbClr val="FFFF00"/>
                </a:highlight>
                <a:latin typeface="GDS Transport"/>
              </a:rPr>
              <a:t>2 functional skills</a:t>
            </a:r>
          </a:p>
        </p:txBody>
      </p:sp>
      <p:pic>
        <p:nvPicPr>
          <p:cNvPr id="3" name="Picture 2">
            <a:extLst>
              <a:ext uri="{FF2B5EF4-FFF2-40B4-BE49-F238E27FC236}">
                <a16:creationId xmlns:a16="http://schemas.microsoft.com/office/drawing/2014/main" id="{3A7B0507-415D-4DB2-B283-6069F743E37F}"/>
              </a:ext>
            </a:extLst>
          </p:cNvPr>
          <p:cNvPicPr>
            <a:picLocks noChangeAspect="1"/>
          </p:cNvPicPr>
          <p:nvPr/>
        </p:nvPicPr>
        <p:blipFill>
          <a:blip r:embed="rId2"/>
          <a:stretch>
            <a:fillRect/>
          </a:stretch>
        </p:blipFill>
        <p:spPr>
          <a:xfrm>
            <a:off x="10968441" y="0"/>
            <a:ext cx="1238250" cy="1352550"/>
          </a:xfrm>
          <a:prstGeom prst="rect">
            <a:avLst/>
          </a:prstGeom>
        </p:spPr>
      </p:pic>
    </p:spTree>
    <p:extLst>
      <p:ext uri="{BB962C8B-B14F-4D97-AF65-F5344CB8AC3E}">
        <p14:creationId xmlns:p14="http://schemas.microsoft.com/office/powerpoint/2010/main" val="30716515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a:latin typeface="Comic Sans MS" panose="030F0702030302020204" pitchFamily="66" charset="0"/>
              </a:rPr>
              <a:t>EFL-Evidence for learning</a:t>
            </a:r>
          </a:p>
        </p:txBody>
      </p:sp>
      <p:sp>
        <p:nvSpPr>
          <p:cNvPr id="3" name="Content Placeholder 2"/>
          <p:cNvSpPr>
            <a:spLocks noGrp="1"/>
          </p:cNvSpPr>
          <p:nvPr>
            <p:ph idx="1"/>
          </p:nvPr>
        </p:nvSpPr>
        <p:spPr>
          <a:xfrm>
            <a:off x="0" y="1371600"/>
            <a:ext cx="4167753" cy="2695903"/>
          </a:xfrm>
        </p:spPr>
        <p:txBody>
          <a:bodyPr>
            <a:normAutofit fontScale="85000" lnSpcReduction="10000"/>
          </a:bodyPr>
          <a:lstStyle/>
          <a:p>
            <a:r>
              <a:rPr lang="en-GB" sz="1900" dirty="0">
                <a:solidFill>
                  <a:schemeClr val="tx1"/>
                </a:solidFill>
                <a:latin typeface="Comic Sans MS" panose="030F0702030302020204" pitchFamily="66" charset="0"/>
              </a:rPr>
              <a:t>At Green Lane School we use an application called ‘Evidence for Learning (</a:t>
            </a:r>
            <a:r>
              <a:rPr lang="en-GB" sz="1900" dirty="0" err="1">
                <a:solidFill>
                  <a:schemeClr val="tx1"/>
                </a:solidFill>
                <a:latin typeface="Comic Sans MS" panose="030F0702030302020204" pitchFamily="66" charset="0"/>
              </a:rPr>
              <a:t>EfL</a:t>
            </a:r>
            <a:r>
              <a:rPr lang="en-GB" sz="1900" dirty="0">
                <a:solidFill>
                  <a:schemeClr val="tx1"/>
                </a:solidFill>
                <a:latin typeface="Comic Sans MS" panose="030F0702030302020204" pitchFamily="66" charset="0"/>
              </a:rPr>
              <a:t>)’ to record your child’s learning. We take snapshots of your child’s learning throughout their time at Green Lane School and then upload them to create a learning journey.</a:t>
            </a:r>
          </a:p>
          <a:p>
            <a:endParaRPr lang="en-GB" dirty="0">
              <a:solidFill>
                <a:schemeClr val="tx1"/>
              </a:solidFill>
              <a:latin typeface="Comic Sans MS" panose="030F0702030302020204" pitchFamily="66" charset="0"/>
            </a:endParaRPr>
          </a:p>
        </p:txBody>
      </p:sp>
      <p:sp>
        <p:nvSpPr>
          <p:cNvPr id="4" name="TextBox 3"/>
          <p:cNvSpPr txBox="1"/>
          <p:nvPr/>
        </p:nvSpPr>
        <p:spPr>
          <a:xfrm>
            <a:off x="0" y="4272677"/>
            <a:ext cx="3702868" cy="2585323"/>
          </a:xfrm>
          <a:prstGeom prst="rect">
            <a:avLst/>
          </a:prstGeom>
          <a:noFill/>
        </p:spPr>
        <p:txBody>
          <a:bodyPr wrap="square" rtlCol="0">
            <a:spAutoFit/>
          </a:bodyPr>
          <a:lstStyle/>
          <a:p>
            <a:r>
              <a:rPr lang="en-GB" dirty="0">
                <a:latin typeface="Comic Sans MS" panose="030F0702030302020204" pitchFamily="66" charset="0"/>
              </a:rPr>
              <a:t>When you are signed up to </a:t>
            </a:r>
            <a:r>
              <a:rPr lang="en-GB" dirty="0" err="1">
                <a:latin typeface="Comic Sans MS" panose="030F0702030302020204" pitchFamily="66" charset="0"/>
              </a:rPr>
              <a:t>EfL</a:t>
            </a:r>
            <a:r>
              <a:rPr lang="en-GB" dirty="0">
                <a:latin typeface="Comic Sans MS" panose="030F0702030302020204" pitchFamily="66" charset="0"/>
              </a:rPr>
              <a:t>, you will receive two automated emails from ‘</a:t>
            </a:r>
            <a:r>
              <a:rPr lang="en-GB" dirty="0" err="1">
                <a:latin typeface="Comic Sans MS" panose="030F0702030302020204" pitchFamily="66" charset="0"/>
              </a:rPr>
              <a:t>TheTeacherCloud</a:t>
            </a:r>
            <a:r>
              <a:rPr lang="en-GB" dirty="0">
                <a:latin typeface="Comic Sans MS" panose="030F0702030302020204" pitchFamily="66" charset="0"/>
              </a:rPr>
              <a:t>’ one containing a link to your child’s Parent View Portal and the other with your password. You can change the password to one of your own choice when you first login.</a:t>
            </a:r>
          </a:p>
        </p:txBody>
      </p:sp>
      <p:pic>
        <p:nvPicPr>
          <p:cNvPr id="6" name="Picture 5"/>
          <p:cNvPicPr>
            <a:picLocks noChangeAspect="1"/>
          </p:cNvPicPr>
          <p:nvPr/>
        </p:nvPicPr>
        <p:blipFill rotWithShape="1">
          <a:blip r:embed="rId2"/>
          <a:srcRect l="7787" t="18811" r="51610" b="13296"/>
          <a:stretch/>
        </p:blipFill>
        <p:spPr>
          <a:xfrm>
            <a:off x="6227379" y="1371600"/>
            <a:ext cx="5586803" cy="5254680"/>
          </a:xfrm>
          <a:prstGeom prst="rect">
            <a:avLst/>
          </a:prstGeom>
        </p:spPr>
      </p:pic>
      <p:pic>
        <p:nvPicPr>
          <p:cNvPr id="5" name="Picture 4">
            <a:extLst>
              <a:ext uri="{FF2B5EF4-FFF2-40B4-BE49-F238E27FC236}">
                <a16:creationId xmlns:a16="http://schemas.microsoft.com/office/drawing/2014/main" id="{F66DEE0A-89DE-7DF2-2465-CE0573E4B34E}"/>
              </a:ext>
            </a:extLst>
          </p:cNvPr>
          <p:cNvPicPr>
            <a:picLocks noChangeAspect="1"/>
          </p:cNvPicPr>
          <p:nvPr/>
        </p:nvPicPr>
        <p:blipFill>
          <a:blip r:embed="rId3"/>
          <a:stretch>
            <a:fillRect/>
          </a:stretch>
        </p:blipFill>
        <p:spPr>
          <a:xfrm>
            <a:off x="10968441" y="0"/>
            <a:ext cx="1238250" cy="1352550"/>
          </a:xfrm>
          <a:prstGeom prst="rect">
            <a:avLst/>
          </a:prstGeom>
        </p:spPr>
      </p:pic>
    </p:spTree>
    <p:extLst>
      <p:ext uri="{BB962C8B-B14F-4D97-AF65-F5344CB8AC3E}">
        <p14:creationId xmlns:p14="http://schemas.microsoft.com/office/powerpoint/2010/main" val="38911848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Any questions?</a:t>
            </a:r>
          </a:p>
        </p:txBody>
      </p:sp>
      <p:pic>
        <p:nvPicPr>
          <p:cNvPr id="4" name="Picture 3"/>
          <p:cNvPicPr>
            <a:picLocks noChangeAspect="1"/>
          </p:cNvPicPr>
          <p:nvPr/>
        </p:nvPicPr>
        <p:blipFill>
          <a:blip r:embed="rId2"/>
          <a:stretch>
            <a:fillRect/>
          </a:stretch>
        </p:blipFill>
        <p:spPr>
          <a:xfrm rot="163918">
            <a:off x="4483945" y="1906075"/>
            <a:ext cx="2990344" cy="4393506"/>
          </a:xfrm>
          <a:prstGeom prst="rect">
            <a:avLst/>
          </a:prstGeom>
        </p:spPr>
      </p:pic>
      <p:pic>
        <p:nvPicPr>
          <p:cNvPr id="3" name="Picture 2">
            <a:extLst>
              <a:ext uri="{FF2B5EF4-FFF2-40B4-BE49-F238E27FC236}">
                <a16:creationId xmlns:a16="http://schemas.microsoft.com/office/drawing/2014/main" id="{2DBECEBA-0F51-2479-1170-34A759AAAC97}"/>
              </a:ext>
            </a:extLst>
          </p:cNvPr>
          <p:cNvPicPr>
            <a:picLocks noChangeAspect="1"/>
          </p:cNvPicPr>
          <p:nvPr/>
        </p:nvPicPr>
        <p:blipFill>
          <a:blip r:embed="rId3"/>
          <a:stretch>
            <a:fillRect/>
          </a:stretch>
        </p:blipFill>
        <p:spPr>
          <a:xfrm>
            <a:off x="10968441" y="0"/>
            <a:ext cx="1238250" cy="1352550"/>
          </a:xfrm>
          <a:prstGeom prst="rect">
            <a:avLst/>
          </a:prstGeom>
        </p:spPr>
      </p:pic>
    </p:spTree>
    <p:extLst>
      <p:ext uri="{BB962C8B-B14F-4D97-AF65-F5344CB8AC3E}">
        <p14:creationId xmlns:p14="http://schemas.microsoft.com/office/powerpoint/2010/main" val="26693620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36372" y="1854557"/>
            <a:ext cx="9800823" cy="2308324"/>
          </a:xfrm>
          <a:prstGeom prst="rect">
            <a:avLst/>
          </a:prstGeom>
          <a:noFill/>
        </p:spPr>
        <p:txBody>
          <a:bodyPr wrap="square" rtlCol="0">
            <a:spAutoFit/>
          </a:bodyPr>
          <a:lstStyle/>
          <a:p>
            <a:r>
              <a:rPr lang="en-GB" sz="4800" dirty="0">
                <a:latin typeface="Comic Sans MS" panose="030F0702030302020204" pitchFamily="66" charset="0"/>
              </a:rPr>
              <a:t>Thank you for taking the time to join us this afternoon! As always your support is much appreciated.</a:t>
            </a:r>
          </a:p>
        </p:txBody>
      </p:sp>
      <p:pic>
        <p:nvPicPr>
          <p:cNvPr id="3074" name="Picture 2" descr="The Smiley Face (Yes, That One) Is Getting An Animated Show | IndieW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9997" y="4420377"/>
            <a:ext cx="3051264" cy="2138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389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Introductions…</a:t>
            </a:r>
          </a:p>
        </p:txBody>
      </p:sp>
      <p:sp>
        <p:nvSpPr>
          <p:cNvPr id="7" name="Rectangle 6"/>
          <p:cNvSpPr/>
          <p:nvPr/>
        </p:nvSpPr>
        <p:spPr>
          <a:xfrm>
            <a:off x="1352282" y="1642832"/>
            <a:ext cx="8941508" cy="1600438"/>
          </a:xfrm>
          <a:prstGeom prst="rect">
            <a:avLst/>
          </a:prstGeom>
        </p:spPr>
        <p:txBody>
          <a:bodyPr wrap="square">
            <a:spAutoFit/>
          </a:bodyPr>
          <a:lstStyle/>
          <a:p>
            <a:r>
              <a:rPr lang="en-GB" sz="4000" dirty="0"/>
              <a:t>Mrs Bani (Class teacher)  </a:t>
            </a:r>
          </a:p>
          <a:p>
            <a:r>
              <a:rPr lang="en-GB" sz="4000" dirty="0"/>
              <a:t>Mrs Barker (Teaching Assistant)</a:t>
            </a:r>
          </a:p>
          <a:p>
            <a:endParaRPr lang="en-GB" dirty="0"/>
          </a:p>
        </p:txBody>
      </p:sp>
      <p:pic>
        <p:nvPicPr>
          <p:cNvPr id="3" name="Picture 2">
            <a:extLst>
              <a:ext uri="{FF2B5EF4-FFF2-40B4-BE49-F238E27FC236}">
                <a16:creationId xmlns:a16="http://schemas.microsoft.com/office/drawing/2014/main" id="{3B75424F-97D3-722D-1351-D01BADDA956D}"/>
              </a:ext>
            </a:extLst>
          </p:cNvPr>
          <p:cNvPicPr>
            <a:picLocks noChangeAspect="1"/>
          </p:cNvPicPr>
          <p:nvPr/>
        </p:nvPicPr>
        <p:blipFill>
          <a:blip r:embed="rId2"/>
          <a:stretch>
            <a:fillRect/>
          </a:stretch>
        </p:blipFill>
        <p:spPr>
          <a:xfrm>
            <a:off x="10968441" y="0"/>
            <a:ext cx="1238250" cy="1352550"/>
          </a:xfrm>
          <a:prstGeom prst="rect">
            <a:avLst/>
          </a:prstGeom>
        </p:spPr>
      </p:pic>
    </p:spTree>
    <p:extLst>
      <p:ext uri="{BB962C8B-B14F-4D97-AF65-F5344CB8AC3E}">
        <p14:creationId xmlns:p14="http://schemas.microsoft.com/office/powerpoint/2010/main" val="30525470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64638" y="3752194"/>
            <a:ext cx="10045521" cy="2554545"/>
          </a:xfrm>
          <a:prstGeom prst="rect">
            <a:avLst/>
          </a:prstGeom>
          <a:noFill/>
        </p:spPr>
        <p:txBody>
          <a:bodyPr wrap="square" rtlCol="0">
            <a:spAutoFit/>
          </a:bodyPr>
          <a:lstStyle/>
          <a:p>
            <a:r>
              <a:rPr lang="en-GB" sz="4000" dirty="0">
                <a:latin typeface="Comic Sans MS" panose="030F0702030302020204" pitchFamily="66" charset="0"/>
              </a:rPr>
              <a:t>Hawk is a Key Stage 4 class made up of pupils from both years 10 and 11.</a:t>
            </a:r>
          </a:p>
          <a:p>
            <a:endParaRPr lang="en-GB" sz="4000" dirty="0">
              <a:latin typeface="Comic Sans MS" panose="030F0702030302020204" pitchFamily="66" charset="0"/>
            </a:endParaRPr>
          </a:p>
          <a:p>
            <a:endParaRPr lang="en-GB" sz="4000" dirty="0">
              <a:latin typeface="Comic Sans MS" panose="030F0702030302020204" pitchFamily="66" charset="0"/>
            </a:endParaRPr>
          </a:p>
        </p:txBody>
      </p:sp>
      <p:pic>
        <p:nvPicPr>
          <p:cNvPr id="5" name="Picture 4">
            <a:extLst>
              <a:ext uri="{FF2B5EF4-FFF2-40B4-BE49-F238E27FC236}">
                <a16:creationId xmlns:a16="http://schemas.microsoft.com/office/drawing/2014/main" id="{FF462C13-BB82-6F28-20CE-F1C48EAAD5CC}"/>
              </a:ext>
            </a:extLst>
          </p:cNvPr>
          <p:cNvPicPr>
            <a:picLocks noChangeAspect="1"/>
          </p:cNvPicPr>
          <p:nvPr/>
        </p:nvPicPr>
        <p:blipFill>
          <a:blip r:embed="rId2"/>
          <a:stretch>
            <a:fillRect/>
          </a:stretch>
        </p:blipFill>
        <p:spPr>
          <a:xfrm>
            <a:off x="10954405" y="0"/>
            <a:ext cx="1237595" cy="1353429"/>
          </a:xfrm>
          <a:prstGeom prst="rect">
            <a:avLst/>
          </a:prstGeom>
        </p:spPr>
      </p:pic>
    </p:spTree>
    <p:extLst>
      <p:ext uri="{BB962C8B-B14F-4D97-AF65-F5344CB8AC3E}">
        <p14:creationId xmlns:p14="http://schemas.microsoft.com/office/powerpoint/2010/main" val="1704640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Equipment</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rot="458175">
            <a:off x="10359414" y="1678674"/>
            <a:ext cx="1377661" cy="1079434"/>
          </a:xfrm>
          <a:prstGeom prst="rect">
            <a:avLst/>
          </a:prstGeom>
        </p:spPr>
      </p:pic>
      <p:sp>
        <p:nvSpPr>
          <p:cNvPr id="5" name="TextBox 4"/>
          <p:cNvSpPr txBox="1"/>
          <p:nvPr/>
        </p:nvSpPr>
        <p:spPr>
          <a:xfrm>
            <a:off x="604434" y="1924334"/>
            <a:ext cx="10573082" cy="2862322"/>
          </a:xfrm>
          <a:prstGeom prst="rect">
            <a:avLst/>
          </a:prstGeom>
          <a:noFill/>
        </p:spPr>
        <p:txBody>
          <a:bodyPr wrap="square" rtlCol="0">
            <a:spAutoFit/>
          </a:bodyPr>
          <a:lstStyle/>
          <a:p>
            <a:r>
              <a:rPr lang="en-GB" sz="3600" dirty="0">
                <a:latin typeface="Comic Sans MS" panose="030F0702030302020204" pitchFamily="66" charset="0"/>
              </a:rPr>
              <a:t>All equipment is provided by school. Pupils each have their own pencil case which contains everything that they could possibly need in class.</a:t>
            </a:r>
          </a:p>
          <a:p>
            <a:endParaRPr lang="en-GB" sz="3600" dirty="0">
              <a:latin typeface="Comic Sans MS" panose="030F0702030302020204" pitchFamily="66" charset="0"/>
            </a:endParaRPr>
          </a:p>
        </p:txBody>
      </p:sp>
      <p:pic>
        <p:nvPicPr>
          <p:cNvPr id="3" name="Picture 2">
            <a:extLst>
              <a:ext uri="{FF2B5EF4-FFF2-40B4-BE49-F238E27FC236}">
                <a16:creationId xmlns:a16="http://schemas.microsoft.com/office/drawing/2014/main" id="{58FBACDA-2D64-C9C8-A26A-B8914ACFB4C4}"/>
              </a:ext>
            </a:extLst>
          </p:cNvPr>
          <p:cNvPicPr>
            <a:picLocks noChangeAspect="1"/>
          </p:cNvPicPr>
          <p:nvPr/>
        </p:nvPicPr>
        <p:blipFill>
          <a:blip r:embed="rId3"/>
          <a:stretch>
            <a:fillRect/>
          </a:stretch>
        </p:blipFill>
        <p:spPr>
          <a:xfrm>
            <a:off x="10968441" y="0"/>
            <a:ext cx="1238250" cy="1352550"/>
          </a:xfrm>
          <a:prstGeom prst="rect">
            <a:avLst/>
          </a:prstGeom>
        </p:spPr>
      </p:pic>
    </p:spTree>
    <p:extLst>
      <p:ext uri="{BB962C8B-B14F-4D97-AF65-F5344CB8AC3E}">
        <p14:creationId xmlns:p14="http://schemas.microsoft.com/office/powerpoint/2010/main" val="21532590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What should pupils bring to school daily?</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rot="21359047">
            <a:off x="1081457" y="2251880"/>
            <a:ext cx="1061242" cy="1095953"/>
          </a:xfrm>
          <a:prstGeom prst="rect">
            <a:avLst/>
          </a:prstGeom>
        </p:spPr>
      </p:pic>
      <p:sp>
        <p:nvSpPr>
          <p:cNvPr id="5" name="TextBox 4"/>
          <p:cNvSpPr txBox="1"/>
          <p:nvPr/>
        </p:nvSpPr>
        <p:spPr>
          <a:xfrm>
            <a:off x="2593075" y="1943110"/>
            <a:ext cx="8488907" cy="1323439"/>
          </a:xfrm>
          <a:prstGeom prst="rect">
            <a:avLst/>
          </a:prstGeom>
          <a:noFill/>
        </p:spPr>
        <p:txBody>
          <a:bodyPr wrap="square" rtlCol="0">
            <a:spAutoFit/>
          </a:bodyPr>
          <a:lstStyle/>
          <a:p>
            <a:r>
              <a:rPr lang="en-GB" sz="2000" dirty="0">
                <a:latin typeface="Comic Sans MS" panose="030F0702030302020204" pitchFamily="66" charset="0"/>
              </a:rPr>
              <a:t>Pupils have all been given a planner this is to used for school/home communication. Please feel free to write any notes to class staff in here. Staff will also use planners to pass on any messages home, please check these daily.</a:t>
            </a: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rot="386013">
            <a:off x="1044383" y="4176216"/>
            <a:ext cx="1071392" cy="906784"/>
          </a:xfrm>
          <a:prstGeom prst="rect">
            <a:avLst/>
          </a:prstGeom>
        </p:spPr>
      </p:pic>
      <p:sp>
        <p:nvSpPr>
          <p:cNvPr id="8" name="TextBox 7"/>
          <p:cNvSpPr txBox="1"/>
          <p:nvPr/>
        </p:nvSpPr>
        <p:spPr>
          <a:xfrm>
            <a:off x="2688609" y="4271749"/>
            <a:ext cx="8665192" cy="1477328"/>
          </a:xfrm>
          <a:prstGeom prst="rect">
            <a:avLst/>
          </a:prstGeom>
          <a:noFill/>
        </p:spPr>
        <p:txBody>
          <a:bodyPr wrap="square" rtlCol="0">
            <a:spAutoFit/>
          </a:bodyPr>
          <a:lstStyle/>
          <a:p>
            <a:r>
              <a:rPr lang="en-GB" dirty="0">
                <a:latin typeface="Comic Sans MS" panose="030F0702030302020204" pitchFamily="66" charset="0"/>
              </a:rPr>
              <a:t>Reading books and records are given in line with pupils phonics assessments. We aim to read with your child on a 1:1 basis at least once a week. Please record in the reading record when your child has read at home.</a:t>
            </a:r>
          </a:p>
          <a:p>
            <a:endParaRPr lang="en-GB" dirty="0">
              <a:latin typeface="Comic Sans MS" panose="030F0702030302020204" pitchFamily="66" charset="0"/>
            </a:endParaRPr>
          </a:p>
          <a:p>
            <a:r>
              <a:rPr lang="en-GB" dirty="0">
                <a:latin typeface="Comic Sans MS" panose="030F0702030302020204" pitchFamily="66" charset="0"/>
              </a:rPr>
              <a:t>Books will be changed as required. </a:t>
            </a:r>
          </a:p>
        </p:txBody>
      </p:sp>
      <p:pic>
        <p:nvPicPr>
          <p:cNvPr id="11" name="Picture 10"/>
          <p:cNvPicPr/>
          <p:nvPr/>
        </p:nvPicPr>
        <p:blipFill>
          <a:blip r:embed="rId4">
            <a:extLst>
              <a:ext uri="{28A0092B-C50C-407E-A947-70E740481C1C}">
                <a14:useLocalDpi xmlns:a14="http://schemas.microsoft.com/office/drawing/2010/main" val="0"/>
              </a:ext>
            </a:extLst>
          </a:blip>
          <a:stretch>
            <a:fillRect/>
          </a:stretch>
        </p:blipFill>
        <p:spPr>
          <a:xfrm>
            <a:off x="1044383" y="5918719"/>
            <a:ext cx="959115" cy="791005"/>
          </a:xfrm>
          <a:prstGeom prst="rect">
            <a:avLst/>
          </a:prstGeom>
        </p:spPr>
      </p:pic>
      <p:sp>
        <p:nvSpPr>
          <p:cNvPr id="10" name="TextBox 9"/>
          <p:cNvSpPr txBox="1"/>
          <p:nvPr/>
        </p:nvSpPr>
        <p:spPr>
          <a:xfrm>
            <a:off x="2688609" y="5918719"/>
            <a:ext cx="8161361" cy="646331"/>
          </a:xfrm>
          <a:prstGeom prst="rect">
            <a:avLst/>
          </a:prstGeom>
          <a:noFill/>
        </p:spPr>
        <p:txBody>
          <a:bodyPr wrap="square" rtlCol="0">
            <a:spAutoFit/>
          </a:bodyPr>
          <a:lstStyle/>
          <a:p>
            <a:r>
              <a:rPr lang="en-GB" dirty="0">
                <a:latin typeface="Comic Sans MS" panose="030F0702030302020204" pitchFamily="66" charset="0"/>
              </a:rPr>
              <a:t>Water bottles will be provided in class but pupils can bring one from home if they prefer.</a:t>
            </a:r>
          </a:p>
        </p:txBody>
      </p:sp>
      <p:pic>
        <p:nvPicPr>
          <p:cNvPr id="3" name="Picture 2">
            <a:extLst>
              <a:ext uri="{FF2B5EF4-FFF2-40B4-BE49-F238E27FC236}">
                <a16:creationId xmlns:a16="http://schemas.microsoft.com/office/drawing/2014/main" id="{BB793D6F-7B62-8788-1543-60A67169B328}"/>
              </a:ext>
            </a:extLst>
          </p:cNvPr>
          <p:cNvPicPr>
            <a:picLocks noChangeAspect="1"/>
          </p:cNvPicPr>
          <p:nvPr/>
        </p:nvPicPr>
        <p:blipFill>
          <a:blip r:embed="rId5"/>
          <a:stretch>
            <a:fillRect/>
          </a:stretch>
        </p:blipFill>
        <p:spPr>
          <a:xfrm>
            <a:off x="10968441" y="0"/>
            <a:ext cx="1238250" cy="1352550"/>
          </a:xfrm>
          <a:prstGeom prst="rect">
            <a:avLst/>
          </a:prstGeom>
        </p:spPr>
      </p:pic>
    </p:spTree>
    <p:extLst>
      <p:ext uri="{BB962C8B-B14F-4D97-AF65-F5344CB8AC3E}">
        <p14:creationId xmlns:p14="http://schemas.microsoft.com/office/powerpoint/2010/main" val="17755888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Spellings and homework</a:t>
            </a:r>
          </a:p>
        </p:txBody>
      </p:sp>
      <p:sp>
        <p:nvSpPr>
          <p:cNvPr id="5" name="TextBox 4"/>
          <p:cNvSpPr txBox="1"/>
          <p:nvPr/>
        </p:nvSpPr>
        <p:spPr>
          <a:xfrm>
            <a:off x="8113689" y="1596981"/>
            <a:ext cx="3683358" cy="3970318"/>
          </a:xfrm>
          <a:prstGeom prst="rect">
            <a:avLst/>
          </a:prstGeom>
          <a:noFill/>
        </p:spPr>
        <p:txBody>
          <a:bodyPr wrap="square" rtlCol="0">
            <a:spAutoFit/>
          </a:bodyPr>
          <a:lstStyle/>
          <a:p>
            <a:r>
              <a:rPr lang="en-GB" dirty="0">
                <a:latin typeface="Comic Sans MS" panose="030F0702030302020204" pitchFamily="66" charset="0"/>
              </a:rPr>
              <a:t>Weekly spellings will be sent home on a Monday. There is a weekly spelling test each Friday.</a:t>
            </a:r>
          </a:p>
          <a:p>
            <a:r>
              <a:rPr lang="en-GB" dirty="0">
                <a:latin typeface="Comic Sans MS" panose="030F0702030302020204" pitchFamily="66" charset="0"/>
              </a:rPr>
              <a:t>Pupils will have the opportunity to practise these in class each morning during the phonic lesson but should also practise at home using look, cover, write and check.</a:t>
            </a:r>
          </a:p>
          <a:p>
            <a:endParaRPr lang="en-GB" dirty="0">
              <a:latin typeface="Comic Sans MS" panose="030F0702030302020204" pitchFamily="66" charset="0"/>
            </a:endParaRPr>
          </a:p>
          <a:p>
            <a:r>
              <a:rPr lang="en-GB" dirty="0">
                <a:latin typeface="Comic Sans MS" panose="030F0702030302020204" pitchFamily="66" charset="0"/>
              </a:rPr>
              <a:t>English and Maths homework is sent home every Friday. Pupils should return this the following Friday.</a:t>
            </a:r>
          </a:p>
        </p:txBody>
      </p:sp>
      <p:pic>
        <p:nvPicPr>
          <p:cNvPr id="6" name="Picture 5"/>
          <p:cNvPicPr>
            <a:picLocks noChangeAspect="1"/>
          </p:cNvPicPr>
          <p:nvPr/>
        </p:nvPicPr>
        <p:blipFill rotWithShape="1">
          <a:blip r:embed="rId2"/>
          <a:srcRect l="37011" t="25710" r="38161" b="23869"/>
          <a:stretch/>
        </p:blipFill>
        <p:spPr>
          <a:xfrm>
            <a:off x="5010265" y="1552903"/>
            <a:ext cx="3103424" cy="3752193"/>
          </a:xfrm>
          <a:prstGeom prst="rect">
            <a:avLst/>
          </a:prstGeom>
        </p:spPr>
      </p:pic>
      <p:pic>
        <p:nvPicPr>
          <p:cNvPr id="4" name="Picture 3">
            <a:extLst>
              <a:ext uri="{FF2B5EF4-FFF2-40B4-BE49-F238E27FC236}">
                <a16:creationId xmlns:a16="http://schemas.microsoft.com/office/drawing/2014/main" id="{3443EA09-3033-0974-D946-24EDFF14C4EC}"/>
              </a:ext>
            </a:extLst>
          </p:cNvPr>
          <p:cNvPicPr>
            <a:picLocks noChangeAspect="1"/>
          </p:cNvPicPr>
          <p:nvPr/>
        </p:nvPicPr>
        <p:blipFill>
          <a:blip r:embed="rId3"/>
          <a:stretch>
            <a:fillRect/>
          </a:stretch>
        </p:blipFill>
        <p:spPr>
          <a:xfrm>
            <a:off x="10968441" y="0"/>
            <a:ext cx="1238250" cy="1352550"/>
          </a:xfrm>
          <a:prstGeom prst="rect">
            <a:avLst/>
          </a:prstGeom>
        </p:spPr>
      </p:pic>
      <p:pic>
        <p:nvPicPr>
          <p:cNvPr id="8" name="Picture 7">
            <a:extLst>
              <a:ext uri="{FF2B5EF4-FFF2-40B4-BE49-F238E27FC236}">
                <a16:creationId xmlns:a16="http://schemas.microsoft.com/office/drawing/2014/main" id="{162DD35B-8447-3EBE-0006-E82CD22ED4F9}"/>
              </a:ext>
            </a:extLst>
          </p:cNvPr>
          <p:cNvPicPr>
            <a:picLocks noChangeAspect="1"/>
          </p:cNvPicPr>
          <p:nvPr/>
        </p:nvPicPr>
        <p:blipFill>
          <a:blip r:embed="rId4"/>
          <a:srcRect l="11369" t="26379" r="21638" b="9113"/>
          <a:stretch>
            <a:fillRect/>
          </a:stretch>
        </p:blipFill>
        <p:spPr>
          <a:xfrm>
            <a:off x="55489" y="1410553"/>
            <a:ext cx="3397396" cy="2905358"/>
          </a:xfrm>
          <a:prstGeom prst="rect">
            <a:avLst/>
          </a:prstGeom>
        </p:spPr>
      </p:pic>
      <p:pic>
        <p:nvPicPr>
          <p:cNvPr id="10" name="Picture 9">
            <a:extLst>
              <a:ext uri="{FF2B5EF4-FFF2-40B4-BE49-F238E27FC236}">
                <a16:creationId xmlns:a16="http://schemas.microsoft.com/office/drawing/2014/main" id="{AFEDA249-D83A-09FF-8739-08D434A8F150}"/>
              </a:ext>
            </a:extLst>
          </p:cNvPr>
          <p:cNvPicPr>
            <a:picLocks noChangeAspect="1"/>
          </p:cNvPicPr>
          <p:nvPr/>
        </p:nvPicPr>
        <p:blipFill>
          <a:blip r:embed="rId5"/>
          <a:srcRect l="31231" t="25062" r="31828" b="13143"/>
          <a:stretch>
            <a:fillRect/>
          </a:stretch>
        </p:blipFill>
        <p:spPr>
          <a:xfrm>
            <a:off x="2570647" y="4146568"/>
            <a:ext cx="2439618" cy="2579259"/>
          </a:xfrm>
          <a:prstGeom prst="rect">
            <a:avLst/>
          </a:prstGeom>
        </p:spPr>
      </p:pic>
    </p:spTree>
    <p:extLst>
      <p:ext uri="{BB962C8B-B14F-4D97-AF65-F5344CB8AC3E}">
        <p14:creationId xmlns:p14="http://schemas.microsoft.com/office/powerpoint/2010/main" val="34841391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PE</a:t>
            </a:r>
          </a:p>
        </p:txBody>
      </p:sp>
      <p:pic>
        <p:nvPicPr>
          <p:cNvPr id="2050" name="Picture 2" descr="P.E Kit &amp;amp; P.E. Days – Pumpherston and Uphall Station CPS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6030" y="5030302"/>
            <a:ext cx="1827771" cy="15828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59667" y="2055137"/>
            <a:ext cx="10112721" cy="2677656"/>
          </a:xfrm>
          <a:prstGeom prst="rect">
            <a:avLst/>
          </a:prstGeom>
          <a:noFill/>
        </p:spPr>
        <p:txBody>
          <a:bodyPr wrap="square" rtlCol="0">
            <a:spAutoFit/>
          </a:bodyPr>
          <a:lstStyle/>
          <a:p>
            <a:r>
              <a:rPr lang="en-GB" sz="2800" dirty="0">
                <a:latin typeface="Comic Sans MS" panose="030F0702030302020204" pitchFamily="66" charset="0"/>
              </a:rPr>
              <a:t>P.E is on a Tuesday and pupils are expected to wear the correct P.E uniform:</a:t>
            </a:r>
          </a:p>
          <a:p>
            <a:endParaRPr lang="en-GB" sz="2800" dirty="0">
              <a:latin typeface="Comic Sans MS" panose="030F0702030302020204" pitchFamily="66" charset="0"/>
            </a:endParaRPr>
          </a:p>
          <a:p>
            <a:r>
              <a:rPr lang="en-GB" sz="2800" dirty="0">
                <a:latin typeface="Comic Sans MS" panose="030F0702030302020204" pitchFamily="66" charset="0"/>
              </a:rPr>
              <a:t>Dark joggers/leggings/shorts-black or grey</a:t>
            </a:r>
          </a:p>
          <a:p>
            <a:r>
              <a:rPr lang="en-GB" sz="2800" dirty="0">
                <a:latin typeface="Comic Sans MS" panose="030F0702030302020204" pitchFamily="66" charset="0"/>
              </a:rPr>
              <a:t>White T-shirt</a:t>
            </a:r>
          </a:p>
          <a:p>
            <a:r>
              <a:rPr lang="en-GB" sz="2800" dirty="0">
                <a:latin typeface="Comic Sans MS" panose="030F0702030302020204" pitchFamily="66" charset="0"/>
              </a:rPr>
              <a:t>Trainers</a:t>
            </a:r>
          </a:p>
        </p:txBody>
      </p:sp>
      <p:pic>
        <p:nvPicPr>
          <p:cNvPr id="4" name="Picture 3">
            <a:extLst>
              <a:ext uri="{FF2B5EF4-FFF2-40B4-BE49-F238E27FC236}">
                <a16:creationId xmlns:a16="http://schemas.microsoft.com/office/drawing/2014/main" id="{866D496D-35B4-9C81-5430-345A6D25AD7D}"/>
              </a:ext>
            </a:extLst>
          </p:cNvPr>
          <p:cNvPicPr>
            <a:picLocks noChangeAspect="1"/>
          </p:cNvPicPr>
          <p:nvPr/>
        </p:nvPicPr>
        <p:blipFill>
          <a:blip r:embed="rId3"/>
          <a:stretch>
            <a:fillRect/>
          </a:stretch>
        </p:blipFill>
        <p:spPr>
          <a:xfrm>
            <a:off x="10968441" y="0"/>
            <a:ext cx="1238250" cy="1352550"/>
          </a:xfrm>
          <a:prstGeom prst="rect">
            <a:avLst/>
          </a:prstGeom>
        </p:spPr>
      </p:pic>
    </p:spTree>
    <p:extLst>
      <p:ext uri="{BB962C8B-B14F-4D97-AF65-F5344CB8AC3E}">
        <p14:creationId xmlns:p14="http://schemas.microsoft.com/office/powerpoint/2010/main" val="31216273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Hawk Curriculum</a:t>
            </a:r>
          </a:p>
        </p:txBody>
      </p:sp>
      <p:sp>
        <p:nvSpPr>
          <p:cNvPr id="6" name="TextBox 5"/>
          <p:cNvSpPr txBox="1"/>
          <p:nvPr/>
        </p:nvSpPr>
        <p:spPr>
          <a:xfrm>
            <a:off x="6928834" y="1533465"/>
            <a:ext cx="4893972" cy="5016758"/>
          </a:xfrm>
          <a:prstGeom prst="rect">
            <a:avLst/>
          </a:prstGeom>
          <a:noFill/>
        </p:spPr>
        <p:txBody>
          <a:bodyPr wrap="square" rtlCol="0">
            <a:spAutoFit/>
          </a:bodyPr>
          <a:lstStyle/>
          <a:p>
            <a:r>
              <a:rPr lang="en-GB" sz="2000" dirty="0">
                <a:latin typeface="Comic Sans MS" panose="030F0702030302020204" pitchFamily="66" charset="0"/>
              </a:rPr>
              <a:t>The Hawk curriculum includes all statutory subjects at Key Stage 4. This includes English, Maths, Science, Computing,  Employability, Physical Education and Personal and Social Development. In each subject pupils are working towards Entry Level 1 or 2, Silver Award in </a:t>
            </a:r>
            <a:r>
              <a:rPr lang="en-GB" sz="2000" dirty="0" err="1">
                <a:latin typeface="Comic Sans MS" panose="030F0702030302020204" pitchFamily="66" charset="0"/>
              </a:rPr>
              <a:t>Asdan</a:t>
            </a:r>
            <a:r>
              <a:rPr lang="en-GB" sz="2000" dirty="0">
                <a:latin typeface="Comic Sans MS" panose="030F0702030302020204" pitchFamily="66" charset="0"/>
              </a:rPr>
              <a:t> or a pass in short courses.</a:t>
            </a:r>
          </a:p>
          <a:p>
            <a:r>
              <a:rPr lang="en-GB" sz="2000" dirty="0">
                <a:latin typeface="Comic Sans MS" panose="030F0702030302020204" pitchFamily="66" charset="0"/>
              </a:rPr>
              <a:t>In addition to this pupils are taught ASDAN. </a:t>
            </a:r>
          </a:p>
          <a:p>
            <a:endParaRPr lang="en-GB" sz="2000" dirty="0">
              <a:latin typeface="Comic Sans MS" panose="030F0702030302020204" pitchFamily="66" charset="0"/>
            </a:endParaRPr>
          </a:p>
          <a:p>
            <a:r>
              <a:rPr lang="en-GB" sz="2000" dirty="0">
                <a:latin typeface="Comic Sans MS" panose="030F0702030302020204" pitchFamily="66" charset="0"/>
              </a:rPr>
              <a:t>ASDAN includes short courses which aim to develop personal, independent living and employability skills for young people with additional needs.</a:t>
            </a:r>
          </a:p>
        </p:txBody>
      </p:sp>
      <p:pic>
        <p:nvPicPr>
          <p:cNvPr id="3" name="Picture 2">
            <a:extLst>
              <a:ext uri="{FF2B5EF4-FFF2-40B4-BE49-F238E27FC236}">
                <a16:creationId xmlns:a16="http://schemas.microsoft.com/office/drawing/2014/main" id="{434F7D23-08DF-AF92-89E4-6FD6FAAF8C41}"/>
              </a:ext>
            </a:extLst>
          </p:cNvPr>
          <p:cNvPicPr>
            <a:picLocks noChangeAspect="1"/>
          </p:cNvPicPr>
          <p:nvPr/>
        </p:nvPicPr>
        <p:blipFill>
          <a:blip r:embed="rId2"/>
          <a:srcRect r="10880"/>
          <a:stretch/>
        </p:blipFill>
        <p:spPr>
          <a:xfrm>
            <a:off x="218365" y="1533465"/>
            <a:ext cx="6591868" cy="5017460"/>
          </a:xfrm>
          <a:prstGeom prst="rect">
            <a:avLst/>
          </a:prstGeom>
        </p:spPr>
      </p:pic>
      <p:pic>
        <p:nvPicPr>
          <p:cNvPr id="5" name="Picture 4">
            <a:extLst>
              <a:ext uri="{FF2B5EF4-FFF2-40B4-BE49-F238E27FC236}">
                <a16:creationId xmlns:a16="http://schemas.microsoft.com/office/drawing/2014/main" id="{56AE420C-C5C9-393D-9C87-AFC49E1ADFC1}"/>
              </a:ext>
            </a:extLst>
          </p:cNvPr>
          <p:cNvPicPr>
            <a:picLocks noChangeAspect="1"/>
          </p:cNvPicPr>
          <p:nvPr/>
        </p:nvPicPr>
        <p:blipFill>
          <a:blip r:embed="rId3"/>
          <a:stretch>
            <a:fillRect/>
          </a:stretch>
        </p:blipFill>
        <p:spPr>
          <a:xfrm>
            <a:off x="10968441" y="0"/>
            <a:ext cx="1238250" cy="1352550"/>
          </a:xfrm>
          <a:prstGeom prst="rect">
            <a:avLst/>
          </a:prstGeom>
        </p:spPr>
      </p:pic>
    </p:spTree>
    <p:extLst>
      <p:ext uri="{BB962C8B-B14F-4D97-AF65-F5344CB8AC3E}">
        <p14:creationId xmlns:p14="http://schemas.microsoft.com/office/powerpoint/2010/main" val="9013456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Termly overviews </a:t>
            </a:r>
          </a:p>
        </p:txBody>
      </p:sp>
      <p:sp>
        <p:nvSpPr>
          <p:cNvPr id="5" name="TextBox 4"/>
          <p:cNvSpPr txBox="1"/>
          <p:nvPr/>
        </p:nvSpPr>
        <p:spPr>
          <a:xfrm>
            <a:off x="7528776" y="1664756"/>
            <a:ext cx="3825025" cy="4154984"/>
          </a:xfrm>
          <a:prstGeom prst="rect">
            <a:avLst/>
          </a:prstGeom>
          <a:noFill/>
        </p:spPr>
        <p:txBody>
          <a:bodyPr wrap="square" rtlCol="0">
            <a:spAutoFit/>
          </a:bodyPr>
          <a:lstStyle/>
          <a:p>
            <a:r>
              <a:rPr lang="en-GB" sz="2400" dirty="0">
                <a:latin typeface="Comic Sans MS" panose="030F0702030302020204" pitchFamily="66" charset="0"/>
              </a:rPr>
              <a:t>This is a termly overview showing what topics are being taught in each subject for that term.</a:t>
            </a:r>
          </a:p>
          <a:p>
            <a:endParaRPr lang="en-GB" sz="2400" dirty="0">
              <a:latin typeface="Comic Sans MS" panose="030F0702030302020204" pitchFamily="66" charset="0"/>
            </a:endParaRPr>
          </a:p>
          <a:p>
            <a:r>
              <a:rPr lang="en-GB" sz="2400" dirty="0">
                <a:latin typeface="Comic Sans MS" panose="030F0702030302020204" pitchFamily="66" charset="0"/>
              </a:rPr>
              <a:t>At the end of our English and Maths topics pupils will complete an end of topic test. These contribute towards pupils final accreditation.</a:t>
            </a:r>
          </a:p>
        </p:txBody>
      </p:sp>
      <p:pic>
        <p:nvPicPr>
          <p:cNvPr id="4" name="Picture 3">
            <a:extLst>
              <a:ext uri="{FF2B5EF4-FFF2-40B4-BE49-F238E27FC236}">
                <a16:creationId xmlns:a16="http://schemas.microsoft.com/office/drawing/2014/main" id="{B323D916-A990-72DA-272B-A1042A00B5A2}"/>
              </a:ext>
            </a:extLst>
          </p:cNvPr>
          <p:cNvPicPr>
            <a:picLocks noChangeAspect="1"/>
          </p:cNvPicPr>
          <p:nvPr/>
        </p:nvPicPr>
        <p:blipFill>
          <a:blip r:embed="rId2"/>
          <a:srcRect l="38011" t="28223" r="39223" b="13241"/>
          <a:stretch/>
        </p:blipFill>
        <p:spPr>
          <a:xfrm>
            <a:off x="1105468" y="1664755"/>
            <a:ext cx="5095307" cy="4910707"/>
          </a:xfrm>
          <a:prstGeom prst="rect">
            <a:avLst/>
          </a:prstGeom>
        </p:spPr>
      </p:pic>
      <p:pic>
        <p:nvPicPr>
          <p:cNvPr id="7" name="Picture 6">
            <a:extLst>
              <a:ext uri="{FF2B5EF4-FFF2-40B4-BE49-F238E27FC236}">
                <a16:creationId xmlns:a16="http://schemas.microsoft.com/office/drawing/2014/main" id="{9D98BB08-8F51-0071-963C-38FD29C8B636}"/>
              </a:ext>
            </a:extLst>
          </p:cNvPr>
          <p:cNvPicPr>
            <a:picLocks noChangeAspect="1"/>
          </p:cNvPicPr>
          <p:nvPr/>
        </p:nvPicPr>
        <p:blipFill>
          <a:blip r:embed="rId3"/>
          <a:stretch>
            <a:fillRect/>
          </a:stretch>
        </p:blipFill>
        <p:spPr>
          <a:xfrm>
            <a:off x="10968441" y="0"/>
            <a:ext cx="1238250" cy="1352550"/>
          </a:xfrm>
          <a:prstGeom prst="rect">
            <a:avLst/>
          </a:prstGeom>
        </p:spPr>
      </p:pic>
    </p:spTree>
    <p:extLst>
      <p:ext uri="{BB962C8B-B14F-4D97-AF65-F5344CB8AC3E}">
        <p14:creationId xmlns:p14="http://schemas.microsoft.com/office/powerpoint/2010/main" val="2077900519"/>
      </p:ext>
    </p:extLst>
  </p:cSld>
  <p:clrMapOvr>
    <a:masterClrMapping/>
  </p:clrMapOvr>
  <p:timing>
    <p:tnLst>
      <p:par>
        <p:cTn id="1" dur="indefinite" restart="never" nodeType="tmRoot"/>
      </p:par>
    </p:tnLst>
  </p:timing>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come to PowerPoint.potx" id="{43699C43-EC89-4A55-9A99-3FD944590577}" vid="{3C36ED3A-1C33-4ECB-8650-37D568EF45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1584528</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2012-06-20T23:39:00+00:00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TP102923943</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843282</LocLastLocAttemptVersionLookup>
    <IsSearchable xmlns="4873beb7-5857-4685-be1f-d57550cc96cc">true</IsSearchable>
    <TemplateTemplateType xmlns="4873beb7-5857-4685-be1f-d57550cc96cc">PowerPoint Template - Slideshow Launch</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LocMarketGroupTiers2 xmlns="4873beb7-5857-4685-be1f-d57550cc96cc" xsi:nil="true"/>
    <APAuthor xmlns="4873beb7-5857-4685-be1f-d57550cc96cc">
      <UserInfo>
        <DisplayName>REDMOND\v-sa</DisplayName>
        <AccountId>2467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970C04F-E7AC-41AB-9C6D-1B1BB88BFF7F}">
  <ds:schemaRefs>
    <ds:schemaRef ds:uri="http://purl.org/dc/terms/"/>
    <ds:schemaRef ds:uri="http://schemas.openxmlformats.org/package/2006/metadata/core-properties"/>
    <ds:schemaRef ds:uri="4873beb7-5857-4685-be1f-d57550cc96cc"/>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63EE7759-C66F-4EA4-9863-7EBA32518D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3DEC53A-9DF1-4780-BE92-17E971B7A9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Welcome to PowerPoint 2013</Template>
  <TotalTime>474</TotalTime>
  <Words>656</Words>
  <Application>Microsoft Office PowerPoint</Application>
  <PresentationFormat>Widescreen</PresentationFormat>
  <Paragraphs>57</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Comic Sans MS</vt:lpstr>
      <vt:lpstr>GDS Transport</vt:lpstr>
      <vt:lpstr>Segoe UI</vt:lpstr>
      <vt:lpstr>Segoe UI Light</vt:lpstr>
      <vt:lpstr>WelcomeDoc</vt:lpstr>
      <vt:lpstr>Welcome to the Hawk Class</vt:lpstr>
      <vt:lpstr>Introductions…</vt:lpstr>
      <vt:lpstr>PowerPoint Presentation</vt:lpstr>
      <vt:lpstr>Equipment</vt:lpstr>
      <vt:lpstr>What should pupils bring to school daily?</vt:lpstr>
      <vt:lpstr>Spellings and homework</vt:lpstr>
      <vt:lpstr>PE</vt:lpstr>
      <vt:lpstr>Hawk Curriculum</vt:lpstr>
      <vt:lpstr>Termly overviews </vt:lpstr>
      <vt:lpstr>PowerPoint Presentation</vt:lpstr>
      <vt:lpstr>PowerPoint Presentation</vt:lpstr>
      <vt:lpstr>PowerPoint Presentation</vt:lpstr>
      <vt:lpstr>PowerPoint Presentation</vt:lpstr>
      <vt:lpstr>EFL-Evidence for learning</vt:lpstr>
      <vt:lpstr>Any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Q3 2021-2022</dc:title>
  <dc:creator>Teacher</dc:creator>
  <cp:keywords/>
  <cp:lastModifiedBy>Sam Bani</cp:lastModifiedBy>
  <cp:revision>30</cp:revision>
  <dcterms:created xsi:type="dcterms:W3CDTF">2021-09-18T20:35:27Z</dcterms:created>
  <dcterms:modified xsi:type="dcterms:W3CDTF">2025-09-24T16:00:14Z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_TemplateID">
    <vt:lpwstr>TC029239449991</vt:lpwstr>
  </property>
  <property fmtid="{D5CDD505-2E9C-101B-9397-08002B2CF9AE}" pid="4" name="ContentTypeId">
    <vt:lpwstr>0x0101006EDDDB5EE6D98C44930B742096920B300400F5B6D36B3EF94B4E9A635CDF2A18F5B8</vt:lpwstr>
  </property>
  <property fmtid="{D5CDD505-2E9C-101B-9397-08002B2CF9AE}" pid="5" name="FeatureTags">
    <vt:lpwstr/>
  </property>
  <property fmtid="{D5CDD505-2E9C-101B-9397-08002B2CF9AE}" pid="6" name="LocalizationTags">
    <vt:lpwstr/>
  </property>
  <property fmtid="{D5CDD505-2E9C-101B-9397-08002B2CF9AE}" pid="7" name="ScenarioTags">
    <vt:lpwstr/>
  </property>
  <property fmtid="{D5CDD505-2E9C-101B-9397-08002B2CF9AE}" pid="8" name="CampaignTags">
    <vt:lpwstr/>
  </property>
</Properties>
</file>