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5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endrigg.org.uk/faq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0823" y="153703"/>
            <a:ext cx="8992649" cy="1646302"/>
          </a:xfrm>
        </p:spPr>
        <p:txBody>
          <a:bodyPr/>
          <a:lstStyle/>
          <a:p>
            <a:r>
              <a:rPr lang="en-GB" dirty="0">
                <a:latin typeface="Comic Sans MS" panose="030F0702030302020204" pitchFamily="66" charset="0"/>
              </a:rPr>
              <a:t>Key Stage 3 Residential</a:t>
            </a:r>
            <a:br>
              <a:rPr lang="en-GB" dirty="0">
                <a:latin typeface="Comic Sans MS" panose="030F0702030302020204" pitchFamily="66" charset="0"/>
              </a:rPr>
            </a:br>
            <a:r>
              <a:rPr lang="en-GB" sz="2400" dirty="0">
                <a:latin typeface="Comic Sans MS" panose="030F0702030302020204" pitchFamily="66" charset="0"/>
              </a:rPr>
              <a:t>Wednesday 25</a:t>
            </a:r>
            <a:r>
              <a:rPr lang="en-GB" sz="2400" baseline="30000" dirty="0">
                <a:latin typeface="Comic Sans MS" panose="030F0702030302020204" pitchFamily="66" charset="0"/>
              </a:rPr>
              <a:t>th</a:t>
            </a:r>
            <a:r>
              <a:rPr lang="en-GB" sz="2400" dirty="0">
                <a:latin typeface="Comic Sans MS" panose="030F0702030302020204" pitchFamily="66" charset="0"/>
              </a:rPr>
              <a:t> - Friday 27</a:t>
            </a:r>
            <a:r>
              <a:rPr lang="en-GB" sz="2400" baseline="30000" dirty="0">
                <a:latin typeface="Comic Sans MS" panose="030F0702030302020204" pitchFamily="66" charset="0"/>
              </a:rPr>
              <a:t>th</a:t>
            </a:r>
            <a:r>
              <a:rPr lang="en-GB" sz="2400" dirty="0">
                <a:latin typeface="Comic Sans MS" panose="030F0702030302020204" pitchFamily="66" charset="0"/>
              </a:rPr>
              <a:t> February 2026</a:t>
            </a:r>
            <a:endParaRPr lang="en-GB" sz="2400" dirty="0"/>
          </a:p>
        </p:txBody>
      </p:sp>
      <p:sp>
        <p:nvSpPr>
          <p:cNvPr id="3" name="Subtitle 2"/>
          <p:cNvSpPr>
            <a:spLocks noGrp="1"/>
          </p:cNvSpPr>
          <p:nvPr>
            <p:ph type="subTitle" idx="1"/>
          </p:nvPr>
        </p:nvSpPr>
        <p:spPr>
          <a:xfrm>
            <a:off x="1637159" y="2096274"/>
            <a:ext cx="7766936" cy="1096899"/>
          </a:xfrm>
        </p:spPr>
        <p:txBody>
          <a:bodyPr/>
          <a:lstStyle/>
          <a:p>
            <a:r>
              <a:rPr lang="en-GB" sz="3200" dirty="0" err="1">
                <a:latin typeface="Comic Sans MS" panose="030F0702030302020204" pitchFamily="66" charset="0"/>
              </a:rPr>
              <a:t>Bengrigg</a:t>
            </a:r>
            <a:r>
              <a:rPr lang="en-GB" sz="3200" dirty="0">
                <a:latin typeface="Comic Sans MS" panose="030F0702030302020204" pitchFamily="66" charset="0"/>
              </a:rPr>
              <a:t> Trust </a:t>
            </a:r>
          </a:p>
          <a:p>
            <a:endParaRPr lang="en-GB" dirty="0"/>
          </a:p>
        </p:txBody>
      </p:sp>
      <p:pic>
        <p:nvPicPr>
          <p:cNvPr id="4" name="Picture 3"/>
          <p:cNvPicPr>
            <a:picLocks noChangeAspect="1"/>
          </p:cNvPicPr>
          <p:nvPr/>
        </p:nvPicPr>
        <p:blipFill>
          <a:blip r:embed="rId2"/>
          <a:stretch>
            <a:fillRect/>
          </a:stretch>
        </p:blipFill>
        <p:spPr>
          <a:xfrm>
            <a:off x="2059974" y="3623054"/>
            <a:ext cx="2116372" cy="2716200"/>
          </a:xfrm>
          <a:prstGeom prst="rect">
            <a:avLst/>
          </a:prstGeom>
        </p:spPr>
      </p:pic>
      <p:pic>
        <p:nvPicPr>
          <p:cNvPr id="5" name="Picture 4"/>
          <p:cNvPicPr>
            <a:picLocks noChangeAspect="1"/>
          </p:cNvPicPr>
          <p:nvPr/>
        </p:nvPicPr>
        <p:blipFill>
          <a:blip r:embed="rId3"/>
          <a:stretch>
            <a:fillRect/>
          </a:stretch>
        </p:blipFill>
        <p:spPr>
          <a:xfrm>
            <a:off x="5520627" y="3556248"/>
            <a:ext cx="2840986" cy="2783006"/>
          </a:xfrm>
          <a:prstGeom prst="rect">
            <a:avLst/>
          </a:prstGeom>
        </p:spPr>
      </p:pic>
      <p:sp>
        <p:nvSpPr>
          <p:cNvPr id="6" name="Title 1"/>
          <p:cNvSpPr txBox="1">
            <a:spLocks/>
          </p:cNvSpPr>
          <p:nvPr/>
        </p:nvSpPr>
        <p:spPr>
          <a:xfrm>
            <a:off x="430823" y="2301957"/>
            <a:ext cx="8992649" cy="164630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smtClean="0">
                <a:latin typeface="Comic Sans MS" panose="030F0702030302020204" pitchFamily="66" charset="0"/>
              </a:rPr>
              <a:t>FAQ</a:t>
            </a:r>
            <a:br>
              <a:rPr lang="en-GB" dirty="0" smtClean="0">
                <a:latin typeface="Comic Sans MS" panose="030F0702030302020204" pitchFamily="66" charset="0"/>
              </a:rPr>
            </a:br>
            <a:endParaRPr lang="en-GB" sz="2400" dirty="0"/>
          </a:p>
        </p:txBody>
      </p:sp>
      <p:sp>
        <p:nvSpPr>
          <p:cNvPr id="7" name="TextBox 6"/>
          <p:cNvSpPr txBox="1"/>
          <p:nvPr/>
        </p:nvSpPr>
        <p:spPr>
          <a:xfrm>
            <a:off x="123092" y="6399803"/>
            <a:ext cx="2848708" cy="369332"/>
          </a:xfrm>
          <a:prstGeom prst="rect">
            <a:avLst/>
          </a:prstGeom>
          <a:noFill/>
        </p:spPr>
        <p:txBody>
          <a:bodyPr wrap="square" rtlCol="0">
            <a:spAutoFit/>
          </a:bodyPr>
          <a:lstStyle/>
          <a:p>
            <a:r>
              <a:rPr lang="en-GB" dirty="0" smtClean="0">
                <a:latin typeface="Comic Sans MS" panose="030F0702030302020204" pitchFamily="66" charset="0"/>
              </a:rPr>
              <a:t>Updated 12/05/25</a:t>
            </a:r>
            <a:endParaRPr lang="en-GB" dirty="0">
              <a:latin typeface="Comic Sans MS" panose="030F0702030302020204" pitchFamily="66" charset="0"/>
            </a:endParaRPr>
          </a:p>
        </p:txBody>
      </p:sp>
    </p:spTree>
    <p:extLst>
      <p:ext uri="{BB962C8B-B14F-4D97-AF65-F5344CB8AC3E}">
        <p14:creationId xmlns:p14="http://schemas.microsoft.com/office/powerpoint/2010/main" val="330697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Comic Sans MS" panose="030F0702030302020204" pitchFamily="66" charset="0"/>
              </a:rPr>
              <a:t>FAQ </a:t>
            </a:r>
            <a:r>
              <a:rPr lang="en-GB" dirty="0" smtClean="0">
                <a:latin typeface="Comic Sans MS" panose="030F0702030302020204" pitchFamily="66" charset="0"/>
              </a:rPr>
              <a:t/>
            </a:r>
            <a:br>
              <a:rPr lang="en-GB" dirty="0" smtClean="0">
                <a:latin typeface="Comic Sans MS" panose="030F0702030302020204" pitchFamily="66" charset="0"/>
              </a:rPr>
            </a:br>
            <a:r>
              <a:rPr lang="en-GB" dirty="0" smtClean="0">
                <a:latin typeface="Comic Sans MS" panose="030F0702030302020204" pitchFamily="66" charset="0"/>
              </a:rPr>
              <a:t>Following Information Session</a:t>
            </a:r>
            <a:endParaRPr lang="en-GB" dirty="0"/>
          </a:p>
        </p:txBody>
      </p:sp>
      <p:sp>
        <p:nvSpPr>
          <p:cNvPr id="3" name="Content Placeholder 2"/>
          <p:cNvSpPr>
            <a:spLocks noGrp="1"/>
          </p:cNvSpPr>
          <p:nvPr>
            <p:ph idx="1"/>
          </p:nvPr>
        </p:nvSpPr>
        <p:spPr>
          <a:xfrm>
            <a:off x="677334" y="2160589"/>
            <a:ext cx="8596668" cy="4363303"/>
          </a:xfrm>
        </p:spPr>
        <p:txBody>
          <a:bodyPr>
            <a:normAutofit fontScale="92500" lnSpcReduction="10000"/>
          </a:bodyPr>
          <a:lstStyle/>
          <a:p>
            <a:pPr fontAlgn="base"/>
            <a:r>
              <a:rPr lang="en-GB" b="1" dirty="0">
                <a:latin typeface="Comic Sans MS" panose="030F0702030302020204" pitchFamily="66" charset="0"/>
              </a:rPr>
              <a:t>If staff are going to the residential will known staff be in class with the other pupils in school?</a:t>
            </a:r>
          </a:p>
          <a:p>
            <a:pPr marL="0" indent="0" fontAlgn="base">
              <a:buNone/>
            </a:pPr>
            <a:r>
              <a:rPr lang="en-GB" i="1" dirty="0">
                <a:latin typeface="Comic Sans MS" panose="030F0702030302020204" pitchFamily="66" charset="0"/>
              </a:rPr>
              <a:t>Yes, we will ensure that there will be staff from the class team remaining in school.</a:t>
            </a:r>
          </a:p>
          <a:p>
            <a:pPr fontAlgn="base"/>
            <a:r>
              <a:rPr lang="en-GB" b="1" dirty="0">
                <a:latin typeface="Comic Sans MS" panose="030F0702030302020204" pitchFamily="66" charset="0"/>
              </a:rPr>
              <a:t>If my child needs 1:1 support at night due to medical needs e.g. epilepsy will a member of staff be able to be with them?</a:t>
            </a:r>
          </a:p>
          <a:p>
            <a:pPr marL="0" indent="0" fontAlgn="base">
              <a:buNone/>
            </a:pPr>
            <a:r>
              <a:rPr lang="en-GB" i="1" dirty="0">
                <a:latin typeface="Comic Sans MS" panose="030F0702030302020204" pitchFamily="66" charset="0"/>
              </a:rPr>
              <a:t>Yes, staff will be available to support, as required, throughout the night.</a:t>
            </a:r>
          </a:p>
          <a:p>
            <a:pPr fontAlgn="base"/>
            <a:r>
              <a:rPr lang="en-GB" b="1" dirty="0">
                <a:latin typeface="Comic Sans MS" panose="030F0702030302020204" pitchFamily="66" charset="0"/>
              </a:rPr>
              <a:t>My child wanders at night, will an adult be around to make sure that they don’t?</a:t>
            </a:r>
          </a:p>
          <a:p>
            <a:pPr marL="0" indent="0" fontAlgn="base">
              <a:buNone/>
            </a:pPr>
            <a:r>
              <a:rPr lang="en-GB" i="1" dirty="0">
                <a:latin typeface="Comic Sans MS" panose="030F0702030302020204" pitchFamily="66" charset="0"/>
              </a:rPr>
              <a:t>Yes, there will be staff checking in on students throughout the night who will be able to support, as required.</a:t>
            </a:r>
          </a:p>
          <a:p>
            <a:pPr fontAlgn="base"/>
            <a:r>
              <a:rPr lang="en-GB" b="1" dirty="0">
                <a:latin typeface="Comic Sans MS" panose="030F0702030302020204" pitchFamily="66" charset="0"/>
              </a:rPr>
              <a:t>What about my child who takes medication at night?</a:t>
            </a:r>
          </a:p>
          <a:p>
            <a:pPr marL="0" indent="0" fontAlgn="base">
              <a:buNone/>
            </a:pPr>
            <a:r>
              <a:rPr lang="en-GB" i="1" dirty="0">
                <a:latin typeface="Comic Sans MS" panose="030F0702030302020204" pitchFamily="66" charset="0"/>
              </a:rPr>
              <a:t>Named staff attending the residential have had training on administering medication and are happy to administer medication, as required.</a:t>
            </a:r>
          </a:p>
          <a:p>
            <a:endParaRPr lang="en-GB" dirty="0"/>
          </a:p>
        </p:txBody>
      </p:sp>
    </p:spTree>
    <p:extLst>
      <p:ext uri="{BB962C8B-B14F-4D97-AF65-F5344CB8AC3E}">
        <p14:creationId xmlns:p14="http://schemas.microsoft.com/office/powerpoint/2010/main" val="1028146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85801"/>
            <a:ext cx="8596668" cy="5355562"/>
          </a:xfrm>
        </p:spPr>
        <p:txBody>
          <a:bodyPr>
            <a:normAutofit fontScale="92500" lnSpcReduction="20000"/>
          </a:bodyPr>
          <a:lstStyle/>
          <a:p>
            <a:r>
              <a:rPr lang="en-GB" b="1" dirty="0">
                <a:latin typeface="Comic Sans MS" panose="030F0702030302020204" pitchFamily="66" charset="0"/>
              </a:rPr>
              <a:t>Can we, as parents, come with the residential trip if our child won’t go without us?</a:t>
            </a:r>
          </a:p>
          <a:p>
            <a:pPr marL="0" indent="0">
              <a:buNone/>
            </a:pPr>
            <a:r>
              <a:rPr lang="en-GB" i="1" dirty="0">
                <a:latin typeface="Comic Sans MS" panose="030F0702030302020204" pitchFamily="66" charset="0"/>
              </a:rPr>
              <a:t>No, we understand that some children will be apprehensive about leaving their parents and carers however, our residential visits aim:</a:t>
            </a:r>
            <a:endParaRPr lang="en-GB" b="1" i="1" dirty="0">
              <a:latin typeface="Comic Sans MS" panose="030F0702030302020204" pitchFamily="66" charset="0"/>
            </a:endParaRPr>
          </a:p>
          <a:p>
            <a:pPr marL="0" indent="0">
              <a:buNone/>
            </a:pPr>
            <a:r>
              <a:rPr lang="en-GB" b="1" i="1" dirty="0">
                <a:latin typeface="Comic Sans MS" panose="030F0702030302020204" pitchFamily="66" charset="0"/>
              </a:rPr>
              <a:t>To promote independence:</a:t>
            </a:r>
            <a:r>
              <a:rPr lang="en-GB" i="1" dirty="0">
                <a:latin typeface="Comic Sans MS" panose="030F0702030302020204" pitchFamily="66" charset="0"/>
              </a:rPr>
              <a:t> One of the key aims of the trip is to help children build confidence, responsibility, and self-reliance in a safe and supported environment.</a:t>
            </a:r>
          </a:p>
          <a:p>
            <a:pPr marL="0" indent="0">
              <a:buNone/>
            </a:pPr>
            <a:r>
              <a:rPr lang="en-GB" b="1" i="1" dirty="0">
                <a:latin typeface="Comic Sans MS" panose="030F0702030302020204" pitchFamily="66" charset="0"/>
              </a:rPr>
              <a:t>To support group cohesion:</a:t>
            </a:r>
            <a:r>
              <a:rPr lang="en-GB" i="1" dirty="0">
                <a:latin typeface="Comic Sans MS" panose="030F0702030302020204" pitchFamily="66" charset="0"/>
              </a:rPr>
              <a:t> The absence of parents allows children to bond more easily with their peers and with the staff leading the trip.</a:t>
            </a:r>
          </a:p>
          <a:p>
            <a:pPr marL="0" indent="0">
              <a:buNone/>
            </a:pPr>
            <a:r>
              <a:rPr lang="en-GB" b="1" i="1" dirty="0">
                <a:latin typeface="Comic Sans MS" panose="030F0702030302020204" pitchFamily="66" charset="0"/>
              </a:rPr>
              <a:t>To maintain consistent supervision and safeguarding practices:</a:t>
            </a:r>
            <a:r>
              <a:rPr lang="en-GB" i="1" dirty="0">
                <a:latin typeface="Comic Sans MS" panose="030F0702030302020204" pitchFamily="66" charset="0"/>
              </a:rPr>
              <a:t> All adults attending the trip are trained members of staff or approved volunteers who have been fully briefed on safeguarding protocols.</a:t>
            </a:r>
          </a:p>
          <a:p>
            <a:pPr marL="0" indent="0">
              <a:buNone/>
            </a:pPr>
            <a:r>
              <a:rPr lang="en-GB" i="1" dirty="0">
                <a:latin typeface="Comic Sans MS" panose="030F0702030302020204" pitchFamily="66" charset="0"/>
              </a:rPr>
              <a:t>Please be assured that your child will be well cared for and supported throughout the trip and if they were unsettled or we had concerns we would contact you.</a:t>
            </a:r>
          </a:p>
          <a:p>
            <a:pPr marL="0" indent="0" fontAlgn="base">
              <a:buNone/>
            </a:pPr>
            <a:endParaRPr lang="en-GB" dirty="0">
              <a:latin typeface="Comic Sans MS" panose="030F0702030302020204" pitchFamily="66" charset="0"/>
            </a:endParaRPr>
          </a:p>
          <a:p>
            <a:pPr fontAlgn="base"/>
            <a:r>
              <a:rPr lang="en-GB" b="1" dirty="0">
                <a:latin typeface="Comic Sans MS" panose="030F0702030302020204" pitchFamily="66" charset="0"/>
              </a:rPr>
              <a:t>What happens if a member of staff from my child’s class isn’t going on the residential?</a:t>
            </a:r>
          </a:p>
          <a:p>
            <a:pPr marL="0" indent="0" fontAlgn="base">
              <a:buNone/>
            </a:pPr>
            <a:r>
              <a:rPr lang="en-GB" i="1" dirty="0">
                <a:latin typeface="Comic Sans MS" panose="030F0702030302020204" pitchFamily="66" charset="0"/>
              </a:rPr>
              <a:t>We will ensure that there is a familiar member of staff that your child knows who will be going on the residential. Students at Green Lane have the opportunity to work with/spend time with other staff within their key stage and beyond regularly.</a:t>
            </a:r>
          </a:p>
          <a:p>
            <a:endParaRPr lang="en-GB" dirty="0"/>
          </a:p>
        </p:txBody>
      </p:sp>
    </p:spTree>
    <p:extLst>
      <p:ext uri="{BB962C8B-B14F-4D97-AF65-F5344CB8AC3E}">
        <p14:creationId xmlns:p14="http://schemas.microsoft.com/office/powerpoint/2010/main" val="1208113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0764" y="1175850"/>
            <a:ext cx="8596668" cy="3880773"/>
          </a:xfrm>
        </p:spPr>
        <p:txBody>
          <a:bodyPr/>
          <a:lstStyle/>
          <a:p>
            <a:r>
              <a:rPr lang="en-GB" b="1" dirty="0">
                <a:latin typeface="Comic Sans MS" panose="030F0702030302020204" pitchFamily="66" charset="0"/>
              </a:rPr>
              <a:t>What if we sign our child up and then they don’t want to go?</a:t>
            </a:r>
          </a:p>
          <a:p>
            <a:pPr marL="0" indent="0">
              <a:buNone/>
            </a:pPr>
            <a:r>
              <a:rPr lang="en-GB" i="1" dirty="0">
                <a:latin typeface="Comic Sans MS" panose="030F0702030302020204" pitchFamily="66" charset="0"/>
              </a:rPr>
              <a:t>If you respond to the email on Monday 19</a:t>
            </a:r>
            <a:r>
              <a:rPr lang="en-GB" i="1" baseline="30000" dirty="0">
                <a:latin typeface="Comic Sans MS" panose="030F0702030302020204" pitchFamily="66" charset="0"/>
              </a:rPr>
              <a:t>th</a:t>
            </a:r>
            <a:r>
              <a:rPr lang="en-GB" i="1" dirty="0">
                <a:latin typeface="Comic Sans MS" panose="030F0702030302020204" pitchFamily="66" charset="0"/>
              </a:rPr>
              <a:t> May to reserve a space and your child changes their mind, this is not a problem. </a:t>
            </a:r>
          </a:p>
          <a:p>
            <a:pPr marL="0" indent="0">
              <a:buNone/>
            </a:pPr>
            <a:r>
              <a:rPr lang="en-GB" i="1" dirty="0">
                <a:latin typeface="Comic Sans MS" panose="030F0702030302020204" pitchFamily="66" charset="0"/>
              </a:rPr>
              <a:t>If your child changes their mind following payment being made we would endeavour to fill their space and refund any payments made. If we are unable to fill this space, you would be liable for the payment in full.</a:t>
            </a:r>
          </a:p>
          <a:p>
            <a:endParaRPr lang="en-GB" dirty="0"/>
          </a:p>
        </p:txBody>
      </p:sp>
    </p:spTree>
    <p:extLst>
      <p:ext uri="{BB962C8B-B14F-4D97-AF65-F5344CB8AC3E}">
        <p14:creationId xmlns:p14="http://schemas.microsoft.com/office/powerpoint/2010/main" val="1831518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596" y="2549742"/>
            <a:ext cx="8569975" cy="2308324"/>
          </a:xfrm>
          <a:prstGeom prst="rect">
            <a:avLst/>
          </a:prstGeom>
        </p:spPr>
        <p:txBody>
          <a:bodyPr wrap="none">
            <a:spAutoFit/>
          </a:bodyPr>
          <a:lstStyle/>
          <a:p>
            <a:r>
              <a:rPr lang="en-GB" sz="3600" dirty="0" smtClean="0">
                <a:latin typeface="Comic Sans MS" panose="030F0702030302020204" pitchFamily="66" charset="0"/>
              </a:rPr>
              <a:t>You can also find </a:t>
            </a:r>
            <a:r>
              <a:rPr lang="en-GB" sz="3600" dirty="0" err="1" smtClean="0">
                <a:latin typeface="Comic Sans MS" panose="030F0702030302020204" pitchFamily="66" charset="0"/>
              </a:rPr>
              <a:t>Bendrigg’s</a:t>
            </a:r>
            <a:r>
              <a:rPr lang="en-GB" sz="3600" dirty="0" smtClean="0">
                <a:latin typeface="Comic Sans MS" panose="030F0702030302020204" pitchFamily="66" charset="0"/>
              </a:rPr>
              <a:t> FAQ here:</a:t>
            </a:r>
          </a:p>
          <a:p>
            <a:endParaRPr lang="en-GB" sz="3600" dirty="0" smtClean="0">
              <a:latin typeface="Comic Sans MS" panose="030F0702030302020204" pitchFamily="66" charset="0"/>
            </a:endParaRPr>
          </a:p>
          <a:p>
            <a:pPr algn="ctr"/>
            <a:r>
              <a:rPr lang="en-GB" sz="3600" dirty="0" smtClean="0">
                <a:latin typeface="Comic Sans MS" panose="030F0702030302020204" pitchFamily="66" charset="0"/>
                <a:hlinkClick r:id="rId2"/>
              </a:rPr>
              <a:t>https</a:t>
            </a:r>
            <a:r>
              <a:rPr lang="en-GB" sz="3600" dirty="0">
                <a:latin typeface="Comic Sans MS" panose="030F0702030302020204" pitchFamily="66" charset="0"/>
                <a:hlinkClick r:id="rId2"/>
              </a:rPr>
              <a:t>://www.bendrigg.org.uk/faqs</a:t>
            </a:r>
            <a:r>
              <a:rPr lang="en-GB" sz="3600" dirty="0" smtClean="0">
                <a:latin typeface="Comic Sans MS" panose="030F0702030302020204" pitchFamily="66" charset="0"/>
                <a:hlinkClick r:id="rId2"/>
              </a:rPr>
              <a:t>/</a:t>
            </a:r>
            <a:endParaRPr lang="en-GB" sz="3600" dirty="0" smtClean="0">
              <a:latin typeface="Comic Sans MS" panose="030F0702030302020204" pitchFamily="66" charset="0"/>
            </a:endParaRPr>
          </a:p>
          <a:p>
            <a:endParaRPr lang="en-GB" sz="3600" dirty="0">
              <a:latin typeface="Comic Sans MS" panose="030F0702030302020204" pitchFamily="66" charset="0"/>
            </a:endParaRPr>
          </a:p>
        </p:txBody>
      </p:sp>
    </p:spTree>
    <p:extLst>
      <p:ext uri="{BB962C8B-B14F-4D97-AF65-F5344CB8AC3E}">
        <p14:creationId xmlns:p14="http://schemas.microsoft.com/office/powerpoint/2010/main" val="35021446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TotalTime>
  <Words>479</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Comic Sans MS</vt:lpstr>
      <vt:lpstr>Trebuchet MS</vt:lpstr>
      <vt:lpstr>Wingdings 3</vt:lpstr>
      <vt:lpstr>Facet</vt:lpstr>
      <vt:lpstr>Key Stage 3 Residential Wednesday 25th - Friday 27th February 2026</vt:lpstr>
      <vt:lpstr>FAQ  Following Information Session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Residential Wednesday 25th - Friday 27th February 2026</dc:title>
  <dc:creator>Sarah Irwin</dc:creator>
  <cp:lastModifiedBy>Sarah Irwin</cp:lastModifiedBy>
  <cp:revision>1</cp:revision>
  <dcterms:created xsi:type="dcterms:W3CDTF">2025-05-11T21:09:23Z</dcterms:created>
  <dcterms:modified xsi:type="dcterms:W3CDTF">2025-05-12T21:16:16Z</dcterms:modified>
</cp:coreProperties>
</file>