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7" r:id="rId6"/>
    <p:sldId id="264" r:id="rId7"/>
    <p:sldId id="261" r:id="rId8"/>
    <p:sldId id="259" r:id="rId9"/>
    <p:sldId id="265" r:id="rId10"/>
    <p:sldId id="266" r:id="rId11"/>
    <p:sldId id="268" r:id="rId12"/>
    <p:sldId id="263"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ks3residential@greenlaneschoo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s://bendrigg.jotform.com/team/bookings-team/green-lane-community-special-schoo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greenlaneschool.co.uk/"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2901462"/>
            <a:ext cx="8915399" cy="2262781"/>
          </a:xfrm>
        </p:spPr>
        <p:txBody>
          <a:bodyPr>
            <a:normAutofit fontScale="90000"/>
          </a:bodyPr>
          <a:lstStyle/>
          <a:p>
            <a:pPr algn="ctr"/>
            <a:r>
              <a:rPr lang="en-GB" dirty="0" smtClean="0">
                <a:latin typeface="Comic Sans MS" panose="030F0702030302020204" pitchFamily="66" charset="0"/>
              </a:rPr>
              <a:t>Bendrigg Residential</a:t>
            </a:r>
            <a:br>
              <a:rPr lang="en-GB" dirty="0" smtClean="0">
                <a:latin typeface="Comic Sans MS" panose="030F0702030302020204" pitchFamily="66" charset="0"/>
              </a:rPr>
            </a:br>
            <a:r>
              <a:rPr lang="en-GB" dirty="0" smtClean="0">
                <a:latin typeface="Comic Sans MS" panose="030F0702030302020204" pitchFamily="66" charset="0"/>
              </a:rPr>
              <a:t>Parent/Carer Information – Pre Visit</a:t>
            </a:r>
            <a:endParaRPr lang="en-GB" dirty="0">
              <a:latin typeface="Comic Sans MS" panose="030F0702030302020204" pitchFamily="66" charset="0"/>
            </a:endParaRPr>
          </a:p>
        </p:txBody>
      </p:sp>
      <p:sp>
        <p:nvSpPr>
          <p:cNvPr id="3" name="Subtitle 2"/>
          <p:cNvSpPr>
            <a:spLocks noGrp="1"/>
          </p:cNvSpPr>
          <p:nvPr>
            <p:ph type="subTitle" idx="1"/>
          </p:nvPr>
        </p:nvSpPr>
        <p:spPr>
          <a:xfrm>
            <a:off x="2589212" y="5436803"/>
            <a:ext cx="8915399" cy="1126283"/>
          </a:xfrm>
        </p:spPr>
        <p:txBody>
          <a:bodyPr/>
          <a:lstStyle/>
          <a:p>
            <a:pPr algn="ctr"/>
            <a:endParaRPr lang="en-GB" dirty="0" smtClean="0">
              <a:latin typeface="Comic Sans MS" panose="030F0702030302020204" pitchFamily="66" charset="0"/>
            </a:endParaRPr>
          </a:p>
          <a:p>
            <a:pPr algn="ctr"/>
            <a:r>
              <a:rPr lang="en-GB" dirty="0" smtClean="0">
                <a:latin typeface="Comic Sans MS" panose="030F0702030302020204" pitchFamily="66" charset="0"/>
              </a:rPr>
              <a:t>25</a:t>
            </a:r>
            <a:r>
              <a:rPr lang="en-GB" baseline="30000" dirty="0" smtClean="0">
                <a:latin typeface="Comic Sans MS" panose="030F0702030302020204" pitchFamily="66" charset="0"/>
              </a:rPr>
              <a:t>th</a:t>
            </a:r>
            <a:r>
              <a:rPr lang="en-GB" dirty="0" smtClean="0">
                <a:latin typeface="Comic Sans MS" panose="030F0702030302020204" pitchFamily="66" charset="0"/>
              </a:rPr>
              <a:t> – 27</a:t>
            </a:r>
            <a:r>
              <a:rPr lang="en-GB" baseline="30000" dirty="0" smtClean="0">
                <a:latin typeface="Comic Sans MS" panose="030F0702030302020204" pitchFamily="66" charset="0"/>
              </a:rPr>
              <a:t>th</a:t>
            </a:r>
            <a:r>
              <a:rPr lang="en-GB" dirty="0" smtClean="0">
                <a:latin typeface="Comic Sans MS" panose="030F0702030302020204" pitchFamily="66" charset="0"/>
              </a:rPr>
              <a:t> February 2026</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372482" y="937115"/>
            <a:ext cx="1348857" cy="1691787"/>
          </a:xfrm>
          <a:prstGeom prst="rect">
            <a:avLst/>
          </a:prstGeom>
        </p:spPr>
      </p:pic>
    </p:spTree>
    <p:extLst>
      <p:ext uri="{BB962C8B-B14F-4D97-AF65-F5344CB8AC3E}">
        <p14:creationId xmlns:p14="http://schemas.microsoft.com/office/powerpoint/2010/main" val="199567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Food and drink</a:t>
            </a:r>
            <a:endParaRPr lang="en-GB" dirty="0">
              <a:latin typeface="Comic Sans MS" panose="030F0702030302020204" pitchFamily="66" charset="0"/>
            </a:endParaRPr>
          </a:p>
        </p:txBody>
      </p:sp>
      <p:sp>
        <p:nvSpPr>
          <p:cNvPr id="3" name="TextBox 2"/>
          <p:cNvSpPr txBox="1"/>
          <p:nvPr/>
        </p:nvSpPr>
        <p:spPr>
          <a:xfrm>
            <a:off x="2154115" y="1512277"/>
            <a:ext cx="8985739" cy="5632311"/>
          </a:xfrm>
          <a:prstGeom prst="rect">
            <a:avLst/>
          </a:prstGeom>
          <a:noFill/>
        </p:spPr>
        <p:txBody>
          <a:bodyPr wrap="square" rtlCol="0">
            <a:spAutoFit/>
          </a:bodyPr>
          <a:lstStyle/>
          <a:p>
            <a:r>
              <a:rPr lang="en-GB" sz="2400" dirty="0" smtClean="0">
                <a:latin typeface="Comic Sans MS" panose="030F0702030302020204" pitchFamily="66" charset="0"/>
              </a:rPr>
              <a:t>Breakfast</a:t>
            </a:r>
            <a:r>
              <a:rPr lang="en-GB" sz="2400" dirty="0">
                <a:latin typeface="Comic Sans MS" panose="030F0702030302020204" pitchFamily="66" charset="0"/>
              </a:rPr>
              <a:t>, lunch and tea, along with snacks throughout the day and evening are all provided</a:t>
            </a:r>
            <a:r>
              <a:rPr lang="en-GB" sz="2400" dirty="0" smtClean="0">
                <a:latin typeface="Comic Sans MS" panose="030F0702030302020204" pitchFamily="66" charset="0"/>
              </a:rPr>
              <a:t>.</a:t>
            </a:r>
          </a:p>
          <a:p>
            <a:endParaRPr lang="en-GB" sz="2400" dirty="0">
              <a:latin typeface="Comic Sans MS" panose="030F0702030302020204" pitchFamily="66" charset="0"/>
            </a:endParaRPr>
          </a:p>
          <a:p>
            <a:r>
              <a:rPr lang="en-GB" sz="2400" dirty="0" smtClean="0">
                <a:latin typeface="Comic Sans MS" panose="030F0702030302020204" pitchFamily="66" charset="0"/>
              </a:rPr>
              <a:t>Breakfast – 7:30am – 9am</a:t>
            </a:r>
          </a:p>
          <a:p>
            <a:r>
              <a:rPr lang="en-GB" sz="2400" dirty="0" smtClean="0">
                <a:latin typeface="Comic Sans MS" panose="030F0702030302020204" pitchFamily="66" charset="0"/>
              </a:rPr>
              <a:t>Lunch – 12:30pm – 1:30pm</a:t>
            </a:r>
          </a:p>
          <a:p>
            <a:r>
              <a:rPr lang="en-GB" sz="2400" dirty="0" smtClean="0">
                <a:latin typeface="Comic Sans MS" panose="030F0702030302020204" pitchFamily="66" charset="0"/>
              </a:rPr>
              <a:t>Tea – 5:45pm – 6:45pm</a:t>
            </a:r>
          </a:p>
          <a:p>
            <a:endParaRPr lang="en-GB" sz="2400" dirty="0">
              <a:latin typeface="Comic Sans MS" panose="030F0702030302020204" pitchFamily="66" charset="0"/>
            </a:endParaRPr>
          </a:p>
          <a:p>
            <a:r>
              <a:rPr lang="en-GB" sz="2400" dirty="0" smtClean="0">
                <a:latin typeface="Comic Sans MS" panose="030F0702030302020204" pitchFamily="66" charset="0"/>
              </a:rPr>
              <a:t>Any dietary requirements should have been shared through the information collect sheet (returned to SI) and on the online form which has gone directly to Bendrigg who then plan for any dietary needs prior to us arriving.</a:t>
            </a:r>
          </a:p>
          <a:p>
            <a:endParaRPr lang="en-GB" sz="2400" dirty="0">
              <a:latin typeface="Comic Sans MS" panose="030F0702030302020204" pitchFamily="66" charset="0"/>
            </a:endParaRPr>
          </a:p>
          <a:p>
            <a:r>
              <a:rPr lang="en-GB" sz="2400" dirty="0" smtClean="0">
                <a:latin typeface="Comic Sans MS" panose="030F0702030302020204" pitchFamily="66" charset="0"/>
              </a:rPr>
              <a:t>Please do not send food (unless agreed with Mrs Irwin in advance) as there are pupils with allergies. </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2029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Sleeping arrangements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092546" y="1561604"/>
            <a:ext cx="4454696" cy="2676287"/>
          </a:xfrm>
          <a:prstGeom prst="rect">
            <a:avLst/>
          </a:prstGeom>
        </p:spPr>
      </p:pic>
      <p:pic>
        <p:nvPicPr>
          <p:cNvPr id="5" name="Picture 4"/>
          <p:cNvPicPr>
            <a:picLocks noChangeAspect="1"/>
          </p:cNvPicPr>
          <p:nvPr/>
        </p:nvPicPr>
        <p:blipFill>
          <a:blip r:embed="rId3"/>
          <a:stretch>
            <a:fillRect/>
          </a:stretch>
        </p:blipFill>
        <p:spPr>
          <a:xfrm>
            <a:off x="6442865" y="1454628"/>
            <a:ext cx="4591482" cy="2861814"/>
          </a:xfrm>
          <a:prstGeom prst="rect">
            <a:avLst/>
          </a:prstGeom>
        </p:spPr>
      </p:pic>
      <p:sp>
        <p:nvSpPr>
          <p:cNvPr id="6" name="TextBox 5"/>
          <p:cNvSpPr txBox="1"/>
          <p:nvPr/>
        </p:nvSpPr>
        <p:spPr>
          <a:xfrm>
            <a:off x="550984" y="4712677"/>
            <a:ext cx="11641016" cy="1815882"/>
          </a:xfrm>
          <a:prstGeom prst="rect">
            <a:avLst/>
          </a:prstGeom>
          <a:noFill/>
        </p:spPr>
        <p:txBody>
          <a:bodyPr wrap="square" rtlCol="0">
            <a:spAutoFit/>
          </a:bodyPr>
          <a:lstStyle/>
          <a:p>
            <a:r>
              <a:rPr lang="en-GB" sz="1600" dirty="0" smtClean="0">
                <a:latin typeface="Comic Sans MS" panose="030F0702030302020204" pitchFamily="66" charset="0"/>
              </a:rPr>
              <a:t>Pupils and staff will reside across both Acorn House and Bendrigg Lodge. Bedrooms will be allocated this week following reviewing the information sheets. Single rooms are available along with rooms that sleep 2 – 6 pupils. Staff will not share bedrooms with pupils but will be carefully allocated rooms to ensure adequate supervision throughout the stay.</a:t>
            </a:r>
          </a:p>
          <a:p>
            <a:r>
              <a:rPr lang="en-GB" sz="1600" dirty="0" smtClean="0">
                <a:latin typeface="Comic Sans MS" panose="030F0702030302020204" pitchFamily="66" charset="0"/>
              </a:rPr>
              <a:t>If your child is set on sharing with a specific friend (or you know that they would rather sleep alone,) please let me know today or by mid week using the email address - </a:t>
            </a:r>
            <a:r>
              <a:rPr lang="en-US" sz="1600" dirty="0">
                <a:latin typeface="Comic Sans MS" panose="030F0702030302020204" pitchFamily="66" charset="0"/>
              </a:rPr>
              <a:t>ks3residential@greenlaneschool.co.uk</a:t>
            </a:r>
            <a:r>
              <a:rPr lang="en-US" sz="1600" dirty="0" smtClean="0">
                <a:latin typeface="Comic Sans MS" panose="030F0702030302020204" pitchFamily="66" charset="0"/>
              </a:rPr>
              <a:t>​ by Wednesday 28</a:t>
            </a:r>
            <a:r>
              <a:rPr lang="en-US" sz="1600" baseline="30000" dirty="0" smtClean="0">
                <a:latin typeface="Comic Sans MS" panose="030F0702030302020204" pitchFamily="66" charset="0"/>
              </a:rPr>
              <a:t>th</a:t>
            </a:r>
            <a:r>
              <a:rPr lang="en-US" sz="1600" dirty="0" smtClean="0">
                <a:latin typeface="Comic Sans MS" panose="030F0702030302020204" pitchFamily="66" charset="0"/>
              </a:rPr>
              <a:t> January. We will do our best to accommodate requests. Bedroom allocation and pupil groupings will be shared with parents/carers prior to half term.</a:t>
            </a:r>
          </a:p>
        </p:txBody>
      </p:sp>
    </p:spTree>
    <p:extLst>
      <p:ext uri="{BB962C8B-B14F-4D97-AF65-F5344CB8AC3E}">
        <p14:creationId xmlns:p14="http://schemas.microsoft.com/office/powerpoint/2010/main" val="236884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On the day we return…</a:t>
            </a:r>
            <a:endParaRPr lang="en-GB" dirty="0">
              <a:latin typeface="Comic Sans MS" panose="030F0702030302020204" pitchFamily="66" charset="0"/>
            </a:endParaRPr>
          </a:p>
        </p:txBody>
      </p:sp>
      <p:sp>
        <p:nvSpPr>
          <p:cNvPr id="3" name="Content Placeholder 2"/>
          <p:cNvSpPr>
            <a:spLocks noGrp="1"/>
          </p:cNvSpPr>
          <p:nvPr>
            <p:ph idx="1"/>
          </p:nvPr>
        </p:nvSpPr>
        <p:spPr>
          <a:xfrm>
            <a:off x="2290273" y="1685192"/>
            <a:ext cx="8915400" cy="3777622"/>
          </a:xfrm>
        </p:spPr>
        <p:txBody>
          <a:bodyPr>
            <a:noAutofit/>
          </a:bodyPr>
          <a:lstStyle/>
          <a:p>
            <a:r>
              <a:rPr lang="en-GB" sz="2400" dirty="0">
                <a:latin typeface="Comic Sans MS" panose="030F0702030302020204" pitchFamily="66" charset="0"/>
              </a:rPr>
              <a:t>Mrs Irwin will then inform school on the day of departure when we are </a:t>
            </a:r>
            <a:r>
              <a:rPr lang="en-GB" sz="2400" dirty="0" smtClean="0">
                <a:latin typeface="Comic Sans MS" panose="030F0702030302020204" pitchFamily="66" charset="0"/>
              </a:rPr>
              <a:t>leaving Bendrigg, </a:t>
            </a:r>
            <a:r>
              <a:rPr lang="en-GB" sz="2400" dirty="0">
                <a:latin typeface="Comic Sans MS" panose="030F0702030302020204" pitchFamily="66" charset="0"/>
              </a:rPr>
              <a:t>and a </a:t>
            </a:r>
            <a:r>
              <a:rPr lang="en-GB" sz="2400" dirty="0" smtClean="0">
                <a:latin typeface="Comic Sans MS" panose="030F0702030302020204" pitchFamily="66" charset="0"/>
              </a:rPr>
              <a:t>parent mail</a:t>
            </a:r>
            <a:r>
              <a:rPr lang="en-GB" sz="2400" dirty="0">
                <a:latin typeface="Comic Sans MS" panose="030F0702030302020204" pitchFamily="66" charset="0"/>
              </a:rPr>
              <a:t> will be sent to let you know that we are on our way.  </a:t>
            </a:r>
            <a:endParaRPr lang="en-GB" sz="2400" dirty="0" smtClean="0">
              <a:latin typeface="Comic Sans MS" panose="030F0702030302020204" pitchFamily="66" charset="0"/>
            </a:endParaRPr>
          </a:p>
          <a:p>
            <a:r>
              <a:rPr lang="en-GB" sz="2400" dirty="0">
                <a:latin typeface="Comic Sans MS" panose="030F0702030302020204" pitchFamily="66" charset="0"/>
              </a:rPr>
              <a:t>If </a:t>
            </a:r>
            <a:r>
              <a:rPr lang="en-GB" sz="2400" dirty="0" smtClean="0">
                <a:latin typeface="Comic Sans MS" panose="030F0702030302020204" pitchFamily="66" charset="0"/>
              </a:rPr>
              <a:t>pupils are remaining </a:t>
            </a:r>
            <a:r>
              <a:rPr lang="en-GB" sz="2400" dirty="0">
                <a:latin typeface="Comic Sans MS" panose="030F0702030302020204" pitchFamily="66" charset="0"/>
              </a:rPr>
              <a:t>in school, </a:t>
            </a:r>
            <a:r>
              <a:rPr lang="en-GB" sz="2400" dirty="0" smtClean="0">
                <a:latin typeface="Comic Sans MS" panose="030F0702030302020204" pitchFamily="66" charset="0"/>
              </a:rPr>
              <a:t>they </a:t>
            </a:r>
            <a:r>
              <a:rPr lang="en-GB" sz="2400" dirty="0">
                <a:latin typeface="Comic Sans MS" panose="030F0702030302020204" pitchFamily="66" charset="0"/>
              </a:rPr>
              <a:t>will either re-join their classes for low challenge activities or group together for a film afternoon (based on what is best for each individual</a:t>
            </a:r>
            <a:r>
              <a:rPr lang="en-GB" sz="2400" dirty="0" smtClean="0">
                <a:latin typeface="Comic Sans MS" panose="030F0702030302020204" pitchFamily="66" charset="0"/>
              </a:rPr>
              <a:t>)</a:t>
            </a:r>
          </a:p>
          <a:p>
            <a:r>
              <a:rPr lang="en-GB" sz="2400" dirty="0" smtClean="0">
                <a:latin typeface="Comic Sans MS" panose="030F0702030302020204" pitchFamily="66" charset="0"/>
              </a:rPr>
              <a:t>Mrs Chadwick will be available to sign any medication over. If medication is going home via transport, please ensure in advance that transport are aware and in agreement. The same process will apply to transport bringing medication.</a:t>
            </a:r>
            <a:endParaRPr lang="en-GB"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223727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Things to do…</a:t>
            </a:r>
            <a:endParaRPr lang="en-GB" dirty="0">
              <a:latin typeface="Comic Sans MS" panose="030F0702030302020204" pitchFamily="66" charset="0"/>
            </a:endParaRPr>
          </a:p>
        </p:txBody>
      </p:sp>
      <p:sp>
        <p:nvSpPr>
          <p:cNvPr id="3" name="Content Placeholder 2"/>
          <p:cNvSpPr>
            <a:spLocks noGrp="1"/>
          </p:cNvSpPr>
          <p:nvPr>
            <p:ph idx="1"/>
          </p:nvPr>
        </p:nvSpPr>
        <p:spPr>
          <a:xfrm>
            <a:off x="2466120" y="1368669"/>
            <a:ext cx="8915400" cy="3777622"/>
          </a:xfrm>
        </p:spPr>
        <p:txBody>
          <a:bodyPr>
            <a:noAutofit/>
          </a:bodyPr>
          <a:lstStyle/>
          <a:p>
            <a:r>
              <a:rPr lang="en-GB" sz="2400" dirty="0" smtClean="0">
                <a:latin typeface="Comic Sans MS" panose="030F0702030302020204" pitchFamily="66" charset="0"/>
              </a:rPr>
              <a:t>Ensure all payments are made by the end of January on parent pay</a:t>
            </a:r>
          </a:p>
          <a:p>
            <a:r>
              <a:rPr lang="en-GB" sz="2400" dirty="0" smtClean="0">
                <a:latin typeface="Comic Sans MS" panose="030F0702030302020204" pitchFamily="66" charset="0"/>
              </a:rPr>
              <a:t>Ensure that the key information letter is completed and returned FAO Mrs Irwin asap (return date 16</a:t>
            </a:r>
            <a:r>
              <a:rPr lang="en-GB" sz="2400" baseline="30000" dirty="0" smtClean="0">
                <a:latin typeface="Comic Sans MS" panose="030F0702030302020204" pitchFamily="66" charset="0"/>
              </a:rPr>
              <a:t>th</a:t>
            </a:r>
            <a:r>
              <a:rPr lang="en-GB" sz="2400" dirty="0" smtClean="0">
                <a:latin typeface="Comic Sans MS" panose="030F0702030302020204" pitchFamily="66" charset="0"/>
              </a:rPr>
              <a:t> January)</a:t>
            </a:r>
          </a:p>
          <a:p>
            <a:r>
              <a:rPr lang="en-GB" sz="2400" dirty="0" smtClean="0">
                <a:latin typeface="Comic Sans MS" panose="030F0702030302020204" pitchFamily="66" charset="0"/>
              </a:rPr>
              <a:t>Begin sharing the social story with your child to help prepare them for the trip</a:t>
            </a:r>
          </a:p>
          <a:p>
            <a:r>
              <a:rPr lang="en-GB" sz="2400" dirty="0" smtClean="0">
                <a:latin typeface="Comic Sans MS" panose="030F0702030302020204" pitchFamily="66" charset="0"/>
              </a:rPr>
              <a:t>Book in a 1:1 meeting before leaving this afternoon, alternatively please email the </a:t>
            </a:r>
            <a:r>
              <a:rPr lang="en-GB" sz="2400" dirty="0" smtClean="0">
                <a:latin typeface="Comic Sans MS" panose="030F0702030302020204" pitchFamily="66" charset="0"/>
                <a:hlinkClick r:id="rId2"/>
              </a:rPr>
              <a:t>ks3residential@greenlaneschool.co.uk</a:t>
            </a:r>
            <a:r>
              <a:rPr lang="en-GB" sz="2400" dirty="0" smtClean="0">
                <a:latin typeface="Comic Sans MS" panose="030F0702030302020204" pitchFamily="66" charset="0"/>
              </a:rPr>
              <a:t> to arrange this asap, if required</a:t>
            </a:r>
          </a:p>
          <a:p>
            <a:r>
              <a:rPr lang="en-GB" sz="2400" dirty="0" smtClean="0">
                <a:latin typeface="Comic Sans MS" panose="030F0702030302020204" pitchFamily="66" charset="0"/>
              </a:rPr>
              <a:t>If your child is on transport, please inform transport of the dates that your child will not require collecting/dropping off</a:t>
            </a:r>
            <a:endParaRPr lang="en-GB" sz="2400" dirty="0">
              <a:latin typeface="Comic Sans MS" panose="030F0702030302020204" pitchFamily="66" charset="0"/>
            </a:endParaRPr>
          </a:p>
        </p:txBody>
      </p:sp>
    </p:spTree>
    <p:extLst>
      <p:ext uri="{BB962C8B-B14F-4D97-AF65-F5344CB8AC3E}">
        <p14:creationId xmlns:p14="http://schemas.microsoft.com/office/powerpoint/2010/main" val="126476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Meet the staff</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495651" y="1348393"/>
            <a:ext cx="3429297" cy="1242168"/>
          </a:xfrm>
          <a:prstGeom prst="rect">
            <a:avLst/>
          </a:prstGeom>
        </p:spPr>
      </p:pic>
      <p:pic>
        <p:nvPicPr>
          <p:cNvPr id="5" name="Picture 4"/>
          <p:cNvPicPr>
            <a:picLocks noChangeAspect="1"/>
          </p:cNvPicPr>
          <p:nvPr/>
        </p:nvPicPr>
        <p:blipFill>
          <a:blip r:embed="rId3"/>
          <a:stretch>
            <a:fillRect/>
          </a:stretch>
        </p:blipFill>
        <p:spPr>
          <a:xfrm>
            <a:off x="2061629" y="3597127"/>
            <a:ext cx="3848433" cy="2301439"/>
          </a:xfrm>
          <a:prstGeom prst="rect">
            <a:avLst/>
          </a:prstGeom>
        </p:spPr>
      </p:pic>
      <p:pic>
        <p:nvPicPr>
          <p:cNvPr id="6" name="Picture 5"/>
          <p:cNvPicPr>
            <a:picLocks noChangeAspect="1"/>
          </p:cNvPicPr>
          <p:nvPr/>
        </p:nvPicPr>
        <p:blipFill>
          <a:blip r:embed="rId4"/>
          <a:stretch>
            <a:fillRect/>
          </a:stretch>
        </p:blipFill>
        <p:spPr>
          <a:xfrm>
            <a:off x="6778707" y="3063681"/>
            <a:ext cx="3734124" cy="3368332"/>
          </a:xfrm>
          <a:prstGeom prst="rect">
            <a:avLst/>
          </a:prstGeom>
        </p:spPr>
      </p:pic>
      <p:sp>
        <p:nvSpPr>
          <p:cNvPr id="7" name="TextBox 6"/>
          <p:cNvSpPr txBox="1"/>
          <p:nvPr/>
        </p:nvSpPr>
        <p:spPr>
          <a:xfrm>
            <a:off x="8493844" y="474785"/>
            <a:ext cx="3200400" cy="1938992"/>
          </a:xfrm>
          <a:prstGeom prst="rect">
            <a:avLst/>
          </a:prstGeom>
          <a:noFill/>
        </p:spPr>
        <p:txBody>
          <a:bodyPr wrap="square" rtlCol="0">
            <a:spAutoFit/>
          </a:bodyPr>
          <a:lstStyle/>
          <a:p>
            <a:r>
              <a:rPr lang="en-GB" sz="2000" dirty="0" smtClean="0">
                <a:latin typeface="Comic Sans MS" panose="030F0702030302020204" pitchFamily="66" charset="0"/>
              </a:rPr>
              <a:t>Staff have all been allocated to groups, in addition named staff will be on waking nights and additional staff on night call</a:t>
            </a:r>
            <a:endParaRPr lang="en-GB" sz="2000" dirty="0">
              <a:latin typeface="Comic Sans MS" panose="030F0702030302020204" pitchFamily="66" charset="0"/>
            </a:endParaRPr>
          </a:p>
        </p:txBody>
      </p:sp>
    </p:spTree>
    <p:extLst>
      <p:ext uri="{BB962C8B-B14F-4D97-AF65-F5344CB8AC3E}">
        <p14:creationId xmlns:p14="http://schemas.microsoft.com/office/powerpoint/2010/main" val="36859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Pupil information collection</a:t>
            </a:r>
            <a:endParaRPr lang="en-GB" dirty="0">
              <a:latin typeface="Comic Sans MS" panose="030F0702030302020204" pitchFamily="66" charset="0"/>
            </a:endParaRPr>
          </a:p>
        </p:txBody>
      </p:sp>
      <p:sp>
        <p:nvSpPr>
          <p:cNvPr id="3" name="Content Placeholder 2"/>
          <p:cNvSpPr>
            <a:spLocks noGrp="1"/>
          </p:cNvSpPr>
          <p:nvPr>
            <p:ph idx="1"/>
          </p:nvPr>
        </p:nvSpPr>
        <p:spPr>
          <a:xfrm>
            <a:off x="2404573" y="1414024"/>
            <a:ext cx="8915400" cy="3777622"/>
          </a:xfrm>
        </p:spPr>
        <p:txBody>
          <a:bodyPr>
            <a:noAutofit/>
          </a:bodyPr>
          <a:lstStyle/>
          <a:p>
            <a:r>
              <a:rPr lang="en-GB" dirty="0" smtClean="0">
                <a:latin typeface="Comic Sans MS" panose="030F0702030302020204" pitchFamily="66" charset="0"/>
              </a:rPr>
              <a:t>The key information form was sent home in December. Please ensure that reply slips have been returned to school FAO Mrs Irwin asap (due 16</a:t>
            </a:r>
            <a:r>
              <a:rPr lang="en-GB" baseline="30000" dirty="0" smtClean="0">
                <a:latin typeface="Comic Sans MS" panose="030F0702030302020204" pitchFamily="66" charset="0"/>
              </a:rPr>
              <a:t>th</a:t>
            </a:r>
            <a:r>
              <a:rPr lang="en-GB" dirty="0" smtClean="0">
                <a:latin typeface="Comic Sans MS" panose="030F0702030302020204" pitchFamily="66" charset="0"/>
              </a:rPr>
              <a:t> January)</a:t>
            </a:r>
          </a:p>
          <a:p>
            <a:r>
              <a:rPr lang="en-GB" dirty="0" smtClean="0">
                <a:latin typeface="Comic Sans MS" panose="030F0702030302020204" pitchFamily="66" charset="0"/>
              </a:rPr>
              <a:t>Mrs Irwin will take a printed copy of all information in addition to it being accessible online (emergency contact information, medication, accessible aids, collection arrangements) All information is kept confidential</a:t>
            </a:r>
          </a:p>
          <a:p>
            <a:r>
              <a:rPr lang="en-GB" dirty="0" smtClean="0">
                <a:latin typeface="Comic Sans MS" panose="030F0702030302020204" pitchFamily="66" charset="0"/>
              </a:rPr>
              <a:t>Within this document parents and carers have been asked to state any equipment that their child will require. Mrs Irwin will share this with Bendrigg in advance who will ensure that we have everything that we need</a:t>
            </a:r>
          </a:p>
          <a:p>
            <a:r>
              <a:rPr lang="en-GB" dirty="0" smtClean="0">
                <a:latin typeface="Comic Sans MS" panose="030F0702030302020204" pitchFamily="66" charset="0"/>
              </a:rPr>
              <a:t>Bendrigg require all parents and carers to complete some key information - </a:t>
            </a:r>
            <a:r>
              <a:rPr lang="en-GB" dirty="0">
                <a:latin typeface="Comic Sans MS" panose="030F0702030302020204" pitchFamily="66" charset="0"/>
                <a:hlinkClick r:id="rId2"/>
              </a:rPr>
              <a:t>https://</a:t>
            </a:r>
            <a:r>
              <a:rPr lang="en-GB" dirty="0" smtClean="0">
                <a:latin typeface="Comic Sans MS" panose="030F0702030302020204" pitchFamily="66" charset="0"/>
                <a:hlinkClick r:id="rId2"/>
              </a:rPr>
              <a:t>bendrigg.jotform.com/team/bookings-team/green-lane-community-special-school</a:t>
            </a:r>
            <a:r>
              <a:rPr lang="en-GB" dirty="0" smtClean="0">
                <a:latin typeface="Comic Sans MS" panose="030F0702030302020204" pitchFamily="66" charset="0"/>
              </a:rPr>
              <a:t> If you have not yet completed this, please let me know</a:t>
            </a:r>
          </a:p>
          <a:p>
            <a:r>
              <a:rPr lang="en-GB" dirty="0" smtClean="0">
                <a:latin typeface="Comic Sans MS" panose="030F0702030302020204" pitchFamily="66" charset="0"/>
              </a:rPr>
              <a:t>Medication forms – Spare copies are available. A form is required for each medication and needs to be returned to school FAO Mrs Chadwick by 6</a:t>
            </a:r>
            <a:r>
              <a:rPr lang="en-GB" baseline="30000" dirty="0" smtClean="0">
                <a:latin typeface="Comic Sans MS" panose="030F0702030302020204" pitchFamily="66" charset="0"/>
              </a:rPr>
              <a:t>th</a:t>
            </a:r>
            <a:r>
              <a:rPr lang="en-GB" dirty="0" smtClean="0">
                <a:latin typeface="Comic Sans MS" panose="030F0702030302020204" pitchFamily="66" charset="0"/>
              </a:rPr>
              <a:t> February. </a:t>
            </a:r>
          </a:p>
          <a:p>
            <a:r>
              <a:rPr lang="en-GB" dirty="0" smtClean="0">
                <a:latin typeface="Comic Sans MS" panose="030F0702030302020204" pitchFamily="66" charset="0"/>
              </a:rPr>
              <a:t>If pupils start on a new medication or have any changes to their medication following this date, please send them in asap</a:t>
            </a:r>
          </a:p>
          <a:p>
            <a:pPr marL="0" indent="0">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9782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Prior to the trip…</a:t>
            </a:r>
            <a:endParaRPr lang="en-GB" dirty="0">
              <a:latin typeface="Comic Sans MS" panose="030F0702030302020204" pitchFamily="66" charset="0"/>
            </a:endParaRPr>
          </a:p>
        </p:txBody>
      </p:sp>
      <p:sp>
        <p:nvSpPr>
          <p:cNvPr id="3" name="Content Placeholder 2"/>
          <p:cNvSpPr>
            <a:spLocks noGrp="1"/>
          </p:cNvSpPr>
          <p:nvPr>
            <p:ph idx="1"/>
          </p:nvPr>
        </p:nvSpPr>
        <p:spPr>
          <a:xfrm>
            <a:off x="2228729" y="1412631"/>
            <a:ext cx="8915400" cy="5067300"/>
          </a:xfrm>
        </p:spPr>
        <p:txBody>
          <a:bodyPr>
            <a:noAutofit/>
          </a:bodyPr>
          <a:lstStyle/>
          <a:p>
            <a:r>
              <a:rPr lang="en-GB" sz="2000" dirty="0" smtClean="0">
                <a:latin typeface="Comic Sans MS" panose="030F0702030302020204" pitchFamily="66" charset="0"/>
              </a:rPr>
              <a:t>If you would prefer, luggage can be dropped off at the school reception on Tuesday 24</a:t>
            </a:r>
            <a:r>
              <a:rPr lang="en-GB" sz="2000" baseline="30000" dirty="0" smtClean="0">
                <a:latin typeface="Comic Sans MS" panose="030F0702030302020204" pitchFamily="66" charset="0"/>
              </a:rPr>
              <a:t>th</a:t>
            </a:r>
            <a:r>
              <a:rPr lang="en-GB" sz="2000" dirty="0" smtClean="0">
                <a:latin typeface="Comic Sans MS" panose="030F0702030302020204" pitchFamily="66" charset="0"/>
              </a:rPr>
              <a:t> February – Please drop off between 1-3</a:t>
            </a:r>
          </a:p>
          <a:p>
            <a:r>
              <a:rPr lang="en-GB" sz="2000" dirty="0" smtClean="0">
                <a:latin typeface="Comic Sans MS" panose="030F0702030302020204" pitchFamily="66" charset="0"/>
              </a:rPr>
              <a:t>If luggage will come via transport on the day, please check in advance with transport that they can accommodate this</a:t>
            </a:r>
          </a:p>
          <a:p>
            <a:r>
              <a:rPr lang="en-GB" sz="2000" dirty="0" smtClean="0">
                <a:latin typeface="Comic Sans MS" panose="030F0702030302020204" pitchFamily="66" charset="0"/>
              </a:rPr>
              <a:t>Please ensure that all luggage and clothing, etc. is clearly labelled with your child’s name or initials</a:t>
            </a:r>
          </a:p>
          <a:p>
            <a:r>
              <a:rPr lang="en-GB" sz="2000" dirty="0" smtClean="0">
                <a:latin typeface="Comic Sans MS" panose="030F0702030302020204" pitchFamily="66" charset="0"/>
              </a:rPr>
              <a:t>On the information collection sheet parents/carers have been asked whether they will be collecting their child at this time (on the day of return,) or whether they will remain in school and go home on transport as usual – If there are any changes to this please inform the school office asap </a:t>
            </a:r>
          </a:p>
          <a:p>
            <a:r>
              <a:rPr lang="en-GB" sz="2000" dirty="0" smtClean="0">
                <a:latin typeface="Comic Sans MS" panose="030F0702030302020204" pitchFamily="66" charset="0"/>
              </a:rPr>
              <a:t>Ensure that you can access EfL as staff will be uploading photographs and videos throughout the trip – If you have any problems please speak to your child’s class teacher asap</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236353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756" y="509810"/>
            <a:ext cx="8911687" cy="1280890"/>
          </a:xfrm>
        </p:spPr>
        <p:txBody>
          <a:bodyPr/>
          <a:lstStyle/>
          <a:p>
            <a:r>
              <a:rPr lang="en-GB" dirty="0" smtClean="0">
                <a:latin typeface="Comic Sans MS" panose="030F0702030302020204" pitchFamily="66" charset="0"/>
              </a:rPr>
              <a:t>Social Stories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842568" y="1430615"/>
            <a:ext cx="3265096" cy="4266800"/>
          </a:xfrm>
          <a:prstGeom prst="rect">
            <a:avLst/>
          </a:prstGeom>
        </p:spPr>
      </p:pic>
      <p:pic>
        <p:nvPicPr>
          <p:cNvPr id="5" name="Picture 4"/>
          <p:cNvPicPr>
            <a:picLocks noChangeAspect="1"/>
          </p:cNvPicPr>
          <p:nvPr/>
        </p:nvPicPr>
        <p:blipFill>
          <a:blip r:embed="rId3"/>
          <a:stretch>
            <a:fillRect/>
          </a:stretch>
        </p:blipFill>
        <p:spPr>
          <a:xfrm>
            <a:off x="4629167" y="1420775"/>
            <a:ext cx="3347403" cy="4354724"/>
          </a:xfrm>
          <a:prstGeom prst="rect">
            <a:avLst/>
          </a:prstGeom>
        </p:spPr>
      </p:pic>
      <p:pic>
        <p:nvPicPr>
          <p:cNvPr id="6" name="Picture 5"/>
          <p:cNvPicPr>
            <a:picLocks noChangeAspect="1"/>
          </p:cNvPicPr>
          <p:nvPr/>
        </p:nvPicPr>
        <p:blipFill>
          <a:blip r:embed="rId4"/>
          <a:stretch>
            <a:fillRect/>
          </a:stretch>
        </p:blipFill>
        <p:spPr>
          <a:xfrm>
            <a:off x="8509147" y="1430615"/>
            <a:ext cx="3284360" cy="4335044"/>
          </a:xfrm>
          <a:prstGeom prst="rect">
            <a:avLst/>
          </a:prstGeom>
        </p:spPr>
      </p:pic>
      <p:sp>
        <p:nvSpPr>
          <p:cNvPr id="7" name="TextBox 6"/>
          <p:cNvSpPr txBox="1"/>
          <p:nvPr/>
        </p:nvSpPr>
        <p:spPr>
          <a:xfrm>
            <a:off x="1424354" y="5882054"/>
            <a:ext cx="10045089" cy="923330"/>
          </a:xfrm>
          <a:prstGeom prst="rect">
            <a:avLst/>
          </a:prstGeom>
          <a:noFill/>
        </p:spPr>
        <p:txBody>
          <a:bodyPr wrap="square" rtlCol="0">
            <a:spAutoFit/>
          </a:bodyPr>
          <a:lstStyle/>
          <a:p>
            <a:r>
              <a:rPr lang="en-GB" dirty="0" smtClean="0">
                <a:latin typeface="Comic Sans MS" panose="030F0702030302020204" pitchFamily="66" charset="0"/>
              </a:rPr>
              <a:t>Your child's class teacher will have sent home the most appropriate version for your child on Friday/today. If you would prefer an electronic copy, these can be downloaded from the school website, under the Bendrigg section </a:t>
            </a:r>
            <a:r>
              <a:rPr lang="en-GB" dirty="0">
                <a:latin typeface="Comic Sans MS" panose="030F0702030302020204" pitchFamily="66" charset="0"/>
              </a:rPr>
              <a:t>- </a:t>
            </a:r>
            <a:r>
              <a:rPr lang="en-GB" dirty="0">
                <a:latin typeface="Comic Sans MS" panose="030F0702030302020204" pitchFamily="66" charset="0"/>
                <a:hlinkClick r:id="rId5"/>
              </a:rPr>
              <a:t>https://www.greenlaneschool.co.uk</a:t>
            </a:r>
            <a:r>
              <a:rPr lang="en-GB" dirty="0" smtClean="0">
                <a:latin typeface="Comic Sans MS" panose="030F0702030302020204" pitchFamily="66" charset="0"/>
                <a:hlinkClick r:id="rId5"/>
              </a:rPr>
              <a:t>/</a:t>
            </a:r>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88497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325" y="413095"/>
            <a:ext cx="8911687" cy="1280890"/>
          </a:xfrm>
        </p:spPr>
        <p:txBody>
          <a:bodyPr/>
          <a:lstStyle/>
          <a:p>
            <a:r>
              <a:rPr lang="en-GB" dirty="0" smtClean="0">
                <a:latin typeface="Comic Sans MS" panose="030F0702030302020204" pitchFamily="66" charset="0"/>
              </a:rPr>
              <a:t>What to pack…</a:t>
            </a:r>
            <a:endParaRPr lang="en-GB" dirty="0">
              <a:latin typeface="Comic Sans MS" panose="030F0702030302020204" pitchFamily="66" charset="0"/>
            </a:endParaRPr>
          </a:p>
        </p:txBody>
      </p:sp>
      <p:sp>
        <p:nvSpPr>
          <p:cNvPr id="3" name="Content Placeholder 2"/>
          <p:cNvSpPr>
            <a:spLocks noGrp="1"/>
          </p:cNvSpPr>
          <p:nvPr>
            <p:ph idx="1"/>
          </p:nvPr>
        </p:nvSpPr>
        <p:spPr>
          <a:xfrm>
            <a:off x="2513794" y="1176633"/>
            <a:ext cx="8915400" cy="3777622"/>
          </a:xfrm>
        </p:spPr>
        <p:txBody>
          <a:bodyPr>
            <a:noAutofit/>
          </a:bodyPr>
          <a:lstStyle/>
          <a:p>
            <a:r>
              <a:rPr lang="en-GB" sz="1400" dirty="0">
                <a:latin typeface="Comic Sans MS" panose="030F0702030302020204" pitchFamily="66" charset="0"/>
              </a:rPr>
              <a:t>4-8 sets of comfortable loose fitting clothing for activities </a:t>
            </a:r>
            <a:endParaRPr lang="en-GB" sz="1400" dirty="0" smtClean="0">
              <a:latin typeface="Comic Sans MS" panose="030F0702030302020204" pitchFamily="66" charset="0"/>
            </a:endParaRPr>
          </a:p>
          <a:p>
            <a:r>
              <a:rPr lang="en-GB" sz="1400" dirty="0">
                <a:latin typeface="Comic Sans MS" panose="030F0702030302020204" pitchFamily="66" charset="0"/>
              </a:rPr>
              <a:t>Trainers or comfortable appropriate </a:t>
            </a:r>
            <a:r>
              <a:rPr lang="en-GB" sz="1400" dirty="0" smtClean="0">
                <a:latin typeface="Comic Sans MS" panose="030F0702030302020204" pitchFamily="66" charset="0"/>
              </a:rPr>
              <a:t>shoes</a:t>
            </a:r>
          </a:p>
          <a:p>
            <a:r>
              <a:rPr lang="en-GB" sz="1400" dirty="0">
                <a:latin typeface="Comic Sans MS" panose="030F0702030302020204" pitchFamily="66" charset="0"/>
              </a:rPr>
              <a:t>Warm </a:t>
            </a:r>
            <a:r>
              <a:rPr lang="en-GB" sz="1400" dirty="0" smtClean="0">
                <a:latin typeface="Comic Sans MS" panose="030F0702030302020204" pitchFamily="66" charset="0"/>
              </a:rPr>
              <a:t>coat</a:t>
            </a:r>
          </a:p>
          <a:p>
            <a:r>
              <a:rPr lang="en-GB" sz="1400" dirty="0">
                <a:latin typeface="Comic Sans MS" panose="030F0702030302020204" pitchFamily="66" charset="0"/>
              </a:rPr>
              <a:t>Hat and gloves </a:t>
            </a:r>
            <a:endParaRPr lang="en-GB" sz="1400" dirty="0" smtClean="0">
              <a:latin typeface="Comic Sans MS" panose="030F0702030302020204" pitchFamily="66" charset="0"/>
            </a:endParaRPr>
          </a:p>
          <a:p>
            <a:r>
              <a:rPr lang="en-GB" sz="1400" dirty="0">
                <a:latin typeface="Comic Sans MS" panose="030F0702030302020204" pitchFamily="66" charset="0"/>
              </a:rPr>
              <a:t>Water bottle (for drinking</a:t>
            </a:r>
            <a:r>
              <a:rPr lang="en-GB" sz="1400" dirty="0" smtClean="0">
                <a:latin typeface="Comic Sans MS" panose="030F0702030302020204" pitchFamily="66" charset="0"/>
              </a:rPr>
              <a:t>)</a:t>
            </a:r>
          </a:p>
          <a:p>
            <a:r>
              <a:rPr lang="en-GB" sz="1400" dirty="0" smtClean="0">
                <a:latin typeface="Comic Sans MS" panose="030F0702030302020204" pitchFamily="66" charset="0"/>
              </a:rPr>
              <a:t>Towel</a:t>
            </a:r>
          </a:p>
          <a:p>
            <a:r>
              <a:rPr lang="en-GB" sz="1400" dirty="0" smtClean="0">
                <a:latin typeface="Comic Sans MS" panose="030F0702030302020204" pitchFamily="66" charset="0"/>
              </a:rPr>
              <a:t>Toiletries</a:t>
            </a:r>
          </a:p>
          <a:p>
            <a:r>
              <a:rPr lang="en-GB" sz="1400" dirty="0" smtClean="0">
                <a:latin typeface="Comic Sans MS" panose="030F0702030302020204" pitchFamily="66" charset="0"/>
              </a:rPr>
              <a:t>Medication</a:t>
            </a:r>
          </a:p>
          <a:p>
            <a:r>
              <a:rPr lang="en-GB" sz="1400" dirty="0" smtClean="0">
                <a:latin typeface="Comic Sans MS" panose="030F0702030302020204" pitchFamily="66" charset="0"/>
              </a:rPr>
              <a:t>Sleepwear</a:t>
            </a:r>
          </a:p>
          <a:p>
            <a:r>
              <a:rPr lang="en-GB" sz="1400" dirty="0">
                <a:latin typeface="Comic Sans MS" panose="030F0702030302020204" pitchFamily="66" charset="0"/>
              </a:rPr>
              <a:t>Slippers or indoor shoes </a:t>
            </a:r>
            <a:endParaRPr lang="en-GB" sz="1400" dirty="0" smtClean="0">
              <a:latin typeface="Comic Sans MS" panose="030F0702030302020204" pitchFamily="66" charset="0"/>
            </a:endParaRPr>
          </a:p>
          <a:p>
            <a:r>
              <a:rPr lang="en-GB" sz="1400" dirty="0">
                <a:latin typeface="Comic Sans MS" panose="030F0702030302020204" pitchFamily="66" charset="0"/>
              </a:rPr>
              <a:t>Soft toy or </a:t>
            </a:r>
            <a:r>
              <a:rPr lang="en-GB" sz="1400" dirty="0" smtClean="0">
                <a:latin typeface="Comic Sans MS" panose="030F0702030302020204" pitchFamily="66" charset="0"/>
              </a:rPr>
              <a:t>comforter</a:t>
            </a:r>
          </a:p>
          <a:p>
            <a:r>
              <a:rPr lang="en-GB" sz="1400" dirty="0">
                <a:latin typeface="Comic Sans MS" panose="030F0702030302020204" pitchFamily="66" charset="0"/>
              </a:rPr>
              <a:t>Money for a souvenir from the gift shop (no more than £10</a:t>
            </a:r>
            <a:r>
              <a:rPr lang="en-GB" sz="1400" dirty="0" smtClean="0">
                <a:latin typeface="Comic Sans MS" panose="030F0702030302020204" pitchFamily="66" charset="0"/>
              </a:rPr>
              <a:t>)</a:t>
            </a:r>
          </a:p>
          <a:p>
            <a:r>
              <a:rPr lang="en-GB" sz="1400" dirty="0" smtClean="0">
                <a:latin typeface="Comic Sans MS" panose="030F0702030302020204" pitchFamily="66" charset="0"/>
              </a:rPr>
              <a:t>Any specific equipment that your child will need</a:t>
            </a:r>
          </a:p>
          <a:p>
            <a:r>
              <a:rPr lang="en-GB" sz="1400" dirty="0" smtClean="0">
                <a:latin typeface="Comic Sans MS" panose="030F0702030302020204" pitchFamily="66" charset="0"/>
              </a:rPr>
              <a:t>iPad/tablets </a:t>
            </a:r>
            <a:r>
              <a:rPr lang="en-GB" sz="1400" dirty="0">
                <a:latin typeface="Comic Sans MS" panose="030F0702030302020204" pitchFamily="66" charset="0"/>
              </a:rPr>
              <a:t>in a protective case with a screen </a:t>
            </a:r>
            <a:r>
              <a:rPr lang="en-GB" sz="1400" dirty="0" smtClean="0">
                <a:latin typeface="Comic Sans MS" panose="030F0702030302020204" pitchFamily="66" charset="0"/>
              </a:rPr>
              <a:t>protector</a:t>
            </a:r>
          </a:p>
          <a:p>
            <a:pPr marL="0" indent="0">
              <a:buNone/>
            </a:pPr>
            <a:r>
              <a:rPr lang="en-GB" sz="1400" b="1" i="1" dirty="0" smtClean="0">
                <a:latin typeface="Comic Sans MS" panose="030F0702030302020204" pitchFamily="66" charset="0"/>
              </a:rPr>
              <a:t>**Whilst </a:t>
            </a:r>
            <a:r>
              <a:rPr lang="en-GB" sz="1400" b="1" i="1" dirty="0">
                <a:latin typeface="Comic Sans MS" panose="030F0702030302020204" pitchFamily="66" charset="0"/>
              </a:rPr>
              <a:t>school will do our very best to ensure that iPad are handled with care, parents who choose to send one accept that school are not liable for any damage to them</a:t>
            </a:r>
            <a:r>
              <a:rPr lang="en-GB" sz="1400" b="1" i="1" dirty="0" smtClean="0">
                <a:latin typeface="Comic Sans MS" panose="030F0702030302020204" pitchFamily="66" charset="0"/>
              </a:rPr>
              <a:t>.**</a:t>
            </a:r>
            <a:endParaRPr lang="en-GB" sz="1400" b="1" i="1"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8523797" y="1810269"/>
            <a:ext cx="2545717" cy="3366377"/>
          </a:xfrm>
          <a:prstGeom prst="rect">
            <a:avLst/>
          </a:prstGeom>
        </p:spPr>
      </p:pic>
    </p:spTree>
    <p:extLst>
      <p:ext uri="{BB962C8B-B14F-4D97-AF65-F5344CB8AC3E}">
        <p14:creationId xmlns:p14="http://schemas.microsoft.com/office/powerpoint/2010/main" val="334569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32" y="316379"/>
            <a:ext cx="8911687" cy="1280890"/>
          </a:xfrm>
        </p:spPr>
        <p:txBody>
          <a:bodyPr/>
          <a:lstStyle/>
          <a:p>
            <a:r>
              <a:rPr lang="en-GB" dirty="0" smtClean="0">
                <a:latin typeface="Comic Sans MS" panose="030F0702030302020204" pitchFamily="66" charset="0"/>
              </a:rPr>
              <a:t>Medication</a:t>
            </a:r>
            <a:endParaRPr lang="en-GB" dirty="0">
              <a:latin typeface="Comic Sans MS" panose="030F0702030302020204" pitchFamily="66" charset="0"/>
            </a:endParaRPr>
          </a:p>
        </p:txBody>
      </p:sp>
      <p:sp>
        <p:nvSpPr>
          <p:cNvPr id="3" name="Content Placeholder 2"/>
          <p:cNvSpPr>
            <a:spLocks noGrp="1"/>
          </p:cNvSpPr>
          <p:nvPr>
            <p:ph idx="1"/>
          </p:nvPr>
        </p:nvSpPr>
        <p:spPr>
          <a:xfrm>
            <a:off x="2272689" y="885092"/>
            <a:ext cx="8915400" cy="3777622"/>
          </a:xfrm>
        </p:spPr>
        <p:txBody>
          <a:bodyPr>
            <a:noAutofit/>
          </a:bodyPr>
          <a:lstStyle/>
          <a:p>
            <a:pPr fontAlgn="base"/>
            <a:r>
              <a:rPr lang="en-GB" sz="1600" dirty="0" smtClean="0">
                <a:latin typeface="Comic Sans MS" panose="030F0702030302020204" pitchFamily="66" charset="0"/>
              </a:rPr>
              <a:t>All </a:t>
            </a:r>
            <a:r>
              <a:rPr lang="en-GB" sz="1600" dirty="0">
                <a:latin typeface="Comic Sans MS" panose="030F0702030302020204" pitchFamily="66" charset="0"/>
              </a:rPr>
              <a:t>medication will need to be prescribed by your child’s GP and have a clear label showing the date issued, expiry date and dosage. Medication that has not been prescribed by the GP cannot be </a:t>
            </a:r>
            <a:r>
              <a:rPr lang="en-GB" sz="1600" dirty="0" smtClean="0">
                <a:latin typeface="Comic Sans MS" panose="030F0702030302020204" pitchFamily="66" charset="0"/>
              </a:rPr>
              <a:t>accepted</a:t>
            </a:r>
          </a:p>
          <a:p>
            <a:pPr fontAlgn="base"/>
            <a:r>
              <a:rPr lang="en-GB" sz="1600" dirty="0" smtClean="0">
                <a:latin typeface="Comic Sans MS" panose="030F0702030302020204" pitchFamily="66" charset="0"/>
              </a:rPr>
              <a:t>A medication form is required for each medication. All medication forms need to be sent to school FAO </a:t>
            </a:r>
            <a:r>
              <a:rPr lang="en-GB" sz="1600" dirty="0">
                <a:latin typeface="Comic Sans MS" panose="030F0702030302020204" pitchFamily="66" charset="0"/>
              </a:rPr>
              <a:t>Mrs Chadwick by Friday 6</a:t>
            </a:r>
            <a:r>
              <a:rPr lang="en-GB" sz="1600" baseline="30000" dirty="0">
                <a:latin typeface="Comic Sans MS" panose="030F0702030302020204" pitchFamily="66" charset="0"/>
              </a:rPr>
              <a:t>th</a:t>
            </a:r>
            <a:r>
              <a:rPr lang="en-GB" sz="1600" dirty="0">
                <a:latin typeface="Comic Sans MS" panose="030F0702030302020204" pitchFamily="66" charset="0"/>
              </a:rPr>
              <a:t> </a:t>
            </a:r>
            <a:r>
              <a:rPr lang="en-GB" sz="1600" dirty="0" smtClean="0">
                <a:latin typeface="Comic Sans MS" panose="030F0702030302020204" pitchFamily="66" charset="0"/>
              </a:rPr>
              <a:t>February. Medication can then follow on the day. </a:t>
            </a:r>
            <a:r>
              <a:rPr lang="en-GB" sz="1600" dirty="0">
                <a:latin typeface="Comic Sans MS" panose="030F0702030302020204" pitchFamily="66" charset="0"/>
              </a:rPr>
              <a:t>This will allow Mrs Chadwick time to review all of the medication and storage requirements in </a:t>
            </a:r>
            <a:r>
              <a:rPr lang="en-GB" sz="1600" dirty="0" smtClean="0">
                <a:latin typeface="Comic Sans MS" panose="030F0702030302020204" pitchFamily="66" charset="0"/>
              </a:rPr>
              <a:t>advance</a:t>
            </a:r>
          </a:p>
          <a:p>
            <a:pPr fontAlgn="base"/>
            <a:r>
              <a:rPr lang="en-GB" sz="1600" dirty="0" smtClean="0">
                <a:latin typeface="Comic Sans MS" panose="030F0702030302020204" pitchFamily="66" charset="0"/>
              </a:rPr>
              <a:t>If your child takes medication in a specific way, e.g. if it has been advised that Melatonin is crushed and added to food/drink please write this information on the medication form</a:t>
            </a:r>
          </a:p>
          <a:p>
            <a:pPr fontAlgn="base"/>
            <a:r>
              <a:rPr lang="en-GB" sz="1600" dirty="0" smtClean="0">
                <a:latin typeface="Comic Sans MS" panose="030F0702030302020204" pitchFamily="66" charset="0"/>
              </a:rPr>
              <a:t>If </a:t>
            </a:r>
            <a:r>
              <a:rPr lang="en-GB" sz="1600" dirty="0">
                <a:latin typeface="Comic Sans MS" panose="030F0702030302020204" pitchFamily="66" charset="0"/>
              </a:rPr>
              <a:t>your child is prescribed any new medications after this date that they will need to take on residential, please complete a new medication form and send into school as soon as </a:t>
            </a:r>
            <a:r>
              <a:rPr lang="en-GB" sz="1600" dirty="0" smtClean="0">
                <a:latin typeface="Comic Sans MS" panose="030F0702030302020204" pitchFamily="66" charset="0"/>
              </a:rPr>
              <a:t>possible</a:t>
            </a:r>
          </a:p>
          <a:p>
            <a:pPr fontAlgn="base"/>
            <a:r>
              <a:rPr lang="en-GB" sz="1600" dirty="0" smtClean="0">
                <a:latin typeface="Comic Sans MS" panose="030F0702030302020204" pitchFamily="66" charset="0"/>
              </a:rPr>
              <a:t>Mrs </a:t>
            </a:r>
            <a:r>
              <a:rPr lang="en-GB" sz="1600" dirty="0">
                <a:latin typeface="Comic Sans MS" panose="030F0702030302020204" pitchFamily="66" charset="0"/>
              </a:rPr>
              <a:t>Chadwick will be available from 8:30 – 9:45 </a:t>
            </a:r>
            <a:r>
              <a:rPr lang="en-GB" sz="1600" dirty="0" smtClean="0">
                <a:latin typeface="Comic Sans MS" panose="030F0702030302020204" pitchFamily="66" charset="0"/>
              </a:rPr>
              <a:t>on </a:t>
            </a:r>
            <a:r>
              <a:rPr lang="en-GB" sz="1600" dirty="0">
                <a:latin typeface="Comic Sans MS" panose="030F0702030302020204" pitchFamily="66" charset="0"/>
              </a:rPr>
              <a:t>Wednesday 25</a:t>
            </a:r>
            <a:r>
              <a:rPr lang="en-GB" sz="1600" baseline="30000" dirty="0">
                <a:latin typeface="Comic Sans MS" panose="030F0702030302020204" pitchFamily="66" charset="0"/>
              </a:rPr>
              <a:t>th</a:t>
            </a:r>
            <a:r>
              <a:rPr lang="en-GB" sz="1600" dirty="0">
                <a:latin typeface="Comic Sans MS" panose="030F0702030302020204" pitchFamily="66" charset="0"/>
              </a:rPr>
              <a:t> February </a:t>
            </a:r>
            <a:r>
              <a:rPr lang="en-GB" sz="1600" dirty="0" smtClean="0">
                <a:latin typeface="Comic Sans MS" panose="030F0702030302020204" pitchFamily="66" charset="0"/>
              </a:rPr>
              <a:t>to </a:t>
            </a:r>
            <a:r>
              <a:rPr lang="en-GB" sz="1600" dirty="0">
                <a:latin typeface="Comic Sans MS" panose="030F0702030302020204" pitchFamily="66" charset="0"/>
              </a:rPr>
              <a:t>receive any </a:t>
            </a:r>
            <a:r>
              <a:rPr lang="en-GB" sz="1600" dirty="0" smtClean="0">
                <a:latin typeface="Comic Sans MS" panose="030F0702030302020204" pitchFamily="66" charset="0"/>
              </a:rPr>
              <a:t>medication</a:t>
            </a:r>
          </a:p>
          <a:p>
            <a:pPr fontAlgn="base"/>
            <a:r>
              <a:rPr lang="en-GB" sz="1600" dirty="0" smtClean="0">
                <a:latin typeface="Comic Sans MS" panose="030F0702030302020204" pitchFamily="66" charset="0"/>
              </a:rPr>
              <a:t>If sending medication via transport, please ensure in advance that transport have agreed to this, as on the day you will need to pass it directly to the bus escort, who will then need to hand this directly to staff. Please do not send in cases or bags.</a:t>
            </a:r>
            <a:endParaRPr lang="en-GB" sz="1600" dirty="0">
              <a:latin typeface="Comic Sans MS" panose="030F0702030302020204" pitchFamily="66" charset="0"/>
            </a:endParaRPr>
          </a:p>
          <a:p>
            <a:pPr fontAlgn="base"/>
            <a:r>
              <a:rPr lang="en-GB" sz="1600" dirty="0">
                <a:latin typeface="Comic Sans MS" panose="030F0702030302020204" pitchFamily="66" charset="0"/>
              </a:rPr>
              <a:t> Mrs Chadwick will then be available upon our return to sign out any medication and hand this back to you. If your child will be remaining in school, then transport will be made aware so that they can ensure it reaches you safely.</a:t>
            </a:r>
          </a:p>
          <a:p>
            <a:endParaRPr lang="en-GB" sz="1600" dirty="0">
              <a:latin typeface="Comic Sans MS" panose="030F0702030302020204" pitchFamily="66" charset="0"/>
            </a:endParaRPr>
          </a:p>
        </p:txBody>
      </p:sp>
    </p:spTree>
    <p:extLst>
      <p:ext uri="{BB962C8B-B14F-4D97-AF65-F5344CB8AC3E}">
        <p14:creationId xmlns:p14="http://schemas.microsoft.com/office/powerpoint/2010/main" val="295557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On the day…</a:t>
            </a:r>
            <a:endParaRPr lang="en-GB" dirty="0">
              <a:latin typeface="Comic Sans MS" panose="030F0702030302020204" pitchFamily="66" charset="0"/>
            </a:endParaRPr>
          </a:p>
        </p:txBody>
      </p:sp>
      <p:sp>
        <p:nvSpPr>
          <p:cNvPr id="3" name="Content Placeholder 2"/>
          <p:cNvSpPr>
            <a:spLocks noGrp="1"/>
          </p:cNvSpPr>
          <p:nvPr>
            <p:ph idx="1"/>
          </p:nvPr>
        </p:nvSpPr>
        <p:spPr>
          <a:xfrm>
            <a:off x="2430951" y="1175239"/>
            <a:ext cx="8915400" cy="3777622"/>
          </a:xfrm>
        </p:spPr>
        <p:txBody>
          <a:bodyPr>
            <a:noAutofit/>
          </a:bodyPr>
          <a:lstStyle/>
          <a:p>
            <a:pPr marL="0" indent="0">
              <a:buNone/>
            </a:pPr>
            <a:r>
              <a:rPr lang="en-GB" dirty="0">
                <a:latin typeface="Comic Sans MS" panose="030F0702030302020204" pitchFamily="66" charset="0"/>
              </a:rPr>
              <a:t> </a:t>
            </a:r>
            <a:endParaRPr lang="en-GB" dirty="0" smtClean="0">
              <a:latin typeface="Comic Sans MS" panose="030F0702030302020204" pitchFamily="66" charset="0"/>
            </a:endParaRPr>
          </a:p>
          <a:p>
            <a:r>
              <a:rPr lang="en-GB" dirty="0" smtClean="0">
                <a:latin typeface="Comic Sans MS" panose="030F0702030302020204" pitchFamily="66" charset="0"/>
              </a:rPr>
              <a:t>If luggage has not been dropped off in advance/coming on transport, please drop luggage at the office between </a:t>
            </a:r>
            <a:r>
              <a:rPr lang="en-GB" dirty="0">
                <a:latin typeface="Comic Sans MS" panose="030F0702030302020204" pitchFamily="66" charset="0"/>
              </a:rPr>
              <a:t>9:15 – 9:45 once the car park has cleared. </a:t>
            </a:r>
            <a:r>
              <a:rPr lang="en-GB" dirty="0" smtClean="0">
                <a:latin typeface="Comic Sans MS" panose="030F0702030302020204" pitchFamily="66" charset="0"/>
              </a:rPr>
              <a:t>Pupils who come in with parents are welcome to arrive later (between 9:15 – 9:45) on the day to avoid parents/carers having to wait around</a:t>
            </a:r>
          </a:p>
          <a:p>
            <a:r>
              <a:rPr lang="en-GB" dirty="0" smtClean="0">
                <a:latin typeface="Comic Sans MS" panose="030F0702030302020204" pitchFamily="66" charset="0"/>
              </a:rPr>
              <a:t>We will leave school at 10:30am prompt </a:t>
            </a:r>
            <a:r>
              <a:rPr lang="en-GB" dirty="0">
                <a:latin typeface="Comic Sans MS" panose="030F0702030302020204" pitchFamily="66" charset="0"/>
              </a:rPr>
              <a:t>and </a:t>
            </a:r>
            <a:r>
              <a:rPr lang="en-GB" dirty="0" smtClean="0">
                <a:latin typeface="Comic Sans MS" panose="030F0702030302020204" pitchFamily="66" charset="0"/>
              </a:rPr>
              <a:t>return </a:t>
            </a:r>
            <a:r>
              <a:rPr lang="en-GB" dirty="0">
                <a:latin typeface="Comic Sans MS" panose="030F0702030302020204" pitchFamily="66" charset="0"/>
              </a:rPr>
              <a:t>to school on Friday 27</a:t>
            </a:r>
            <a:r>
              <a:rPr lang="en-GB" baseline="30000" dirty="0">
                <a:latin typeface="Comic Sans MS" panose="030F0702030302020204" pitchFamily="66" charset="0"/>
              </a:rPr>
              <a:t>th</a:t>
            </a:r>
            <a:r>
              <a:rPr lang="en-GB" dirty="0">
                <a:latin typeface="Comic Sans MS" panose="030F0702030302020204" pitchFamily="66" charset="0"/>
              </a:rPr>
              <a:t> February 2026 by </a:t>
            </a:r>
            <a:r>
              <a:rPr lang="en-GB" dirty="0" smtClean="0">
                <a:latin typeface="Comic Sans MS" panose="030F0702030302020204" pitchFamily="66" charset="0"/>
              </a:rPr>
              <a:t>12:00</a:t>
            </a:r>
          </a:p>
          <a:p>
            <a:r>
              <a:rPr lang="en-GB" dirty="0">
                <a:latin typeface="Comic Sans MS" panose="030F0702030302020204" pitchFamily="66" charset="0"/>
              </a:rPr>
              <a:t>P</a:t>
            </a:r>
            <a:r>
              <a:rPr lang="en-GB" dirty="0" smtClean="0">
                <a:latin typeface="Comic Sans MS" panose="030F0702030302020204" pitchFamily="66" charset="0"/>
              </a:rPr>
              <a:t>upils are not permitted to bring mobile phones under any circumstances, due to Safeguarding reasons. </a:t>
            </a:r>
            <a:r>
              <a:rPr lang="en-GB" dirty="0">
                <a:latin typeface="Comic Sans MS" panose="030F0702030302020204" pitchFamily="66" charset="0"/>
              </a:rPr>
              <a:t>Mrs Irwin will inform school when we arrive at Bendrigg and a </a:t>
            </a:r>
            <a:r>
              <a:rPr lang="en-GB" dirty="0" smtClean="0">
                <a:latin typeface="Comic Sans MS" panose="030F0702030302020204" pitchFamily="66" charset="0"/>
              </a:rPr>
              <a:t>parent mail</a:t>
            </a:r>
            <a:r>
              <a:rPr lang="en-GB" dirty="0">
                <a:latin typeface="Comic Sans MS" panose="030F0702030302020204" pitchFamily="66" charset="0"/>
              </a:rPr>
              <a:t> will be sent to let you all know that we have arrived safely. </a:t>
            </a:r>
            <a:endParaRPr lang="en-GB" dirty="0" smtClean="0">
              <a:latin typeface="Comic Sans MS" panose="030F0702030302020204" pitchFamily="66" charset="0"/>
            </a:endParaRPr>
          </a:p>
          <a:p>
            <a:pPr marL="0" indent="0">
              <a:buNone/>
            </a:pPr>
            <a:r>
              <a:rPr lang="en-GB" i="1" dirty="0" smtClean="0">
                <a:latin typeface="Comic Sans MS" panose="030F0702030302020204" pitchFamily="66" charset="0"/>
              </a:rPr>
              <a:t>**Mrs </a:t>
            </a:r>
            <a:r>
              <a:rPr lang="en-GB" i="1" dirty="0">
                <a:latin typeface="Comic Sans MS" panose="030F0702030302020204" pitchFamily="66" charset="0"/>
              </a:rPr>
              <a:t>Irwin and Mrs VanRooy will have mobile phones and emergency contact details for all pupils. Please be assured that in the event of an emergency we would contact you directly however, due to the number of pupils attending are unable to make individual calls beyond this. </a:t>
            </a:r>
            <a:r>
              <a:rPr lang="en-GB" i="1" dirty="0" smtClean="0">
                <a:latin typeface="Comic Sans MS" panose="030F0702030302020204" pitchFamily="66" charset="0"/>
              </a:rPr>
              <a:t>**</a:t>
            </a:r>
          </a:p>
        </p:txBody>
      </p:sp>
    </p:spTree>
    <p:extLst>
      <p:ext uri="{BB962C8B-B14F-4D97-AF65-F5344CB8AC3E}">
        <p14:creationId xmlns:p14="http://schemas.microsoft.com/office/powerpoint/2010/main" val="13437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167" y="369133"/>
            <a:ext cx="8911687" cy="1280890"/>
          </a:xfrm>
        </p:spPr>
        <p:txBody>
          <a:bodyPr/>
          <a:lstStyle/>
          <a:p>
            <a:r>
              <a:rPr lang="en-GB" dirty="0" smtClean="0">
                <a:latin typeface="Comic Sans MS" panose="030F0702030302020204" pitchFamily="66" charset="0"/>
              </a:rPr>
              <a:t>Activities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025443" y="1421586"/>
            <a:ext cx="10640447" cy="4267037"/>
          </a:xfrm>
          <a:prstGeom prst="rect">
            <a:avLst/>
          </a:prstGeom>
        </p:spPr>
      </p:pic>
      <p:sp>
        <p:nvSpPr>
          <p:cNvPr id="5" name="TextBox 4"/>
          <p:cNvSpPr txBox="1"/>
          <p:nvPr/>
        </p:nvSpPr>
        <p:spPr>
          <a:xfrm>
            <a:off x="1443954" y="5688623"/>
            <a:ext cx="9803423" cy="1200329"/>
          </a:xfrm>
          <a:prstGeom prst="rect">
            <a:avLst/>
          </a:prstGeom>
          <a:noFill/>
        </p:spPr>
        <p:txBody>
          <a:bodyPr wrap="square" rtlCol="0">
            <a:spAutoFit/>
          </a:bodyPr>
          <a:lstStyle/>
          <a:p>
            <a:r>
              <a:rPr lang="en-GB" dirty="0" smtClean="0">
                <a:latin typeface="Comic Sans MS" panose="030F0702030302020204" pitchFamily="66" charset="0"/>
              </a:rPr>
              <a:t>Social stories are available for all activities that we will be participating in. Copies are available to collect today. In addition, copies will be taken with us to read, where appropriate in advance of activities. The lounge and the grounds are available for ‘down-time’.</a:t>
            </a:r>
            <a:endParaRPr lang="en-GB" dirty="0">
              <a:latin typeface="Comic Sans MS" panose="030F0702030302020204" pitchFamily="66" charset="0"/>
            </a:endParaRPr>
          </a:p>
        </p:txBody>
      </p:sp>
      <p:sp>
        <p:nvSpPr>
          <p:cNvPr id="6" name="TextBox 5"/>
          <p:cNvSpPr txBox="1"/>
          <p:nvPr/>
        </p:nvSpPr>
        <p:spPr>
          <a:xfrm>
            <a:off x="5688623" y="115749"/>
            <a:ext cx="6145824" cy="1200329"/>
          </a:xfrm>
          <a:prstGeom prst="rect">
            <a:avLst/>
          </a:prstGeom>
          <a:noFill/>
        </p:spPr>
        <p:txBody>
          <a:bodyPr wrap="square" rtlCol="0">
            <a:spAutoFit/>
          </a:bodyPr>
          <a:lstStyle/>
          <a:p>
            <a:r>
              <a:rPr lang="en-GB" dirty="0" smtClean="0">
                <a:latin typeface="Comic Sans MS" panose="030F0702030302020204" pitchFamily="66" charset="0"/>
              </a:rPr>
              <a:t>Pupils and staff have been split into 4 groups. Each group will have a Green Lane group leader and a Bendrigg group leader plus additional Bendrigg staff (number depends on the activity)</a:t>
            </a:r>
            <a:endParaRPr lang="en-GB" dirty="0">
              <a:latin typeface="Comic Sans MS" panose="030F0702030302020204" pitchFamily="66" charset="0"/>
            </a:endParaRPr>
          </a:p>
        </p:txBody>
      </p:sp>
    </p:spTree>
    <p:extLst>
      <p:ext uri="{BB962C8B-B14F-4D97-AF65-F5344CB8AC3E}">
        <p14:creationId xmlns:p14="http://schemas.microsoft.com/office/powerpoint/2010/main" val="144154268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745</TotalTime>
  <Words>648</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Comic Sans MS</vt:lpstr>
      <vt:lpstr>Wingdings 3</vt:lpstr>
      <vt:lpstr>Wisp</vt:lpstr>
      <vt:lpstr>Bendrigg Residential Parent/Carer Information – Pre Visit</vt:lpstr>
      <vt:lpstr>Meet the staff</vt:lpstr>
      <vt:lpstr>Pupil information collection</vt:lpstr>
      <vt:lpstr>Prior to the trip…</vt:lpstr>
      <vt:lpstr>Social Stories</vt:lpstr>
      <vt:lpstr>What to pack…</vt:lpstr>
      <vt:lpstr>Medication</vt:lpstr>
      <vt:lpstr>On the day…</vt:lpstr>
      <vt:lpstr>Activities</vt:lpstr>
      <vt:lpstr>Food and drink</vt:lpstr>
      <vt:lpstr>Sleeping arrangements</vt:lpstr>
      <vt:lpstr>On the day we return…</vt:lpstr>
      <vt:lpstr>Things to do…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Bendrigg Residential Parent/Carer Information – Pre Visit</dc:title>
  <dc:creator>Sarah Irwin</dc:creator>
  <cp:lastModifiedBy>Sarah Irwin</cp:lastModifiedBy>
  <cp:revision>19</cp:revision>
  <dcterms:created xsi:type="dcterms:W3CDTF">2026-01-22T23:03:38Z</dcterms:created>
  <dcterms:modified xsi:type="dcterms:W3CDTF">2026-01-23T11:28:53Z</dcterms:modified>
</cp:coreProperties>
</file>