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oming Soon"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E3B10-81C2-D364-181D-C4FE348CEC0D}" v="71" dt="2025-09-23T18:45:12.094"/>
    <p1510:client id="{D241A891-0FEE-30BA-81C8-BBD535D1C23F}" v="1" dt="2025-09-24T11:12:49.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0" d="100"/>
          <a:sy n="30" d="100"/>
        </p:scale>
        <p:origin x="2098" y="9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ell" userId="S::laura.bell@greenlaneschool.co.uk::939e6813-f396-4173-80d6-520f78e1ff6c" providerId="AD" clId="Web-{D241A891-0FEE-30BA-81C8-BBD535D1C23F}"/>
    <pc:docChg chg="modSld">
      <pc:chgData name="Laura Bell" userId="S::laura.bell@greenlaneschool.co.uk::939e6813-f396-4173-80d6-520f78e1ff6c" providerId="AD" clId="Web-{D241A891-0FEE-30BA-81C8-BBD535D1C23F}" dt="2025-09-24T11:12:49.061" v="0" actId="1076"/>
      <pc:docMkLst>
        <pc:docMk/>
      </pc:docMkLst>
      <pc:sldChg chg="modSp">
        <pc:chgData name="Laura Bell" userId="S::laura.bell@greenlaneschool.co.uk::939e6813-f396-4173-80d6-520f78e1ff6c" providerId="AD" clId="Web-{D241A891-0FEE-30BA-81C8-BBD535D1C23F}" dt="2025-09-24T11:12:49.061" v="0" actId="1076"/>
        <pc:sldMkLst>
          <pc:docMk/>
          <pc:sldMk cId="0" sldId="258"/>
        </pc:sldMkLst>
        <pc:picChg chg="mod">
          <ac:chgData name="Laura Bell" userId="S::laura.bell@greenlaneschool.co.uk::939e6813-f396-4173-80d6-520f78e1ff6c" providerId="AD" clId="Web-{D241A891-0FEE-30BA-81C8-BBD535D1C23F}" dt="2025-09-24T11:12:49.061" v="0" actId="1076"/>
          <ac:picMkLst>
            <pc:docMk/>
            <pc:sldMk cId="0" sldId="258"/>
            <ac:picMk id="8" creationId="{00000000-0000-0000-0000-000000000000}"/>
          </ac:picMkLst>
        </pc:picChg>
      </pc:sldChg>
    </pc:docChg>
  </pc:docChgLst>
  <pc:docChgLst>
    <pc:chgData name="Laura Bell" userId="S::laura.bell@greenlaneschool.co.uk::939e6813-f396-4173-80d6-520f78e1ff6c" providerId="AD" clId="Web-{14BE3B10-81C2-D364-181D-C4FE348CEC0D}"/>
    <pc:docChg chg="modSld">
      <pc:chgData name="Laura Bell" userId="S::laura.bell@greenlaneschool.co.uk::939e6813-f396-4173-80d6-520f78e1ff6c" providerId="AD" clId="Web-{14BE3B10-81C2-D364-181D-C4FE348CEC0D}" dt="2025-09-23T18:45:12.094" v="67" actId="14100"/>
      <pc:docMkLst>
        <pc:docMk/>
      </pc:docMkLst>
      <pc:sldChg chg="addSp modSp">
        <pc:chgData name="Laura Bell" userId="S::laura.bell@greenlaneschool.co.uk::939e6813-f396-4173-80d6-520f78e1ff6c" providerId="AD" clId="Web-{14BE3B10-81C2-D364-181D-C4FE348CEC0D}" dt="2025-09-23T18:30:59.740" v="2" actId="1076"/>
        <pc:sldMkLst>
          <pc:docMk/>
          <pc:sldMk cId="0" sldId="262"/>
        </pc:sldMkLst>
        <pc:picChg chg="add mod">
          <ac:chgData name="Laura Bell" userId="S::laura.bell@greenlaneschool.co.uk::939e6813-f396-4173-80d6-520f78e1ff6c" providerId="AD" clId="Web-{14BE3B10-81C2-D364-181D-C4FE348CEC0D}" dt="2025-09-23T18:30:59.740" v="2" actId="1076"/>
          <ac:picMkLst>
            <pc:docMk/>
            <pc:sldMk cId="0" sldId="262"/>
            <ac:picMk id="5" creationId="{F7078F84-38FD-6BEB-FC4E-A105F8405863}"/>
          </ac:picMkLst>
        </pc:picChg>
      </pc:sldChg>
      <pc:sldChg chg="addSp modSp">
        <pc:chgData name="Laura Bell" userId="S::laura.bell@greenlaneschool.co.uk::939e6813-f396-4173-80d6-520f78e1ff6c" providerId="AD" clId="Web-{14BE3B10-81C2-D364-181D-C4FE348CEC0D}" dt="2025-09-23T18:45:12.094" v="67" actId="14100"/>
        <pc:sldMkLst>
          <pc:docMk/>
          <pc:sldMk cId="0" sldId="265"/>
        </pc:sldMkLst>
        <pc:spChg chg="add">
          <ac:chgData name="Laura Bell" userId="S::laura.bell@greenlaneschool.co.uk::939e6813-f396-4173-80d6-520f78e1ff6c" providerId="AD" clId="Web-{14BE3B10-81C2-D364-181D-C4FE348CEC0D}" dt="2025-09-23T18:36:27.905" v="5"/>
          <ac:spMkLst>
            <pc:docMk/>
            <pc:sldMk cId="0" sldId="265"/>
            <ac:spMk id="5" creationId="{EC19911A-68D1-D84A-593B-0F0A9AEE9253}"/>
          </ac:spMkLst>
        </pc:spChg>
        <pc:spChg chg="add mod">
          <ac:chgData name="Laura Bell" userId="S::laura.bell@greenlaneschool.co.uk::939e6813-f396-4173-80d6-520f78e1ff6c" providerId="AD" clId="Web-{14BE3B10-81C2-D364-181D-C4FE348CEC0D}" dt="2025-09-23T18:37:09.749" v="11" actId="14100"/>
          <ac:spMkLst>
            <pc:docMk/>
            <pc:sldMk cId="0" sldId="265"/>
            <ac:spMk id="6" creationId="{94810FFA-3883-721B-4CF0-9428AA1F5588}"/>
          </ac:spMkLst>
        </pc:spChg>
        <pc:spChg chg="add mod">
          <ac:chgData name="Laura Bell" userId="S::laura.bell@greenlaneschool.co.uk::939e6813-f396-4173-80d6-520f78e1ff6c" providerId="AD" clId="Web-{14BE3B10-81C2-D364-181D-C4FE348CEC0D}" dt="2025-09-23T18:37:35.984" v="15" actId="14100"/>
          <ac:spMkLst>
            <pc:docMk/>
            <pc:sldMk cId="0" sldId="265"/>
            <ac:spMk id="7" creationId="{72C29DB2-BDCF-B118-1F58-D6C3B6B1066E}"/>
          </ac:spMkLst>
        </pc:spChg>
        <pc:spChg chg="add mod">
          <ac:chgData name="Laura Bell" userId="S::laura.bell@greenlaneschool.co.uk::939e6813-f396-4173-80d6-520f78e1ff6c" providerId="AD" clId="Web-{14BE3B10-81C2-D364-181D-C4FE348CEC0D}" dt="2025-09-23T18:38:11.203" v="17" actId="1076"/>
          <ac:spMkLst>
            <pc:docMk/>
            <pc:sldMk cId="0" sldId="265"/>
            <ac:spMk id="8" creationId="{B35BBE14-A6D1-1EE6-5141-08C052EBE5CA}"/>
          </ac:spMkLst>
        </pc:spChg>
        <pc:spChg chg="add mod">
          <ac:chgData name="Laura Bell" userId="S::laura.bell@greenlaneschool.co.uk::939e6813-f396-4173-80d6-520f78e1ff6c" providerId="AD" clId="Web-{14BE3B10-81C2-D364-181D-C4FE348CEC0D}" dt="2025-09-23T18:38:40.703" v="22" actId="1076"/>
          <ac:spMkLst>
            <pc:docMk/>
            <pc:sldMk cId="0" sldId="265"/>
            <ac:spMk id="9" creationId="{4A8F6300-FCD5-67DE-801D-8B5827D227B7}"/>
          </ac:spMkLst>
        </pc:spChg>
        <pc:spChg chg="add mod">
          <ac:chgData name="Laura Bell" userId="S::laura.bell@greenlaneschool.co.uk::939e6813-f396-4173-80d6-520f78e1ff6c" providerId="AD" clId="Web-{14BE3B10-81C2-D364-181D-C4FE348CEC0D}" dt="2025-09-23T18:38:52.172" v="24" actId="1076"/>
          <ac:spMkLst>
            <pc:docMk/>
            <pc:sldMk cId="0" sldId="265"/>
            <ac:spMk id="10" creationId="{E53A9335-2416-B2E0-A025-562162EAD98B}"/>
          </ac:spMkLst>
        </pc:spChg>
        <pc:spChg chg="add mod">
          <ac:chgData name="Laura Bell" userId="S::laura.bell@greenlaneschool.co.uk::939e6813-f396-4173-80d6-520f78e1ff6c" providerId="AD" clId="Web-{14BE3B10-81C2-D364-181D-C4FE348CEC0D}" dt="2025-09-23T18:39:08.391" v="26" actId="1076"/>
          <ac:spMkLst>
            <pc:docMk/>
            <pc:sldMk cId="0" sldId="265"/>
            <ac:spMk id="11" creationId="{EDF66C17-9886-EE17-6ED1-73BD8D61C75B}"/>
          </ac:spMkLst>
        </pc:spChg>
        <pc:spChg chg="add mod">
          <ac:chgData name="Laura Bell" userId="S::laura.bell@greenlaneschool.co.uk::939e6813-f396-4173-80d6-520f78e1ff6c" providerId="AD" clId="Web-{14BE3B10-81C2-D364-181D-C4FE348CEC0D}" dt="2025-09-23T18:40:39.767" v="35" actId="14100"/>
          <ac:spMkLst>
            <pc:docMk/>
            <pc:sldMk cId="0" sldId="265"/>
            <ac:spMk id="12" creationId="{BC5B342D-835D-44BB-05B5-773C3DB607D2}"/>
          </ac:spMkLst>
        </pc:spChg>
        <pc:spChg chg="add mod">
          <ac:chgData name="Laura Bell" userId="S::laura.bell@greenlaneschool.co.uk::939e6813-f396-4173-80d6-520f78e1ff6c" providerId="AD" clId="Web-{14BE3B10-81C2-D364-181D-C4FE348CEC0D}" dt="2025-09-23T18:39:45.126" v="30" actId="1076"/>
          <ac:spMkLst>
            <pc:docMk/>
            <pc:sldMk cId="0" sldId="265"/>
            <ac:spMk id="13" creationId="{6BEEE62D-8F02-CDD0-FE1C-59898131C2DE}"/>
          </ac:spMkLst>
        </pc:spChg>
        <pc:spChg chg="add mod">
          <ac:chgData name="Laura Bell" userId="S::laura.bell@greenlaneschool.co.uk::939e6813-f396-4173-80d6-520f78e1ff6c" providerId="AD" clId="Web-{14BE3B10-81C2-D364-181D-C4FE348CEC0D}" dt="2025-09-23T18:40:15.954" v="33" actId="14100"/>
          <ac:spMkLst>
            <pc:docMk/>
            <pc:sldMk cId="0" sldId="265"/>
            <ac:spMk id="14" creationId="{E098C67A-E78A-2A5A-0CB9-645F5E45BE4E}"/>
          </ac:spMkLst>
        </pc:spChg>
        <pc:spChg chg="add mod">
          <ac:chgData name="Laura Bell" userId="S::laura.bell@greenlaneschool.co.uk::939e6813-f396-4173-80d6-520f78e1ff6c" providerId="AD" clId="Web-{14BE3B10-81C2-D364-181D-C4FE348CEC0D}" dt="2025-09-23T18:43:05.758" v="45" actId="14100"/>
          <ac:spMkLst>
            <pc:docMk/>
            <pc:sldMk cId="0" sldId="265"/>
            <ac:spMk id="16" creationId="{82A75E43-F261-227C-61C2-12B174AF64A7}"/>
          </ac:spMkLst>
        </pc:spChg>
        <pc:spChg chg="add mod">
          <ac:chgData name="Laura Bell" userId="S::laura.bell@greenlaneschool.co.uk::939e6813-f396-4173-80d6-520f78e1ff6c" providerId="AD" clId="Web-{14BE3B10-81C2-D364-181D-C4FE348CEC0D}" dt="2025-09-23T18:43:13.336" v="47" actId="1076"/>
          <ac:spMkLst>
            <pc:docMk/>
            <pc:sldMk cId="0" sldId="265"/>
            <ac:spMk id="17" creationId="{3D4012CE-C42B-AEA8-7758-0E622131375D}"/>
          </ac:spMkLst>
        </pc:spChg>
        <pc:spChg chg="add mod">
          <ac:chgData name="Laura Bell" userId="S::laura.bell@greenlaneschool.co.uk::939e6813-f396-4173-80d6-520f78e1ff6c" providerId="AD" clId="Web-{14BE3B10-81C2-D364-181D-C4FE348CEC0D}" dt="2025-09-23T18:43:21.556" v="49" actId="1076"/>
          <ac:spMkLst>
            <pc:docMk/>
            <pc:sldMk cId="0" sldId="265"/>
            <ac:spMk id="18" creationId="{70FF2AC9-48BB-F204-32C9-6301565751F3}"/>
          </ac:spMkLst>
        </pc:spChg>
        <pc:spChg chg="add mod">
          <ac:chgData name="Laura Bell" userId="S::laura.bell@greenlaneschool.co.uk::939e6813-f396-4173-80d6-520f78e1ff6c" providerId="AD" clId="Web-{14BE3B10-81C2-D364-181D-C4FE348CEC0D}" dt="2025-09-23T18:43:26.368" v="51" actId="1076"/>
          <ac:spMkLst>
            <pc:docMk/>
            <pc:sldMk cId="0" sldId="265"/>
            <ac:spMk id="19" creationId="{7C99D3A9-0DC3-08D3-DCAB-AE94D4E1A0EE}"/>
          </ac:spMkLst>
        </pc:spChg>
        <pc:spChg chg="add mod">
          <ac:chgData name="Laura Bell" userId="S::laura.bell@greenlaneschool.co.uk::939e6813-f396-4173-80d6-520f78e1ff6c" providerId="AD" clId="Web-{14BE3B10-81C2-D364-181D-C4FE348CEC0D}" dt="2025-09-23T18:43:42.995" v="54" actId="14100"/>
          <ac:spMkLst>
            <pc:docMk/>
            <pc:sldMk cId="0" sldId="265"/>
            <ac:spMk id="20" creationId="{FA6F356E-A5C9-9A07-E235-16765BE2F21C}"/>
          </ac:spMkLst>
        </pc:spChg>
        <pc:spChg chg="add mod">
          <ac:chgData name="Laura Bell" userId="S::laura.bell@greenlaneschool.co.uk::939e6813-f396-4173-80d6-520f78e1ff6c" providerId="AD" clId="Web-{14BE3B10-81C2-D364-181D-C4FE348CEC0D}" dt="2025-09-23T18:43:49.917" v="56" actId="1076"/>
          <ac:spMkLst>
            <pc:docMk/>
            <pc:sldMk cId="0" sldId="265"/>
            <ac:spMk id="21" creationId="{561A8C1F-D82A-06AA-7E36-002F30BEAA8D}"/>
          </ac:spMkLst>
        </pc:spChg>
        <pc:spChg chg="add mod">
          <ac:chgData name="Laura Bell" userId="S::laura.bell@greenlaneschool.co.uk::939e6813-f396-4173-80d6-520f78e1ff6c" providerId="AD" clId="Web-{14BE3B10-81C2-D364-181D-C4FE348CEC0D}" dt="2025-09-23T18:44:03.371" v="59" actId="14100"/>
          <ac:spMkLst>
            <pc:docMk/>
            <pc:sldMk cId="0" sldId="265"/>
            <ac:spMk id="22" creationId="{95B3B25E-B73E-CCE7-0E2F-8E9F85CDDFAA}"/>
          </ac:spMkLst>
        </pc:spChg>
        <pc:spChg chg="add mod">
          <ac:chgData name="Laura Bell" userId="S::laura.bell@greenlaneschool.co.uk::939e6813-f396-4173-80d6-520f78e1ff6c" providerId="AD" clId="Web-{14BE3B10-81C2-D364-181D-C4FE348CEC0D}" dt="2025-09-23T18:44:52.530" v="63" actId="1076"/>
          <ac:spMkLst>
            <pc:docMk/>
            <pc:sldMk cId="0" sldId="265"/>
            <ac:spMk id="23" creationId="{009CF9C0-DFED-C195-5A3B-B6321E20DA4D}"/>
          </ac:spMkLst>
        </pc:spChg>
        <pc:spChg chg="add mod">
          <ac:chgData name="Laura Bell" userId="S::laura.bell@greenlaneschool.co.uk::939e6813-f396-4173-80d6-520f78e1ff6c" providerId="AD" clId="Web-{14BE3B10-81C2-D364-181D-C4FE348CEC0D}" dt="2025-09-23T18:45:12.094" v="67" actId="14100"/>
          <ac:spMkLst>
            <pc:docMk/>
            <pc:sldMk cId="0" sldId="265"/>
            <ac:spMk id="24" creationId="{82350E59-42F7-8D37-6C06-366C09386D31}"/>
          </ac:spMkLst>
        </pc:spChg>
        <pc:picChg chg="add mod">
          <ac:chgData name="Laura Bell" userId="S::laura.bell@greenlaneschool.co.uk::939e6813-f396-4173-80d6-520f78e1ff6c" providerId="AD" clId="Web-{14BE3B10-81C2-D364-181D-C4FE348CEC0D}" dt="2025-09-23T18:35:29.310" v="4" actId="1076"/>
          <ac:picMkLst>
            <pc:docMk/>
            <pc:sldMk cId="0" sldId="265"/>
            <ac:picMk id="4" creationId="{000C603A-ACB3-F6FA-4958-43C7FCA1CA31}"/>
          </ac:picMkLst>
        </pc:picChg>
        <pc:picChg chg="add mod">
          <ac:chgData name="Laura Bell" userId="S::laura.bell@greenlaneschool.co.uk::939e6813-f396-4173-80d6-520f78e1ff6c" providerId="AD" clId="Web-{14BE3B10-81C2-D364-181D-C4FE348CEC0D}" dt="2025-09-23T18:42:26.114" v="42" actId="1076"/>
          <ac:picMkLst>
            <pc:docMk/>
            <pc:sldMk cId="0" sldId="265"/>
            <ac:picMk id="15" creationId="{93A0F37B-5315-678C-6EB1-A5EBB05C46D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Freeform 3"/>
          <p:cNvSpPr/>
          <p:nvPr/>
        </p:nvSpPr>
        <p:spPr>
          <a:xfrm>
            <a:off x="4191000" y="5295900"/>
            <a:ext cx="4495800" cy="4188018"/>
          </a:xfrm>
          <a:custGeom>
            <a:avLst/>
            <a:gdLst/>
            <a:ahLst/>
            <a:cxnLst/>
            <a:rect l="l" t="t" r="r" b="b"/>
            <a:pathLst>
              <a:path w="5166474" h="5056549">
                <a:moveTo>
                  <a:pt x="0" y="0"/>
                </a:moveTo>
                <a:lnTo>
                  <a:pt x="5166474" y="0"/>
                </a:lnTo>
                <a:lnTo>
                  <a:pt x="5166474" y="5056549"/>
                </a:lnTo>
                <a:lnTo>
                  <a:pt x="0" y="5056549"/>
                </a:lnTo>
                <a:lnTo>
                  <a:pt x="0" y="0"/>
                </a:lnTo>
                <a:close/>
              </a:path>
            </a:pathLst>
          </a:custGeom>
          <a:blipFill>
            <a:blip r:embed="rId3"/>
            <a:stretch>
              <a:fillRect/>
            </a:stretch>
          </a:blipFill>
        </p:spPr>
      </p:sp>
      <p:sp>
        <p:nvSpPr>
          <p:cNvPr id="4" name="Freeform 4"/>
          <p:cNvSpPr/>
          <p:nvPr/>
        </p:nvSpPr>
        <p:spPr>
          <a:xfrm>
            <a:off x="9296400" y="5295901"/>
            <a:ext cx="4648200" cy="4188018"/>
          </a:xfrm>
          <a:custGeom>
            <a:avLst/>
            <a:gdLst/>
            <a:ahLst/>
            <a:cxnLst/>
            <a:rect l="l" t="t" r="r" b="b"/>
            <a:pathLst>
              <a:path w="5283300" h="5056549">
                <a:moveTo>
                  <a:pt x="0" y="0"/>
                </a:moveTo>
                <a:lnTo>
                  <a:pt x="5283300" y="0"/>
                </a:lnTo>
                <a:lnTo>
                  <a:pt x="5283300" y="5056549"/>
                </a:lnTo>
                <a:lnTo>
                  <a:pt x="0" y="5056549"/>
                </a:lnTo>
                <a:lnTo>
                  <a:pt x="0" y="0"/>
                </a:lnTo>
                <a:close/>
              </a:path>
            </a:pathLst>
          </a:custGeom>
          <a:blipFill>
            <a:blip r:embed="rId4"/>
            <a:stretch>
              <a:fillRect/>
            </a:stretch>
          </a:blipFill>
        </p:spPr>
      </p:sp>
      <p:sp>
        <p:nvSpPr>
          <p:cNvPr id="5" name="TextBox 5"/>
          <p:cNvSpPr txBox="1"/>
          <p:nvPr/>
        </p:nvSpPr>
        <p:spPr>
          <a:xfrm>
            <a:off x="1819930" y="182721"/>
            <a:ext cx="14648141" cy="3162300"/>
          </a:xfrm>
          <a:prstGeom prst="rect">
            <a:avLst/>
          </a:prstGeom>
        </p:spPr>
        <p:txBody>
          <a:bodyPr lIns="0" tIns="0" rIns="0" bIns="0" rtlCol="0" anchor="t">
            <a:spAutoFit/>
          </a:bodyPr>
          <a:lstStyle/>
          <a:p>
            <a:pPr algn="ctr">
              <a:lnSpc>
                <a:spcPts val="12599"/>
              </a:lnSpc>
            </a:pPr>
            <a:r>
              <a:rPr lang="en-US" sz="9000">
                <a:solidFill>
                  <a:srgbClr val="A46B46"/>
                </a:solidFill>
                <a:latin typeface="Coming Soon"/>
                <a:ea typeface="Coming Soon"/>
                <a:cs typeface="Coming Soon"/>
                <a:sym typeface="Coming Soon"/>
              </a:rPr>
              <a:t>Welcome to Hedgehog Class</a:t>
            </a:r>
          </a:p>
          <a:p>
            <a:pPr algn="ctr">
              <a:lnSpc>
                <a:spcPts val="12599"/>
              </a:lnSpc>
            </a:pPr>
            <a:r>
              <a:rPr lang="en-US" sz="9000">
                <a:solidFill>
                  <a:srgbClr val="A46B46"/>
                </a:solidFill>
                <a:latin typeface="Coming Soon"/>
                <a:ea typeface="Coming Soon"/>
                <a:cs typeface="Coming Soon"/>
                <a:sym typeface="Coming Soon"/>
              </a:rPr>
              <a:t>2025 - 2026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5157609" y="230346"/>
            <a:ext cx="7972783"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IEP/SCERTS Targets.</a:t>
            </a:r>
          </a:p>
        </p:txBody>
      </p:sp>
      <p:pic>
        <p:nvPicPr>
          <p:cNvPr id="4" name="Picture 3" descr="A white text on a white background&#10;&#10;AI-generated content may be incorrect.">
            <a:extLst>
              <a:ext uri="{FF2B5EF4-FFF2-40B4-BE49-F238E27FC236}">
                <a16:creationId xmlns:a16="http://schemas.microsoft.com/office/drawing/2014/main" xmlns="" id="{000C603A-ACB3-F6FA-4958-43C7FCA1CA31}"/>
              </a:ext>
            </a:extLst>
          </p:cNvPr>
          <p:cNvPicPr>
            <a:picLocks noChangeAspect="1"/>
          </p:cNvPicPr>
          <p:nvPr/>
        </p:nvPicPr>
        <p:blipFill>
          <a:blip r:embed="rId3"/>
          <a:stretch>
            <a:fillRect/>
          </a:stretch>
        </p:blipFill>
        <p:spPr>
          <a:xfrm>
            <a:off x="466725" y="1434027"/>
            <a:ext cx="8210550" cy="5781675"/>
          </a:xfrm>
          <a:prstGeom prst="rect">
            <a:avLst/>
          </a:prstGeom>
        </p:spPr>
      </p:pic>
      <p:sp>
        <p:nvSpPr>
          <p:cNvPr id="5" name="Rectangle 4">
            <a:extLst>
              <a:ext uri="{FF2B5EF4-FFF2-40B4-BE49-F238E27FC236}">
                <a16:creationId xmlns:a16="http://schemas.microsoft.com/office/drawing/2014/main" xmlns="" id="{EC19911A-68D1-D84A-593B-0F0A9AEE9253}"/>
              </a:ext>
            </a:extLst>
          </p:cNvPr>
          <p:cNvSpPr/>
          <p:nvPr/>
        </p:nvSpPr>
        <p:spPr>
          <a:xfrm>
            <a:off x="2981063" y="2215096"/>
            <a:ext cx="1221408"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4810FFA-3883-721B-4CF0-9428AA1F5588}"/>
              </a:ext>
            </a:extLst>
          </p:cNvPr>
          <p:cNvSpPr/>
          <p:nvPr/>
        </p:nvSpPr>
        <p:spPr>
          <a:xfrm>
            <a:off x="3842012" y="2966754"/>
            <a:ext cx="524136" cy="118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72C29DB2-BDCF-B118-1F58-D6C3B6B1066E}"/>
              </a:ext>
            </a:extLst>
          </p:cNvPr>
          <p:cNvSpPr/>
          <p:nvPr/>
        </p:nvSpPr>
        <p:spPr>
          <a:xfrm>
            <a:off x="2270290" y="3454146"/>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B35BBE14-A6D1-1EE6-5141-08C052EBE5CA}"/>
              </a:ext>
            </a:extLst>
          </p:cNvPr>
          <p:cNvSpPr/>
          <p:nvPr/>
        </p:nvSpPr>
        <p:spPr>
          <a:xfrm>
            <a:off x="3787886" y="4587540"/>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4A8F6300-FCD5-67DE-801D-8B5827D227B7}"/>
              </a:ext>
            </a:extLst>
          </p:cNvPr>
          <p:cNvSpPr/>
          <p:nvPr/>
        </p:nvSpPr>
        <p:spPr>
          <a:xfrm>
            <a:off x="3845517" y="5067793"/>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53A9335-2416-B2E0-A025-562162EAD98B}"/>
              </a:ext>
            </a:extLst>
          </p:cNvPr>
          <p:cNvSpPr/>
          <p:nvPr/>
        </p:nvSpPr>
        <p:spPr>
          <a:xfrm>
            <a:off x="3845516" y="5307918"/>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DF66C17-9886-EE17-6ED1-73BD8D61C75B}"/>
              </a:ext>
            </a:extLst>
          </p:cNvPr>
          <p:cNvSpPr/>
          <p:nvPr/>
        </p:nvSpPr>
        <p:spPr>
          <a:xfrm>
            <a:off x="3855249" y="5618226"/>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BC5B342D-835D-44BB-05B5-773C3DB607D2}"/>
              </a:ext>
            </a:extLst>
          </p:cNvPr>
          <p:cNvSpPr/>
          <p:nvPr/>
        </p:nvSpPr>
        <p:spPr>
          <a:xfrm>
            <a:off x="3785709" y="5938266"/>
            <a:ext cx="491425" cy="1545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BEEE62D-8F02-CDD0-FE1C-59898131C2DE}"/>
              </a:ext>
            </a:extLst>
          </p:cNvPr>
          <p:cNvSpPr/>
          <p:nvPr/>
        </p:nvSpPr>
        <p:spPr>
          <a:xfrm>
            <a:off x="2270289" y="6410706"/>
            <a:ext cx="414585" cy="14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E098C67A-E78A-2A5A-0CB9-645F5E45BE4E}"/>
              </a:ext>
            </a:extLst>
          </p:cNvPr>
          <p:cNvSpPr/>
          <p:nvPr/>
        </p:nvSpPr>
        <p:spPr>
          <a:xfrm>
            <a:off x="2270289" y="6557471"/>
            <a:ext cx="414585" cy="1929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white sheet with black text&#10;&#10;AI-generated content may be incorrect.">
            <a:extLst>
              <a:ext uri="{FF2B5EF4-FFF2-40B4-BE49-F238E27FC236}">
                <a16:creationId xmlns:a16="http://schemas.microsoft.com/office/drawing/2014/main" xmlns="" id="{93A0F37B-5315-678C-6EB1-A5EBB05C46D3}"/>
              </a:ext>
            </a:extLst>
          </p:cNvPr>
          <p:cNvPicPr>
            <a:picLocks noChangeAspect="1"/>
          </p:cNvPicPr>
          <p:nvPr/>
        </p:nvPicPr>
        <p:blipFill>
          <a:blip r:embed="rId4"/>
          <a:stretch>
            <a:fillRect/>
          </a:stretch>
        </p:blipFill>
        <p:spPr>
          <a:xfrm>
            <a:off x="8661083" y="4583430"/>
            <a:ext cx="9622155" cy="5631180"/>
          </a:xfrm>
          <a:prstGeom prst="rect">
            <a:avLst/>
          </a:prstGeom>
        </p:spPr>
      </p:pic>
      <p:sp>
        <p:nvSpPr>
          <p:cNvPr id="16" name="Rectangle 15">
            <a:extLst>
              <a:ext uri="{FF2B5EF4-FFF2-40B4-BE49-F238E27FC236}">
                <a16:creationId xmlns:a16="http://schemas.microsoft.com/office/drawing/2014/main" xmlns="" id="{82A75E43-F261-227C-61C2-12B174AF64A7}"/>
              </a:ext>
            </a:extLst>
          </p:cNvPr>
          <p:cNvSpPr/>
          <p:nvPr/>
        </p:nvSpPr>
        <p:spPr>
          <a:xfrm>
            <a:off x="10700011" y="5947519"/>
            <a:ext cx="5145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3D4012CE-C42B-AEA8-7758-0E622131375D}"/>
              </a:ext>
            </a:extLst>
          </p:cNvPr>
          <p:cNvSpPr/>
          <p:nvPr/>
        </p:nvSpPr>
        <p:spPr>
          <a:xfrm>
            <a:off x="10700010" y="6754342"/>
            <a:ext cx="5145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70FF2AC9-48BB-F204-32C9-6301565751F3}"/>
              </a:ext>
            </a:extLst>
          </p:cNvPr>
          <p:cNvSpPr/>
          <p:nvPr/>
        </p:nvSpPr>
        <p:spPr>
          <a:xfrm>
            <a:off x="10700011" y="7724452"/>
            <a:ext cx="5145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7C99D3A9-0DC3-08D3-DCAB-AE94D4E1A0EE}"/>
              </a:ext>
            </a:extLst>
          </p:cNvPr>
          <p:cNvSpPr/>
          <p:nvPr/>
        </p:nvSpPr>
        <p:spPr>
          <a:xfrm>
            <a:off x="10700010" y="8329569"/>
            <a:ext cx="5145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FA6F356E-A5C9-9A07-E235-16765BE2F21C}"/>
              </a:ext>
            </a:extLst>
          </p:cNvPr>
          <p:cNvSpPr/>
          <p:nvPr/>
        </p:nvSpPr>
        <p:spPr>
          <a:xfrm>
            <a:off x="10700010" y="8877056"/>
            <a:ext cx="504926" cy="223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561A8C1F-D82A-06AA-7E36-002F30BEAA8D}"/>
              </a:ext>
            </a:extLst>
          </p:cNvPr>
          <p:cNvSpPr/>
          <p:nvPr/>
        </p:nvSpPr>
        <p:spPr>
          <a:xfrm>
            <a:off x="10690406" y="9510989"/>
            <a:ext cx="5145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95B3B25E-B73E-CCE7-0E2F-8E9F85CDDFAA}"/>
              </a:ext>
            </a:extLst>
          </p:cNvPr>
          <p:cNvSpPr/>
          <p:nvPr/>
        </p:nvSpPr>
        <p:spPr>
          <a:xfrm>
            <a:off x="11602884" y="5534501"/>
            <a:ext cx="1196488"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009CF9C0-DFED-C195-5A3B-B6321E20DA4D}"/>
              </a:ext>
            </a:extLst>
          </p:cNvPr>
          <p:cNvSpPr/>
          <p:nvPr/>
        </p:nvSpPr>
        <p:spPr>
          <a:xfrm>
            <a:off x="13869931" y="5536038"/>
            <a:ext cx="1185091" cy="223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82350E59-42F7-8D37-6C06-366C09386D31}"/>
              </a:ext>
            </a:extLst>
          </p:cNvPr>
          <p:cNvSpPr/>
          <p:nvPr/>
        </p:nvSpPr>
        <p:spPr>
          <a:xfrm>
            <a:off x="4878331" y="2213718"/>
            <a:ext cx="1352731" cy="14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7940338" y="230346"/>
            <a:ext cx="2407325"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Snack</a:t>
            </a:r>
          </a:p>
        </p:txBody>
      </p:sp>
      <p:sp>
        <p:nvSpPr>
          <p:cNvPr id="4" name="TextBox 4"/>
          <p:cNvSpPr txBox="1"/>
          <p:nvPr/>
        </p:nvSpPr>
        <p:spPr>
          <a:xfrm>
            <a:off x="2941651" y="1599937"/>
            <a:ext cx="14812022" cy="7790815"/>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2B9401"/>
                </a:solidFill>
                <a:latin typeface="Coming Soon"/>
                <a:ea typeface="Coming Soon"/>
                <a:cs typeface="Coming Soon"/>
                <a:sym typeface="Coming Soon"/>
              </a:rPr>
              <a:t>Snack times are important times during the school day in Hedgehog class!</a:t>
            </a:r>
          </a:p>
          <a:p>
            <a:pPr algn="ctr">
              <a:lnSpc>
                <a:spcPts val="4759"/>
              </a:lnSpc>
            </a:pPr>
            <a:endParaRPr lang="en-US" sz="3399">
              <a:solidFill>
                <a:srgbClr val="2B9401"/>
              </a:solidFill>
              <a:latin typeface="Coming Soon"/>
              <a:ea typeface="Coming Soon"/>
              <a:cs typeface="Coming Soon"/>
              <a:sym typeface="Coming Soon"/>
            </a:endParaRPr>
          </a:p>
          <a:p>
            <a:pPr marL="734059" lvl="1" indent="-367030" algn="ctr">
              <a:lnSpc>
                <a:spcPts val="4759"/>
              </a:lnSpc>
              <a:spcBef>
                <a:spcPct val="0"/>
              </a:spcBef>
              <a:buFont typeface="Arial"/>
              <a:buChar char="•"/>
            </a:pPr>
            <a:r>
              <a:rPr lang="en-US" sz="3399">
                <a:solidFill>
                  <a:srgbClr val="2B9401"/>
                </a:solidFill>
                <a:latin typeface="Coming Soon"/>
                <a:ea typeface="Coming Soon"/>
                <a:cs typeface="Coming Soon"/>
                <a:sym typeface="Coming Soon"/>
              </a:rPr>
              <a:t>We use snack time as a lesson itself, working on SCERTS and SALT targets / communication methods as well as other curriculum areas such as maths (number, counting and sharing). </a:t>
            </a:r>
          </a:p>
          <a:p>
            <a:pPr algn="ctr">
              <a:lnSpc>
                <a:spcPts val="4759"/>
              </a:lnSpc>
              <a:spcBef>
                <a:spcPct val="0"/>
              </a:spcBef>
            </a:pPr>
            <a:endParaRPr lang="en-US" sz="3399">
              <a:solidFill>
                <a:srgbClr val="2B9401"/>
              </a:solidFill>
              <a:latin typeface="Coming Soon"/>
              <a:ea typeface="Coming Soon"/>
              <a:cs typeface="Coming Soon"/>
              <a:sym typeface="Coming Soon"/>
            </a:endParaRPr>
          </a:p>
          <a:p>
            <a:pPr marL="734059" lvl="1" indent="-367030" algn="ctr">
              <a:lnSpc>
                <a:spcPts val="4759"/>
              </a:lnSpc>
              <a:spcBef>
                <a:spcPct val="0"/>
              </a:spcBef>
              <a:buFont typeface="Arial"/>
              <a:buChar char="•"/>
            </a:pPr>
            <a:r>
              <a:rPr lang="en-US" sz="3399">
                <a:solidFill>
                  <a:srgbClr val="2B9401"/>
                </a:solidFill>
                <a:latin typeface="Coming Soon"/>
                <a:ea typeface="Coming Soon"/>
                <a:cs typeface="Coming Soon"/>
                <a:sym typeface="Coming Soon"/>
              </a:rPr>
              <a:t>Our main snack lesson is just before morning break and we have short drink and snack just before the end of the day.</a:t>
            </a:r>
          </a:p>
          <a:p>
            <a:pPr algn="ctr">
              <a:lnSpc>
                <a:spcPts val="4759"/>
              </a:lnSpc>
              <a:spcBef>
                <a:spcPct val="0"/>
              </a:spcBef>
            </a:pPr>
            <a:endParaRPr lang="en-US" sz="3399">
              <a:solidFill>
                <a:srgbClr val="2B9401"/>
              </a:solidFill>
              <a:latin typeface="Coming Soon"/>
              <a:ea typeface="Coming Soon"/>
              <a:cs typeface="Coming Soon"/>
              <a:sym typeface="Coming Soon"/>
            </a:endParaRPr>
          </a:p>
          <a:p>
            <a:pPr marL="734059" lvl="1" indent="-367030" algn="ctr">
              <a:lnSpc>
                <a:spcPts val="4759"/>
              </a:lnSpc>
              <a:spcBef>
                <a:spcPct val="0"/>
              </a:spcBef>
              <a:buFont typeface="Arial"/>
              <a:buChar char="•"/>
            </a:pPr>
            <a:r>
              <a:rPr lang="en-US" sz="3399">
                <a:solidFill>
                  <a:srgbClr val="2B9401"/>
                </a:solidFill>
                <a:latin typeface="Coming Soon"/>
                <a:ea typeface="Coming Soon"/>
                <a:cs typeface="Coming Soon"/>
                <a:sym typeface="Coming Soon"/>
              </a:rPr>
              <a:t>If possible, we ask you contribute up to £1 a week for snack. </a:t>
            </a:r>
          </a:p>
          <a:p>
            <a:pPr algn="ctr">
              <a:lnSpc>
                <a:spcPts val="4759"/>
              </a:lnSpc>
              <a:spcBef>
                <a:spcPct val="0"/>
              </a:spcBef>
            </a:pPr>
            <a:endParaRPr lang="en-US" sz="3399">
              <a:solidFill>
                <a:srgbClr val="2B9401"/>
              </a:solidFill>
              <a:latin typeface="Coming Soon"/>
              <a:ea typeface="Coming Soon"/>
              <a:cs typeface="Coming Soon"/>
              <a:sym typeface="Coming Soon"/>
            </a:endParaRPr>
          </a:p>
          <a:p>
            <a:pPr marL="734059" lvl="1" indent="-367030" algn="ctr">
              <a:lnSpc>
                <a:spcPts val="4759"/>
              </a:lnSpc>
              <a:spcBef>
                <a:spcPct val="0"/>
              </a:spcBef>
              <a:buFont typeface="Arial"/>
              <a:buChar char="•"/>
            </a:pPr>
            <a:r>
              <a:rPr lang="en-US" sz="3399">
                <a:solidFill>
                  <a:srgbClr val="2B9401"/>
                </a:solidFill>
                <a:latin typeface="Coming Soon"/>
                <a:ea typeface="Coming Soon"/>
                <a:cs typeface="Coming Soon"/>
                <a:sym typeface="Coming Soon"/>
              </a:rPr>
              <a:t>If pupils prefer to bring their own snack, this is also absolutely fine!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8629590" y="230346"/>
            <a:ext cx="1028819"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PE</a:t>
            </a:r>
          </a:p>
        </p:txBody>
      </p:sp>
      <p:sp>
        <p:nvSpPr>
          <p:cNvPr id="4" name="TextBox 4"/>
          <p:cNvSpPr txBox="1"/>
          <p:nvPr/>
        </p:nvSpPr>
        <p:spPr>
          <a:xfrm>
            <a:off x="2941651" y="1902491"/>
            <a:ext cx="14812022" cy="4221480"/>
          </a:xfrm>
          <a:prstGeom prst="rect">
            <a:avLst/>
          </a:prstGeom>
        </p:spPr>
        <p:txBody>
          <a:bodyPr lIns="0" tIns="0" rIns="0" bIns="0" rtlCol="0" anchor="t">
            <a:spAutoFit/>
          </a:bodyPr>
          <a:lstStyle/>
          <a:p>
            <a:pPr marL="1036320" lvl="1" indent="-518160" algn="ctr">
              <a:lnSpc>
                <a:spcPts val="6719"/>
              </a:lnSpc>
              <a:buFont typeface="Arial"/>
              <a:buChar char="•"/>
            </a:pPr>
            <a:r>
              <a:rPr lang="en-US" sz="4800">
                <a:solidFill>
                  <a:srgbClr val="2B9401"/>
                </a:solidFill>
                <a:latin typeface="Coming Soon"/>
                <a:ea typeface="Coming Soon"/>
                <a:cs typeface="Coming Soon"/>
                <a:sym typeface="Coming Soon"/>
              </a:rPr>
              <a:t>PE will take on Tuesday morning and is run by the wolves.</a:t>
            </a:r>
          </a:p>
          <a:p>
            <a:pPr algn="ctr">
              <a:lnSpc>
                <a:spcPts val="6719"/>
              </a:lnSpc>
            </a:pPr>
            <a:endParaRPr lang="en-US" sz="4800">
              <a:solidFill>
                <a:srgbClr val="2B9401"/>
              </a:solidFill>
              <a:latin typeface="Coming Soon"/>
              <a:ea typeface="Coming Soon"/>
              <a:cs typeface="Coming Soon"/>
              <a:sym typeface="Coming Soon"/>
            </a:endParaRPr>
          </a:p>
          <a:p>
            <a:pPr marL="1036320" lvl="1" indent="-518160" algn="ctr">
              <a:lnSpc>
                <a:spcPts val="6719"/>
              </a:lnSpc>
              <a:spcBef>
                <a:spcPct val="0"/>
              </a:spcBef>
              <a:buFont typeface="Arial"/>
              <a:buChar char="•"/>
            </a:pPr>
            <a:r>
              <a:rPr lang="en-US" sz="4800">
                <a:solidFill>
                  <a:srgbClr val="2B9401"/>
                </a:solidFill>
                <a:latin typeface="Coming Soon"/>
                <a:ea typeface="Coming Soon"/>
                <a:cs typeface="Coming Soon"/>
                <a:sym typeface="Coming Soon"/>
              </a:rPr>
              <a:t>Please feel free to send in trainers if you would like, but this is not necessary.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3654861" y="230346"/>
            <a:ext cx="10978278"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Evidence for Learning (EfL)</a:t>
            </a:r>
          </a:p>
        </p:txBody>
      </p:sp>
      <p:sp>
        <p:nvSpPr>
          <p:cNvPr id="4" name="TextBox 4"/>
          <p:cNvSpPr txBox="1"/>
          <p:nvPr/>
        </p:nvSpPr>
        <p:spPr>
          <a:xfrm>
            <a:off x="3802588" y="2085593"/>
            <a:ext cx="13884860" cy="6590665"/>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2B9401"/>
                </a:solidFill>
                <a:latin typeface="Coming Soon"/>
                <a:ea typeface="Coming Soon"/>
                <a:cs typeface="Coming Soon"/>
                <a:sym typeface="Coming Soon"/>
              </a:rPr>
              <a:t>You can keep up to date with everything your child has been doing on our Evidence for Learning app.</a:t>
            </a:r>
          </a:p>
          <a:p>
            <a:pPr algn="ctr">
              <a:lnSpc>
                <a:spcPts val="4759"/>
              </a:lnSpc>
            </a:pPr>
            <a:endParaRPr lang="en-US" sz="3399">
              <a:solidFill>
                <a:srgbClr val="2B9401"/>
              </a:solidFill>
              <a:latin typeface="Coming Soon"/>
              <a:ea typeface="Coming Soon"/>
              <a:cs typeface="Coming Soon"/>
              <a:sym typeface="Coming Soon"/>
            </a:endParaRPr>
          </a:p>
          <a:p>
            <a:pPr marL="734059" lvl="1" indent="-367030" algn="ctr">
              <a:lnSpc>
                <a:spcPts val="4759"/>
              </a:lnSpc>
              <a:buFont typeface="Arial"/>
              <a:buChar char="•"/>
            </a:pPr>
            <a:r>
              <a:rPr lang="en-US" sz="3399">
                <a:solidFill>
                  <a:srgbClr val="2B9401"/>
                </a:solidFill>
                <a:latin typeface="Coming Soon"/>
                <a:ea typeface="Coming Soon"/>
                <a:cs typeface="Coming Soon"/>
                <a:sym typeface="Coming Soon"/>
              </a:rPr>
              <a:t>Work is shared on the app on a weekly basis. So you are able to see what they have been learn about that week.</a:t>
            </a:r>
          </a:p>
          <a:p>
            <a:pPr algn="ctr">
              <a:lnSpc>
                <a:spcPts val="4759"/>
              </a:lnSpc>
            </a:pPr>
            <a:endParaRPr lang="en-US" sz="3399">
              <a:solidFill>
                <a:srgbClr val="2B9401"/>
              </a:solidFill>
              <a:latin typeface="Coming Soon"/>
              <a:ea typeface="Coming Soon"/>
              <a:cs typeface="Coming Soon"/>
              <a:sym typeface="Coming Soon"/>
            </a:endParaRPr>
          </a:p>
          <a:p>
            <a:pPr marL="734059" lvl="1" indent="-367030" algn="ctr">
              <a:lnSpc>
                <a:spcPts val="4759"/>
              </a:lnSpc>
              <a:buFont typeface="Arial"/>
              <a:buChar char="•"/>
            </a:pPr>
            <a:r>
              <a:rPr lang="en-US" sz="3399">
                <a:solidFill>
                  <a:srgbClr val="2B9401"/>
                </a:solidFill>
                <a:latin typeface="Coming Soon"/>
                <a:ea typeface="Coming Soon"/>
                <a:cs typeface="Coming Soon"/>
                <a:sym typeface="Coming Soon"/>
              </a:rPr>
              <a:t>End of year reports are also shared on the Evidence for Learning app.</a:t>
            </a:r>
          </a:p>
          <a:p>
            <a:pPr algn="ctr">
              <a:lnSpc>
                <a:spcPts val="4759"/>
              </a:lnSpc>
            </a:pPr>
            <a:endParaRPr lang="en-US" sz="3399">
              <a:solidFill>
                <a:srgbClr val="2B9401"/>
              </a:solidFill>
              <a:latin typeface="Coming Soon"/>
              <a:ea typeface="Coming Soon"/>
              <a:cs typeface="Coming Soon"/>
              <a:sym typeface="Coming Soon"/>
            </a:endParaRPr>
          </a:p>
          <a:p>
            <a:pPr marL="734059" lvl="1" indent="-367030" algn="ctr">
              <a:lnSpc>
                <a:spcPts val="4759"/>
              </a:lnSpc>
              <a:spcBef>
                <a:spcPct val="0"/>
              </a:spcBef>
              <a:buFont typeface="Arial"/>
              <a:buChar char="•"/>
            </a:pPr>
            <a:r>
              <a:rPr lang="en-US" sz="3399">
                <a:solidFill>
                  <a:srgbClr val="2B9401"/>
                </a:solidFill>
                <a:latin typeface="Coming Soon"/>
                <a:ea typeface="Coming Soon"/>
                <a:cs typeface="Coming Soon"/>
                <a:sym typeface="Coming Soon"/>
              </a:rPr>
              <a:t>If you need any help with this then please let myself or a member of the class team know and we can sort this for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5042118" y="230346"/>
            <a:ext cx="8203764"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Home School Diaries</a:t>
            </a:r>
          </a:p>
        </p:txBody>
      </p:sp>
      <p:sp>
        <p:nvSpPr>
          <p:cNvPr id="4" name="TextBox 4"/>
          <p:cNvSpPr txBox="1"/>
          <p:nvPr/>
        </p:nvSpPr>
        <p:spPr>
          <a:xfrm>
            <a:off x="3950736" y="1590412"/>
            <a:ext cx="13802937" cy="8151495"/>
          </a:xfrm>
          <a:prstGeom prst="rect">
            <a:avLst/>
          </a:prstGeom>
        </p:spPr>
        <p:txBody>
          <a:bodyPr lIns="0" tIns="0" rIns="0" bIns="0" rtlCol="0" anchor="t">
            <a:spAutoFit/>
          </a:bodyPr>
          <a:lstStyle/>
          <a:p>
            <a:pPr marL="906780" lvl="1" indent="-453390" algn="ctr">
              <a:lnSpc>
                <a:spcPts val="5880"/>
              </a:lnSpc>
              <a:buFont typeface="Arial"/>
              <a:buChar char="•"/>
            </a:pPr>
            <a:r>
              <a:rPr lang="en-US" sz="4200">
                <a:solidFill>
                  <a:srgbClr val="2B9401"/>
                </a:solidFill>
                <a:latin typeface="Coming Soon"/>
                <a:ea typeface="Coming Soon"/>
                <a:cs typeface="Coming Soon"/>
                <a:sym typeface="Coming Soon"/>
              </a:rPr>
              <a:t>All students within Hedgehog class will have a home school diary which will have information, daily, about what has taken place during in the day, which will enable conversations and communication at home about school. </a:t>
            </a:r>
          </a:p>
          <a:p>
            <a:pPr algn="ctr">
              <a:lnSpc>
                <a:spcPts val="5880"/>
              </a:lnSpc>
            </a:pPr>
            <a:endParaRPr lang="en-US" sz="4200">
              <a:solidFill>
                <a:srgbClr val="2B9401"/>
              </a:solidFill>
              <a:latin typeface="Coming Soon"/>
              <a:ea typeface="Coming Soon"/>
              <a:cs typeface="Coming Soon"/>
              <a:sym typeface="Coming Soon"/>
            </a:endParaRPr>
          </a:p>
          <a:p>
            <a:pPr marL="906780" lvl="1" indent="-453390" algn="ctr">
              <a:lnSpc>
                <a:spcPts val="5880"/>
              </a:lnSpc>
              <a:spcBef>
                <a:spcPct val="0"/>
              </a:spcBef>
              <a:buFont typeface="Arial"/>
              <a:buChar char="•"/>
            </a:pPr>
            <a:r>
              <a:rPr lang="en-US" sz="4200">
                <a:solidFill>
                  <a:srgbClr val="2B9401"/>
                </a:solidFill>
                <a:latin typeface="Coming Soon"/>
                <a:ea typeface="Coming Soon"/>
                <a:cs typeface="Coming Soon"/>
                <a:sym typeface="Coming Soon"/>
              </a:rPr>
              <a:t>Please also use this book to let the team know what they have been up to at home during the evenings or weekends and of course if there are any messages or question, please don’t hesitate to write these 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Freeform 3"/>
          <p:cNvSpPr/>
          <p:nvPr/>
        </p:nvSpPr>
        <p:spPr>
          <a:xfrm>
            <a:off x="4737082" y="2449920"/>
            <a:ext cx="8813837" cy="6951914"/>
          </a:xfrm>
          <a:custGeom>
            <a:avLst/>
            <a:gdLst/>
            <a:ahLst/>
            <a:cxnLst/>
            <a:rect l="l" t="t" r="r" b="b"/>
            <a:pathLst>
              <a:path w="8813837" h="6951914">
                <a:moveTo>
                  <a:pt x="0" y="0"/>
                </a:moveTo>
                <a:lnTo>
                  <a:pt x="8813836" y="0"/>
                </a:lnTo>
                <a:lnTo>
                  <a:pt x="8813836" y="6951914"/>
                </a:lnTo>
                <a:lnTo>
                  <a:pt x="0" y="695191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6191071" y="230346"/>
            <a:ext cx="5905858"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Any 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7076539" y="230346"/>
            <a:ext cx="4134922"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Thank you</a:t>
            </a:r>
          </a:p>
        </p:txBody>
      </p:sp>
      <p:sp>
        <p:nvSpPr>
          <p:cNvPr id="4" name="TextBox 4"/>
          <p:cNvSpPr txBox="1"/>
          <p:nvPr/>
        </p:nvSpPr>
        <p:spPr>
          <a:xfrm>
            <a:off x="3087461" y="3177540"/>
            <a:ext cx="13730333" cy="3789045"/>
          </a:xfrm>
          <a:prstGeom prst="rect">
            <a:avLst/>
          </a:prstGeom>
        </p:spPr>
        <p:txBody>
          <a:bodyPr lIns="0" tIns="0" rIns="0" bIns="0" rtlCol="0" anchor="t">
            <a:spAutoFit/>
          </a:bodyPr>
          <a:lstStyle/>
          <a:p>
            <a:pPr algn="ctr">
              <a:lnSpc>
                <a:spcPts val="10080"/>
              </a:lnSpc>
              <a:spcBef>
                <a:spcPct val="0"/>
              </a:spcBef>
            </a:pPr>
            <a:r>
              <a:rPr lang="en-US" sz="7200">
                <a:solidFill>
                  <a:srgbClr val="2B9401"/>
                </a:solidFill>
                <a:latin typeface="Coming Soon"/>
                <a:ea typeface="Coming Soon"/>
                <a:cs typeface="Coming Soon"/>
                <a:sym typeface="Coming Soon"/>
              </a:rPr>
              <a:t>Thank you for taking the time to join us! As always your support is much appreciated.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6863894" y="230346"/>
            <a:ext cx="4560213"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Staff Team</a:t>
            </a:r>
          </a:p>
        </p:txBody>
      </p:sp>
      <p:sp>
        <p:nvSpPr>
          <p:cNvPr id="4" name="TextBox 4"/>
          <p:cNvSpPr txBox="1"/>
          <p:nvPr/>
        </p:nvSpPr>
        <p:spPr>
          <a:xfrm>
            <a:off x="563661" y="5630744"/>
            <a:ext cx="3189556" cy="1050688"/>
          </a:xfrm>
          <a:prstGeom prst="rect">
            <a:avLst/>
          </a:prstGeom>
        </p:spPr>
        <p:txBody>
          <a:bodyPr lIns="0" tIns="0" rIns="0" bIns="0" rtlCol="0" anchor="t">
            <a:spAutoFit/>
          </a:bodyPr>
          <a:lstStyle/>
          <a:p>
            <a:pPr algn="ctr">
              <a:lnSpc>
                <a:spcPts val="5006"/>
              </a:lnSpc>
            </a:pPr>
            <a:r>
              <a:rPr lang="en-US" sz="3575" dirty="0">
                <a:solidFill>
                  <a:srgbClr val="2B9401"/>
                </a:solidFill>
                <a:latin typeface="Coming Soon"/>
                <a:ea typeface="Coming Soon"/>
                <a:cs typeface="Coming Soon"/>
                <a:sym typeface="Coming Soon"/>
              </a:rPr>
              <a:t>Miss Laura Bell</a:t>
            </a:r>
          </a:p>
          <a:p>
            <a:pPr algn="ctr">
              <a:lnSpc>
                <a:spcPts val="3337"/>
              </a:lnSpc>
            </a:pPr>
            <a:r>
              <a:rPr lang="en-US" sz="2383" dirty="0">
                <a:solidFill>
                  <a:srgbClr val="2B9401"/>
                </a:solidFill>
                <a:latin typeface="Coming Soon"/>
                <a:ea typeface="Coming Soon"/>
                <a:cs typeface="Coming Soon"/>
                <a:sym typeface="Coming Soon"/>
              </a:rPr>
              <a:t>Class Teacher</a:t>
            </a:r>
          </a:p>
        </p:txBody>
      </p:sp>
      <p:sp>
        <p:nvSpPr>
          <p:cNvPr id="5" name="TextBox 5"/>
          <p:cNvSpPr txBox="1"/>
          <p:nvPr/>
        </p:nvSpPr>
        <p:spPr>
          <a:xfrm>
            <a:off x="4249988" y="7270535"/>
            <a:ext cx="4062054" cy="1149700"/>
          </a:xfrm>
          <a:prstGeom prst="rect">
            <a:avLst/>
          </a:prstGeom>
        </p:spPr>
        <p:txBody>
          <a:bodyPr lIns="0" tIns="0" rIns="0" bIns="0" rtlCol="0" anchor="t">
            <a:spAutoFit/>
          </a:bodyPr>
          <a:lstStyle/>
          <a:p>
            <a:pPr algn="ctr">
              <a:lnSpc>
                <a:spcPts val="5465"/>
              </a:lnSpc>
            </a:pPr>
            <a:r>
              <a:rPr lang="en-US" sz="3904">
                <a:solidFill>
                  <a:srgbClr val="2B9401"/>
                </a:solidFill>
                <a:latin typeface="Coming Soon"/>
                <a:ea typeface="Coming Soon"/>
                <a:cs typeface="Coming Soon"/>
                <a:sym typeface="Coming Soon"/>
              </a:rPr>
              <a:t>Mrs Lisa Donnelly</a:t>
            </a:r>
          </a:p>
          <a:p>
            <a:pPr algn="ctr">
              <a:lnSpc>
                <a:spcPts val="3643"/>
              </a:lnSpc>
            </a:pPr>
            <a:r>
              <a:rPr lang="en-US" sz="2602">
                <a:solidFill>
                  <a:srgbClr val="2B9401"/>
                </a:solidFill>
                <a:latin typeface="Coming Soon"/>
                <a:ea typeface="Coming Soon"/>
                <a:cs typeface="Coming Soon"/>
                <a:sym typeface="Coming Soon"/>
              </a:rPr>
              <a:t>Teaching Assistant</a:t>
            </a:r>
          </a:p>
        </p:txBody>
      </p:sp>
      <p:sp>
        <p:nvSpPr>
          <p:cNvPr id="6" name="TextBox 6"/>
          <p:cNvSpPr txBox="1"/>
          <p:nvPr/>
        </p:nvSpPr>
        <p:spPr>
          <a:xfrm>
            <a:off x="8525800" y="6147415"/>
            <a:ext cx="4422176" cy="1068034"/>
          </a:xfrm>
          <a:prstGeom prst="rect">
            <a:avLst/>
          </a:prstGeom>
        </p:spPr>
        <p:txBody>
          <a:bodyPr lIns="0" tIns="0" rIns="0" bIns="0" rtlCol="0" anchor="t">
            <a:spAutoFit/>
          </a:bodyPr>
          <a:lstStyle/>
          <a:p>
            <a:pPr algn="ctr">
              <a:lnSpc>
                <a:spcPts val="5095"/>
              </a:lnSpc>
            </a:pPr>
            <a:r>
              <a:rPr lang="en-US" sz="3639" dirty="0">
                <a:solidFill>
                  <a:srgbClr val="2B9401"/>
                </a:solidFill>
                <a:latin typeface="Coming Soon"/>
                <a:ea typeface="Coming Soon"/>
                <a:cs typeface="Coming Soon"/>
                <a:sym typeface="Coming Soon"/>
              </a:rPr>
              <a:t>Miss Lauren </a:t>
            </a:r>
            <a:r>
              <a:rPr lang="en-US" sz="3639" dirty="0" err="1">
                <a:solidFill>
                  <a:srgbClr val="2B9401"/>
                </a:solidFill>
                <a:latin typeface="Coming Soon"/>
                <a:ea typeface="Coming Soon"/>
                <a:cs typeface="Coming Soon"/>
                <a:sym typeface="Coming Soon"/>
              </a:rPr>
              <a:t>McElory</a:t>
            </a:r>
            <a:endParaRPr lang="en-US" sz="3639" dirty="0">
              <a:solidFill>
                <a:srgbClr val="2B9401"/>
              </a:solidFill>
              <a:latin typeface="Coming Soon"/>
              <a:ea typeface="Coming Soon"/>
              <a:cs typeface="Coming Soon"/>
              <a:sym typeface="Coming Soon"/>
            </a:endParaRPr>
          </a:p>
          <a:p>
            <a:pPr algn="ctr">
              <a:lnSpc>
                <a:spcPts val="3396"/>
              </a:lnSpc>
            </a:pPr>
            <a:r>
              <a:rPr lang="en-US" sz="2426" dirty="0">
                <a:solidFill>
                  <a:srgbClr val="2B9401"/>
                </a:solidFill>
                <a:latin typeface="Coming Soon"/>
                <a:ea typeface="Coming Soon"/>
                <a:cs typeface="Coming Soon"/>
                <a:sym typeface="Coming Soon"/>
              </a:rPr>
              <a:t>Teaching Assistant</a:t>
            </a:r>
          </a:p>
        </p:txBody>
      </p:sp>
      <p:sp>
        <p:nvSpPr>
          <p:cNvPr id="7" name="TextBox 7"/>
          <p:cNvSpPr txBox="1"/>
          <p:nvPr/>
        </p:nvSpPr>
        <p:spPr>
          <a:xfrm>
            <a:off x="13063975" y="7280060"/>
            <a:ext cx="4824295" cy="1002177"/>
          </a:xfrm>
          <a:prstGeom prst="rect">
            <a:avLst/>
          </a:prstGeom>
        </p:spPr>
        <p:txBody>
          <a:bodyPr lIns="0" tIns="0" rIns="0" bIns="0" rtlCol="0" anchor="t">
            <a:spAutoFit/>
          </a:bodyPr>
          <a:lstStyle/>
          <a:p>
            <a:pPr algn="ctr">
              <a:lnSpc>
                <a:spcPts val="4756"/>
              </a:lnSpc>
            </a:pPr>
            <a:r>
              <a:rPr lang="en-US" sz="3397">
                <a:solidFill>
                  <a:srgbClr val="2B9401"/>
                </a:solidFill>
                <a:latin typeface="Coming Soon"/>
                <a:ea typeface="Coming Soon"/>
                <a:cs typeface="Coming Soon"/>
                <a:sym typeface="Coming Soon"/>
              </a:rPr>
              <a:t>Miss Christine Baddeley </a:t>
            </a:r>
          </a:p>
          <a:p>
            <a:pPr algn="ctr">
              <a:lnSpc>
                <a:spcPts val="3171"/>
              </a:lnSpc>
            </a:pPr>
            <a:r>
              <a:rPr lang="en-US" sz="2265">
                <a:solidFill>
                  <a:srgbClr val="2B9401"/>
                </a:solidFill>
                <a:latin typeface="Coming Soon"/>
                <a:ea typeface="Coming Soon"/>
                <a:cs typeface="Coming Soon"/>
                <a:sym typeface="Coming Soon"/>
              </a:rPr>
              <a:t>Teaching Assistant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444" t="17407" b="17407"/>
          <a:stretch/>
        </p:blipFill>
        <p:spPr>
          <a:xfrm rot="5400000">
            <a:off x="13323832" y="3214820"/>
            <a:ext cx="4304579" cy="278531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166" t="11567"/>
          <a:stretch/>
        </p:blipFill>
        <p:spPr>
          <a:xfrm rot="5400000">
            <a:off x="8679271" y="2324030"/>
            <a:ext cx="4089397" cy="315993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8611" t="28518" b="7037"/>
          <a:stretch/>
        </p:blipFill>
        <p:spPr>
          <a:xfrm rot="5400000">
            <a:off x="338378" y="2009967"/>
            <a:ext cx="3629420" cy="2857553"/>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4423" t="17620" b="16083"/>
          <a:stretch/>
        </p:blipFill>
        <p:spPr>
          <a:xfrm rot="5400000">
            <a:off x="4121338" y="3242622"/>
            <a:ext cx="4603535" cy="30286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0" y="230346"/>
            <a:ext cx="18288000" cy="3770263"/>
          </a:xfrm>
          <a:prstGeom prst="rect">
            <a:avLst/>
          </a:prstGeom>
        </p:spPr>
        <p:txBody>
          <a:bodyPr lIns="0" tIns="0" rIns="0" bIns="0" rtlCol="0" anchor="t">
            <a:spAutoFit/>
          </a:bodyPr>
          <a:lstStyle/>
          <a:p>
            <a:pPr algn="ctr">
              <a:lnSpc>
                <a:spcPts val="9799"/>
              </a:lnSpc>
            </a:pPr>
            <a:r>
              <a:rPr lang="en-US" sz="6600" dirty="0">
                <a:solidFill>
                  <a:srgbClr val="A46B46"/>
                </a:solidFill>
                <a:latin typeface="Coming Soon"/>
                <a:ea typeface="Coming Soon"/>
                <a:cs typeface="Coming Soon"/>
                <a:sym typeface="Coming Soon"/>
              </a:rPr>
              <a:t>Hedgehog class works across both the Maple and Willow Pathways. The pupils are in Key Stage 3 (years 7 - 9)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056" t="23704" r="9723" b="13704"/>
          <a:stretch/>
        </p:blipFill>
        <p:spPr>
          <a:xfrm rot="5400000">
            <a:off x="404728" y="5423078"/>
            <a:ext cx="2776067" cy="180444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9444" t="20741" r="17778" b="12963"/>
          <a:stretch/>
        </p:blipFill>
        <p:spPr>
          <a:xfrm rot="5400000">
            <a:off x="12174883" y="5090942"/>
            <a:ext cx="2926719" cy="231806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4167" t="17408" b="16667"/>
          <a:stretch/>
        </p:blipFill>
        <p:spPr>
          <a:xfrm rot="5400000">
            <a:off x="9805759" y="5303625"/>
            <a:ext cx="2917297" cy="190212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32623" y="5196352"/>
            <a:ext cx="2876551" cy="215741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4783133" y="5149528"/>
            <a:ext cx="2917296" cy="218797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30833" t="22963" r="30278" b="35185"/>
          <a:stretch/>
        </p:blipFill>
        <p:spPr>
          <a:xfrm rot="5400000">
            <a:off x="5037861" y="5122746"/>
            <a:ext cx="2867054" cy="231412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608566" y="5230090"/>
            <a:ext cx="2837994" cy="2128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5699224" y="230346"/>
            <a:ext cx="6889552"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Key Information </a:t>
            </a:r>
          </a:p>
        </p:txBody>
      </p:sp>
      <p:sp>
        <p:nvSpPr>
          <p:cNvPr id="4" name="TextBox 4"/>
          <p:cNvSpPr txBox="1"/>
          <p:nvPr/>
        </p:nvSpPr>
        <p:spPr>
          <a:xfrm>
            <a:off x="3708649" y="1543697"/>
            <a:ext cx="13285957" cy="8573769"/>
          </a:xfrm>
          <a:prstGeom prst="rect">
            <a:avLst/>
          </a:prstGeom>
        </p:spPr>
        <p:txBody>
          <a:bodyPr lIns="0" tIns="0" rIns="0" bIns="0" rtlCol="0" anchor="t">
            <a:spAutoFit/>
          </a:bodyPr>
          <a:lstStyle/>
          <a:p>
            <a:pPr marL="658477" lvl="1" indent="-329238" algn="ctr">
              <a:lnSpc>
                <a:spcPts val="4269"/>
              </a:lnSpc>
              <a:buFont typeface="Arial"/>
              <a:buChar char="•"/>
            </a:pPr>
            <a:r>
              <a:rPr lang="en-US" sz="3049">
                <a:solidFill>
                  <a:srgbClr val="2B9401"/>
                </a:solidFill>
                <a:latin typeface="Coming Soon"/>
                <a:ea typeface="Coming Soon"/>
                <a:cs typeface="Coming Soon"/>
                <a:sym typeface="Coming Soon"/>
              </a:rPr>
              <a:t>We work on a topic based curriculum with some of the pupils working on the SCERTS programme. alongside this</a:t>
            </a:r>
          </a:p>
          <a:p>
            <a:pPr algn="ctr">
              <a:lnSpc>
                <a:spcPts val="4269"/>
              </a:lnSpc>
            </a:pPr>
            <a:endParaRPr lang="en-US" sz="3049">
              <a:solidFill>
                <a:srgbClr val="2B9401"/>
              </a:solidFill>
              <a:latin typeface="Coming Soon"/>
              <a:ea typeface="Coming Soon"/>
              <a:cs typeface="Coming Soon"/>
              <a:sym typeface="Coming Soon"/>
            </a:endParaRPr>
          </a:p>
          <a:p>
            <a:pPr marL="658477" lvl="1" indent="-329238" algn="ctr">
              <a:lnSpc>
                <a:spcPts val="4269"/>
              </a:lnSpc>
              <a:buFont typeface="Arial"/>
              <a:buChar char="•"/>
            </a:pPr>
            <a:r>
              <a:rPr lang="en-US" sz="3049">
                <a:solidFill>
                  <a:srgbClr val="2B9401"/>
                </a:solidFill>
                <a:latin typeface="Coming Soon"/>
                <a:ea typeface="Coming Soon"/>
                <a:cs typeface="Coming Soon"/>
                <a:sym typeface="Coming Soon"/>
              </a:rPr>
              <a:t>This programme works on developing social communication and emotional regulation alongside the transactional supports that are provided by staff. </a:t>
            </a:r>
          </a:p>
          <a:p>
            <a:pPr algn="ctr">
              <a:lnSpc>
                <a:spcPts val="4269"/>
              </a:lnSpc>
            </a:pPr>
            <a:endParaRPr lang="en-US" sz="3049">
              <a:solidFill>
                <a:srgbClr val="2B9401"/>
              </a:solidFill>
              <a:latin typeface="Coming Soon"/>
              <a:ea typeface="Coming Soon"/>
              <a:cs typeface="Coming Soon"/>
              <a:sym typeface="Coming Soon"/>
            </a:endParaRPr>
          </a:p>
          <a:p>
            <a:pPr marL="658477" lvl="1" indent="-329238" algn="ctr">
              <a:lnSpc>
                <a:spcPts val="4269"/>
              </a:lnSpc>
              <a:spcBef>
                <a:spcPct val="0"/>
              </a:spcBef>
              <a:buFont typeface="Arial"/>
              <a:buChar char="•"/>
            </a:pPr>
            <a:r>
              <a:rPr lang="en-US" sz="3049">
                <a:solidFill>
                  <a:srgbClr val="2B9401"/>
                </a:solidFill>
                <a:latin typeface="Coming Soon"/>
                <a:ea typeface="Coming Soon"/>
                <a:cs typeface="Coming Soon"/>
                <a:sym typeface="Coming Soon"/>
              </a:rPr>
              <a:t> SCERTS links in with all life skills, which is a huge part of Hedgehog Class and this is built into all aspects of the school day. </a:t>
            </a:r>
          </a:p>
          <a:p>
            <a:pPr algn="ctr">
              <a:lnSpc>
                <a:spcPts val="4269"/>
              </a:lnSpc>
              <a:spcBef>
                <a:spcPct val="0"/>
              </a:spcBef>
            </a:pPr>
            <a:endParaRPr lang="en-US" sz="3049">
              <a:solidFill>
                <a:srgbClr val="2B9401"/>
              </a:solidFill>
              <a:latin typeface="Coming Soon"/>
              <a:ea typeface="Coming Soon"/>
              <a:cs typeface="Coming Soon"/>
              <a:sym typeface="Coming Soon"/>
            </a:endParaRPr>
          </a:p>
          <a:p>
            <a:pPr marL="658477" lvl="1" indent="-329238" algn="ctr">
              <a:lnSpc>
                <a:spcPts val="4269"/>
              </a:lnSpc>
              <a:spcBef>
                <a:spcPct val="0"/>
              </a:spcBef>
              <a:buFont typeface="Arial"/>
              <a:buChar char="•"/>
            </a:pPr>
            <a:r>
              <a:rPr lang="en-US" sz="3049">
                <a:solidFill>
                  <a:srgbClr val="2B9401"/>
                </a:solidFill>
                <a:latin typeface="Coming Soon"/>
                <a:ea typeface="Coming Soon"/>
                <a:cs typeface="Coming Soon"/>
                <a:sym typeface="Coming Soon"/>
              </a:rPr>
              <a:t>All lessons in Hedgehog Class involve practical and sensory aspects, including ranges of technologies to facilitate engagement and concentration.</a:t>
            </a:r>
          </a:p>
          <a:p>
            <a:pPr algn="ctr">
              <a:lnSpc>
                <a:spcPts val="4269"/>
              </a:lnSpc>
              <a:spcBef>
                <a:spcPct val="0"/>
              </a:spcBef>
            </a:pPr>
            <a:endParaRPr lang="en-US" sz="3049">
              <a:solidFill>
                <a:srgbClr val="2B9401"/>
              </a:solidFill>
              <a:latin typeface="Coming Soon"/>
              <a:ea typeface="Coming Soon"/>
              <a:cs typeface="Coming Soon"/>
              <a:sym typeface="Coming Soon"/>
            </a:endParaRPr>
          </a:p>
          <a:p>
            <a:pPr marL="658477" lvl="1" indent="-329238" algn="ctr">
              <a:lnSpc>
                <a:spcPts val="4269"/>
              </a:lnSpc>
              <a:spcBef>
                <a:spcPct val="0"/>
              </a:spcBef>
              <a:buFont typeface="Arial"/>
              <a:buChar char="•"/>
            </a:pPr>
            <a:r>
              <a:rPr lang="en-US" sz="3049">
                <a:solidFill>
                  <a:srgbClr val="2B9401"/>
                </a:solidFill>
                <a:latin typeface="Coming Soon"/>
                <a:ea typeface="Coming Soon"/>
                <a:cs typeface="Coming Soon"/>
                <a:sym typeface="Coming Soon"/>
              </a:rPr>
              <a:t>Our activities and lessons take place both inside and outside the classroom.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4548604" y="230346"/>
            <a:ext cx="9190792"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Our Weekly Timetable,</a:t>
            </a:r>
          </a:p>
        </p:txBody>
      </p:sp>
      <p:pic>
        <p:nvPicPr>
          <p:cNvPr id="5" name="Picture 4"/>
          <p:cNvPicPr>
            <a:picLocks noChangeAspect="1"/>
          </p:cNvPicPr>
          <p:nvPr/>
        </p:nvPicPr>
        <p:blipFill>
          <a:blip r:embed="rId3"/>
          <a:stretch>
            <a:fillRect/>
          </a:stretch>
        </p:blipFill>
        <p:spPr>
          <a:xfrm>
            <a:off x="4419600" y="1562100"/>
            <a:ext cx="12344400" cy="83468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5963662" y="230346"/>
            <a:ext cx="6360676"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Yearly Overview</a:t>
            </a:r>
          </a:p>
        </p:txBody>
      </p:sp>
      <p:sp>
        <p:nvSpPr>
          <p:cNvPr id="4" name="TextBox 4"/>
          <p:cNvSpPr txBox="1"/>
          <p:nvPr/>
        </p:nvSpPr>
        <p:spPr>
          <a:xfrm>
            <a:off x="322506" y="971550"/>
            <a:ext cx="3153472" cy="3348990"/>
          </a:xfrm>
          <a:prstGeom prst="rect">
            <a:avLst/>
          </a:prstGeom>
        </p:spPr>
        <p:txBody>
          <a:bodyPr lIns="0" tIns="0" rIns="0" bIns="0" rtlCol="0" anchor="t">
            <a:spAutoFit/>
          </a:bodyPr>
          <a:lstStyle/>
          <a:p>
            <a:pPr algn="ctr">
              <a:lnSpc>
                <a:spcPts val="3359"/>
              </a:lnSpc>
              <a:spcBef>
                <a:spcPct val="0"/>
              </a:spcBef>
            </a:pPr>
            <a:r>
              <a:rPr lang="en-US" sz="2400">
                <a:solidFill>
                  <a:srgbClr val="2B9401"/>
                </a:solidFill>
                <a:latin typeface="Coming Soon"/>
                <a:ea typeface="Coming Soon"/>
                <a:cs typeface="Coming Soon"/>
                <a:sym typeface="Coming Soon"/>
              </a:rPr>
              <a:t>The Hedgehog curriculum includes all statutory subjects at Key Stage 3. This includes English, Maths, Science, Computing, PSHE &amp; Physical Education. </a:t>
            </a:r>
          </a:p>
        </p:txBody>
      </p:sp>
      <p:graphicFrame>
        <p:nvGraphicFramePr>
          <p:cNvPr id="5" name="Table 4"/>
          <p:cNvGraphicFramePr>
            <a:graphicFrameLocks noGrp="1"/>
          </p:cNvGraphicFramePr>
          <p:nvPr>
            <p:extLst>
              <p:ext uri="{D42A27DB-BD31-4B8C-83A1-F6EECF244321}">
                <p14:modId xmlns:p14="http://schemas.microsoft.com/office/powerpoint/2010/main" val="3897557708"/>
              </p:ext>
            </p:extLst>
          </p:nvPr>
        </p:nvGraphicFramePr>
        <p:xfrm>
          <a:off x="3733800" y="1394142"/>
          <a:ext cx="14020804" cy="8381999"/>
        </p:xfrm>
        <a:graphic>
          <a:graphicData uri="http://schemas.openxmlformats.org/drawingml/2006/table">
            <a:tbl>
              <a:tblPr firstRow="1" bandRow="1">
                <a:tableStyleId>{073A0DAA-6AF3-43AB-8588-CEC1D06C72B9}</a:tableStyleId>
              </a:tblPr>
              <a:tblGrid>
                <a:gridCol w="2002972">
                  <a:extLst>
                    <a:ext uri="{9D8B030D-6E8A-4147-A177-3AD203B41FA5}">
                      <a16:colId xmlns:a16="http://schemas.microsoft.com/office/drawing/2014/main" xmlns="" val="2150900581"/>
                    </a:ext>
                  </a:extLst>
                </a:gridCol>
                <a:gridCol w="2002972">
                  <a:extLst>
                    <a:ext uri="{9D8B030D-6E8A-4147-A177-3AD203B41FA5}">
                      <a16:colId xmlns:a16="http://schemas.microsoft.com/office/drawing/2014/main" xmlns="" val="1202982742"/>
                    </a:ext>
                  </a:extLst>
                </a:gridCol>
                <a:gridCol w="2002972">
                  <a:extLst>
                    <a:ext uri="{9D8B030D-6E8A-4147-A177-3AD203B41FA5}">
                      <a16:colId xmlns:a16="http://schemas.microsoft.com/office/drawing/2014/main" xmlns="" val="3147391598"/>
                    </a:ext>
                  </a:extLst>
                </a:gridCol>
                <a:gridCol w="2002972">
                  <a:extLst>
                    <a:ext uri="{9D8B030D-6E8A-4147-A177-3AD203B41FA5}">
                      <a16:colId xmlns:a16="http://schemas.microsoft.com/office/drawing/2014/main" xmlns="" val="1886399433"/>
                    </a:ext>
                  </a:extLst>
                </a:gridCol>
                <a:gridCol w="2002972">
                  <a:extLst>
                    <a:ext uri="{9D8B030D-6E8A-4147-A177-3AD203B41FA5}">
                      <a16:colId xmlns:a16="http://schemas.microsoft.com/office/drawing/2014/main" xmlns="" val="2477285708"/>
                    </a:ext>
                  </a:extLst>
                </a:gridCol>
                <a:gridCol w="2002972">
                  <a:extLst>
                    <a:ext uri="{9D8B030D-6E8A-4147-A177-3AD203B41FA5}">
                      <a16:colId xmlns:a16="http://schemas.microsoft.com/office/drawing/2014/main" xmlns="" val="1506493398"/>
                    </a:ext>
                  </a:extLst>
                </a:gridCol>
                <a:gridCol w="2002972">
                  <a:extLst>
                    <a:ext uri="{9D8B030D-6E8A-4147-A177-3AD203B41FA5}">
                      <a16:colId xmlns:a16="http://schemas.microsoft.com/office/drawing/2014/main" xmlns="" val="1079503982"/>
                    </a:ext>
                  </a:extLst>
                </a:gridCol>
              </a:tblGrid>
              <a:tr h="543293">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Autumn</a:t>
                      </a:r>
                      <a:r>
                        <a:rPr lang="en-GB" sz="1400" b="0" baseline="0">
                          <a:solidFill>
                            <a:schemeClr val="tx1"/>
                          </a:solidFill>
                          <a:latin typeface="Coming Soon" panose="020B0604020202020204" charset="0"/>
                          <a:ea typeface="Coming Soon" panose="020B0604020202020204" charset="0"/>
                        </a:rPr>
                        <a:t> 1</a:t>
                      </a:r>
                      <a:endParaRPr lang="en-GB" sz="1400" b="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Autumn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Spring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Spring</a:t>
                      </a:r>
                      <a:r>
                        <a:rPr lang="en-GB" sz="1400" b="0" baseline="0">
                          <a:solidFill>
                            <a:schemeClr val="tx1"/>
                          </a:solidFill>
                          <a:latin typeface="Coming Soon" panose="020B0604020202020204" charset="0"/>
                          <a:ea typeface="Coming Soon" panose="020B0604020202020204" charset="0"/>
                        </a:rPr>
                        <a:t> 2</a:t>
                      </a:r>
                      <a:endParaRPr lang="en-GB" sz="1400" b="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Summer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a:solidFill>
                          <a:schemeClr val="tx1"/>
                        </a:solidFill>
                        <a:latin typeface="Coming Soon" panose="020B0604020202020204" charset="0"/>
                        <a:ea typeface="Coming Soon" panose="020B0604020202020204" charset="0"/>
                      </a:endParaRPr>
                    </a:p>
                    <a:p>
                      <a:pPr algn="ctr"/>
                      <a:r>
                        <a:rPr lang="en-GB" sz="1400" b="0">
                          <a:solidFill>
                            <a:schemeClr val="tx1"/>
                          </a:solidFill>
                          <a:latin typeface="Coming Soon" panose="020B0604020202020204" charset="0"/>
                          <a:ea typeface="Coming Soon" panose="020B0604020202020204" charset="0"/>
                        </a:rPr>
                        <a:t>Summer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27011022"/>
                  </a:ext>
                </a:extLst>
              </a:tr>
              <a:tr h="543293">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Under</a:t>
                      </a:r>
                      <a:r>
                        <a:rPr lang="en-GB" sz="1400" b="0" baseline="0">
                          <a:solidFill>
                            <a:schemeClr val="tx1"/>
                          </a:solidFill>
                          <a:latin typeface="Coming Soon" panose="020B0604020202020204" charset="0"/>
                          <a:ea typeface="Coming Soon" panose="020B0604020202020204" charset="0"/>
                        </a:rPr>
                        <a:t> the Sea</a:t>
                      </a:r>
                      <a:endParaRPr lang="en-GB" sz="1400" b="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Seasons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Adventure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Rainforest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Greek Mythology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a:solidFill>
                            <a:schemeClr val="tx1"/>
                          </a:solidFill>
                          <a:latin typeface="Coming Soon" panose="020B0604020202020204" charset="0"/>
                          <a:ea typeface="Coming Soon" panose="020B0604020202020204" charset="0"/>
                        </a:rPr>
                        <a:t>Into</a:t>
                      </a:r>
                      <a:r>
                        <a:rPr lang="en-GB" sz="1400" b="0" baseline="0">
                          <a:solidFill>
                            <a:schemeClr val="tx1"/>
                          </a:solidFill>
                          <a:latin typeface="Coming Soon" panose="020B0604020202020204" charset="0"/>
                          <a:ea typeface="Coming Soon" panose="020B0604020202020204" charset="0"/>
                        </a:rPr>
                        <a:t> the Future</a:t>
                      </a:r>
                      <a:endParaRPr lang="en-GB" sz="1400" b="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12650263"/>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Number – Place Value</a:t>
                      </a:r>
                    </a:p>
                    <a:p>
                      <a:pPr algn="ctr"/>
                      <a:r>
                        <a:rPr lang="en-GB" sz="1400">
                          <a:solidFill>
                            <a:schemeClr val="tx1"/>
                          </a:solidFill>
                          <a:latin typeface="Coming Soon" panose="020B0604020202020204" charset="0"/>
                          <a:ea typeface="Coming Soon" panose="020B0604020202020204" charset="0"/>
                        </a:rPr>
                        <a:t>Number – Addition</a:t>
                      </a:r>
                      <a:r>
                        <a:rPr lang="en-GB" sz="1400" baseline="0">
                          <a:solidFill>
                            <a:schemeClr val="tx1"/>
                          </a:solidFill>
                          <a:latin typeface="Coming Soon" panose="020B0604020202020204" charset="0"/>
                          <a:ea typeface="Coming Soon" panose="020B0604020202020204" charset="0"/>
                        </a:rPr>
                        <a:t> and Subtraction</a:t>
                      </a:r>
                    </a:p>
                    <a:p>
                      <a:pPr algn="ctr"/>
                      <a:r>
                        <a:rPr lang="en-GB" sz="1400" baseline="0">
                          <a:solidFill>
                            <a:schemeClr val="tx1"/>
                          </a:solidFill>
                          <a:latin typeface="Coming Soon" panose="020B0604020202020204" charset="0"/>
                          <a:ea typeface="Coming Soon" panose="020B0604020202020204" charset="0"/>
                        </a:rPr>
                        <a:t>Geometry - Shape</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Number – Place Value</a:t>
                      </a:r>
                    </a:p>
                    <a:p>
                      <a:pPr algn="ctr"/>
                      <a:r>
                        <a:rPr lang="en-GB" sz="1400">
                          <a:solidFill>
                            <a:schemeClr val="tx1"/>
                          </a:solidFill>
                          <a:latin typeface="Coming Soon" panose="020B0604020202020204" charset="0"/>
                          <a:ea typeface="Coming Soon" panose="020B0604020202020204" charset="0"/>
                        </a:rPr>
                        <a:t>Measurements – Length and Height</a:t>
                      </a:r>
                      <a:endParaRPr lang="en-GB" sz="1400" baseline="0">
                        <a:solidFill>
                          <a:schemeClr val="tx1"/>
                        </a:solidFill>
                        <a:latin typeface="Coming Soon" panose="020B0604020202020204" charset="0"/>
                        <a:ea typeface="Coming Soon" panose="020B0604020202020204" charset="0"/>
                      </a:endParaRPr>
                    </a:p>
                    <a:p>
                      <a:pPr algn="ctr"/>
                      <a:r>
                        <a:rPr lang="en-GB" sz="1400" baseline="0">
                          <a:solidFill>
                            <a:schemeClr val="tx1"/>
                          </a:solidFill>
                          <a:latin typeface="Coming Soon" panose="020B0604020202020204" charset="0"/>
                          <a:ea typeface="Coming Soon" panose="020B0604020202020204" charset="0"/>
                        </a:rPr>
                        <a:t>Measurement – Mass and Volume</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Number – x and</a:t>
                      </a:r>
                      <a:r>
                        <a:rPr lang="en-GB" sz="1400" baseline="0">
                          <a:solidFill>
                            <a:schemeClr val="tx1"/>
                          </a:solidFill>
                          <a:latin typeface="Coming Soon" panose="020B0604020202020204" charset="0"/>
                          <a:ea typeface="Coming Soon" panose="020B0604020202020204" charset="0"/>
                        </a:rPr>
                        <a:t> ÷ Fractions</a:t>
                      </a: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Geometry</a:t>
                      </a:r>
                      <a:r>
                        <a:rPr lang="en-GB" sz="1400" baseline="0">
                          <a:solidFill>
                            <a:schemeClr val="tx1"/>
                          </a:solidFill>
                          <a:latin typeface="Coming Soon" panose="020B0604020202020204" charset="0"/>
                          <a:ea typeface="Coming Soon" panose="020B0604020202020204" charset="0"/>
                        </a:rPr>
                        <a:t> – Position and direction</a:t>
                      </a:r>
                    </a:p>
                    <a:p>
                      <a:pPr algn="ctr"/>
                      <a:r>
                        <a:rPr lang="en-GB" sz="1400" baseline="0">
                          <a:solidFill>
                            <a:schemeClr val="tx1"/>
                          </a:solidFill>
                          <a:latin typeface="Coming Soon" panose="020B0604020202020204" charset="0"/>
                          <a:ea typeface="Coming Soon" panose="020B0604020202020204" charset="0"/>
                        </a:rPr>
                        <a:t>Measurement – Time and money</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5576454"/>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Topical stories/ Real Life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Seasonal poems - Acrostic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Adventure</a:t>
                      </a:r>
                      <a:r>
                        <a:rPr lang="en-GB" sz="1400" baseline="0">
                          <a:solidFill>
                            <a:schemeClr val="tx1"/>
                          </a:solidFill>
                          <a:latin typeface="Coming Soon" panose="020B0604020202020204" charset="0"/>
                          <a:ea typeface="Coming Soon" panose="020B0604020202020204" charset="0"/>
                        </a:rPr>
                        <a:t> Stories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Non-Chronological</a:t>
                      </a:r>
                      <a:r>
                        <a:rPr lang="en-GB" sz="1400" baseline="0">
                          <a:solidFill>
                            <a:schemeClr val="tx1"/>
                          </a:solidFill>
                          <a:latin typeface="Coming Soon" panose="020B0604020202020204" charset="0"/>
                          <a:ea typeface="Coming Soon" panose="020B0604020202020204" charset="0"/>
                        </a:rPr>
                        <a:t> reports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Myths and Legends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Balanced arguments/ Writing 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7540894"/>
                  </a:ext>
                </a:extLst>
              </a:tr>
              <a:tr h="543293">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Habitats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Sounds of the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Rocks</a:t>
                      </a:r>
                      <a:r>
                        <a:rPr lang="en-GB" sz="1400" baseline="0">
                          <a:solidFill>
                            <a:schemeClr val="tx1"/>
                          </a:solidFill>
                          <a:latin typeface="Coming Soon" panose="020B0604020202020204" charset="0"/>
                          <a:ea typeface="Coming Soon" panose="020B0604020202020204" charset="0"/>
                        </a:rPr>
                        <a:t> and Volcanoes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Plants that grow in the</a:t>
                      </a:r>
                      <a:r>
                        <a:rPr lang="en-GB" sz="1400" baseline="0">
                          <a:solidFill>
                            <a:schemeClr val="tx1"/>
                          </a:solidFill>
                          <a:latin typeface="Coming Soon" panose="020B0604020202020204" charset="0"/>
                          <a:ea typeface="Coming Soon" panose="020B0604020202020204" charset="0"/>
                        </a:rPr>
                        <a:t> rainforest</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Exploring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65356426"/>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Famous Explorers and underwater discoveries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400">
                          <a:solidFill>
                            <a:schemeClr val="tx1"/>
                          </a:solidFill>
                          <a:latin typeface="Coming Soon" panose="020B0604020202020204" charset="0"/>
                          <a:ea typeface="Coming Soon" panose="020B0604020202020204" charset="0"/>
                        </a:rPr>
                        <a:t>Famous explorers and Adventures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400">
                          <a:solidFill>
                            <a:schemeClr val="tx1"/>
                          </a:solidFill>
                          <a:latin typeface="Coming Soon" panose="020B0604020202020204" charset="0"/>
                          <a:ea typeface="Coming Soon" panose="020B0604020202020204" charset="0"/>
                        </a:rPr>
                        <a:t>Greek Mythology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348533765"/>
                  </a:ext>
                </a:extLst>
              </a:tr>
              <a:tr h="543293">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Geography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400">
                          <a:solidFill>
                            <a:schemeClr val="tx1"/>
                          </a:solidFill>
                          <a:latin typeface="Coming Soon" panose="020B0604020202020204" charset="0"/>
                          <a:ea typeface="Coming Soon" panose="020B0604020202020204" charset="0"/>
                        </a:rPr>
                        <a:t>Seasons</a:t>
                      </a:r>
                      <a:r>
                        <a:rPr lang="en-GB" sz="1400" baseline="0">
                          <a:solidFill>
                            <a:schemeClr val="tx1"/>
                          </a:solidFill>
                          <a:latin typeface="Coming Soon" panose="020B0604020202020204" charset="0"/>
                          <a:ea typeface="Coming Soon" panose="020B0604020202020204" charset="0"/>
                        </a:rPr>
                        <a:t> and extreme weather</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400">
                          <a:solidFill>
                            <a:schemeClr val="tx1"/>
                          </a:solidFill>
                          <a:latin typeface="Coming Soon" panose="020B0604020202020204" charset="0"/>
                          <a:ea typeface="Coming Soon" panose="020B0604020202020204" charset="0"/>
                        </a:rPr>
                        <a:t>The Amazon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400">
                          <a:solidFill>
                            <a:schemeClr val="tx1"/>
                          </a:solidFill>
                          <a:latin typeface="Coming Soon" panose="020B0604020202020204" charset="0"/>
                          <a:ea typeface="Coming Soon" panose="020B0604020202020204" charset="0"/>
                        </a:rPr>
                        <a:t>Map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18251727"/>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Special places visiting</a:t>
                      </a:r>
                      <a:r>
                        <a:rPr lang="en-GB" sz="1400" baseline="0">
                          <a:solidFill>
                            <a:schemeClr val="tx1"/>
                          </a:solidFill>
                          <a:latin typeface="Coming Soon" panose="020B0604020202020204" charset="0"/>
                          <a:ea typeface="Coming Soon" panose="020B0604020202020204" charset="0"/>
                        </a:rPr>
                        <a:t> places or worship.</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Christmas/  Christmas around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Christianity</a:t>
                      </a:r>
                      <a:r>
                        <a:rPr lang="en-GB" sz="1400" baseline="0">
                          <a:solidFill>
                            <a:schemeClr val="tx1"/>
                          </a:solidFill>
                          <a:latin typeface="Coming Soon" panose="020B0604020202020204" charset="0"/>
                          <a:ea typeface="Coming Soon" panose="020B0604020202020204" charset="0"/>
                        </a:rPr>
                        <a:t> Easter traditions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What do Muslims</a:t>
                      </a:r>
                      <a:r>
                        <a:rPr lang="en-GB" sz="1400" baseline="0">
                          <a:solidFill>
                            <a:schemeClr val="tx1"/>
                          </a:solidFill>
                          <a:latin typeface="Coming Soon" panose="020B0604020202020204" charset="0"/>
                          <a:ea typeface="Coming Soon" panose="020B0604020202020204" charset="0"/>
                        </a:rPr>
                        <a:t> celebrate</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Judaism</a:t>
                      </a:r>
                      <a:r>
                        <a:rPr lang="en-GB" sz="1400" baseline="0">
                          <a:solidFill>
                            <a:schemeClr val="tx1"/>
                          </a:solidFill>
                          <a:latin typeface="Coming Soon" panose="020B0604020202020204" charset="0"/>
                          <a:ea typeface="Coming Soon" panose="020B0604020202020204" charset="0"/>
                        </a:rPr>
                        <a:t> The touch and helping others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Sikhism and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98094454"/>
                  </a:ext>
                </a:extLst>
              </a:tr>
              <a:tr h="543293">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Collage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Travel inspired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Rainforest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Ancient Greek</a:t>
                      </a:r>
                      <a:r>
                        <a:rPr lang="en-GB" sz="1400" baseline="0">
                          <a:solidFill>
                            <a:schemeClr val="tx1"/>
                          </a:solidFill>
                          <a:latin typeface="Coming Soon" panose="020B0604020202020204" charset="0"/>
                          <a:ea typeface="Coming Soon" panose="020B0604020202020204" charset="0"/>
                        </a:rPr>
                        <a:t> pottery</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Into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25894603"/>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DT/Food</a:t>
                      </a:r>
                      <a:r>
                        <a:rPr lang="en-GB" sz="1400" baseline="0">
                          <a:solidFill>
                            <a:schemeClr val="tx1"/>
                          </a:solidFill>
                          <a:latin typeface="Coming Soon" panose="020B0604020202020204" charset="0"/>
                          <a:ea typeface="Coming Soon" panose="020B0604020202020204" charset="0"/>
                        </a:rPr>
                        <a:t> Tech</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Aquariums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Decorations/ Seasonal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Watercraft boats</a:t>
                      </a:r>
                    </a:p>
                    <a:p>
                      <a:pPr algn="ctr"/>
                      <a:r>
                        <a:rPr lang="en-GB" sz="1400">
                          <a:solidFill>
                            <a:schemeClr val="tx1"/>
                          </a:solidFill>
                          <a:latin typeface="Coming Soon" panose="020B0604020202020204" charset="0"/>
                          <a:ea typeface="Coming Soon" panose="020B0604020202020204" charset="0"/>
                        </a:rPr>
                        <a:t>Food</a:t>
                      </a:r>
                      <a:r>
                        <a:rPr lang="en-GB" sz="1400" baseline="0">
                          <a:solidFill>
                            <a:schemeClr val="tx1"/>
                          </a:solidFill>
                          <a:latin typeface="Coming Soon" panose="020B0604020202020204" charset="0"/>
                          <a:ea typeface="Coming Soon" panose="020B0604020202020204" charset="0"/>
                        </a:rPr>
                        <a:t> for adventure</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Food grown</a:t>
                      </a:r>
                      <a:r>
                        <a:rPr lang="en-GB" sz="1400" baseline="0">
                          <a:solidFill>
                            <a:schemeClr val="tx1"/>
                          </a:solidFill>
                          <a:latin typeface="Coming Soon" panose="020B0604020202020204" charset="0"/>
                          <a:ea typeface="Coming Soon" panose="020B0604020202020204" charset="0"/>
                        </a:rPr>
                        <a:t> on trees. Poison frog beanbags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Greek buildings.</a:t>
                      </a:r>
                    </a:p>
                    <a:p>
                      <a:pPr algn="ctr"/>
                      <a:r>
                        <a:rPr lang="en-GB" sz="1400">
                          <a:solidFill>
                            <a:schemeClr val="tx1"/>
                          </a:solidFill>
                          <a:latin typeface="Coming Soon" panose="020B0604020202020204" charset="0"/>
                          <a:ea typeface="Coming Soon" panose="020B0604020202020204" charset="0"/>
                        </a:rPr>
                        <a:t>Greek</a:t>
                      </a:r>
                      <a:r>
                        <a:rPr lang="en-GB" sz="1400" baseline="0">
                          <a:solidFill>
                            <a:schemeClr val="tx1"/>
                          </a:solidFill>
                          <a:latin typeface="Coming Soon" panose="020B0604020202020204" charset="0"/>
                          <a:ea typeface="Coming Soon" panose="020B0604020202020204" charset="0"/>
                        </a:rPr>
                        <a:t> food.</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British inventors.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60241879"/>
                  </a:ext>
                </a:extLst>
              </a:tr>
              <a:tr h="543293">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Computing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Typing skills, exploring</a:t>
                      </a:r>
                      <a:r>
                        <a:rPr lang="en-GB" sz="1400" baseline="0">
                          <a:solidFill>
                            <a:schemeClr val="tx1"/>
                          </a:solidFill>
                          <a:latin typeface="Coming Soon" panose="020B0604020202020204" charset="0"/>
                          <a:ea typeface="Coming Soon" panose="020B0604020202020204" charset="0"/>
                        </a:rPr>
                        <a:t> apps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Internet</a:t>
                      </a:r>
                      <a:r>
                        <a:rPr lang="en-GB" sz="1400" baseline="0">
                          <a:solidFill>
                            <a:schemeClr val="tx1"/>
                          </a:solidFill>
                          <a:latin typeface="Coming Soon" panose="020B0604020202020204" charset="0"/>
                          <a:ea typeface="Coming Soon" panose="020B0604020202020204" charset="0"/>
                        </a:rPr>
                        <a:t> safety</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Programmable toys/coding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Presenting</a:t>
                      </a:r>
                      <a:r>
                        <a:rPr lang="en-GB" sz="1400" baseline="0">
                          <a:solidFill>
                            <a:schemeClr val="tx1"/>
                          </a:solidFill>
                          <a:latin typeface="Coming Soon" panose="020B0604020202020204" charset="0"/>
                          <a:ea typeface="Coming Soon" panose="020B0604020202020204" charset="0"/>
                        </a:rPr>
                        <a:t> information</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Films Animation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Using</a:t>
                      </a:r>
                      <a:r>
                        <a:rPr lang="en-GB" sz="1400" baseline="0">
                          <a:solidFill>
                            <a:schemeClr val="tx1"/>
                          </a:solidFill>
                          <a:latin typeface="Coming Soon" panose="020B0604020202020204" charset="0"/>
                          <a:ea typeface="Coming Soon" panose="020B0604020202020204" charset="0"/>
                        </a:rPr>
                        <a:t> the internet</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4826521"/>
                  </a:ext>
                </a:extLst>
              </a:tr>
              <a:tr h="763158">
                <a:tc>
                  <a:txBody>
                    <a:bodyPr/>
                    <a:lstStyle/>
                    <a:p>
                      <a:pPr algn="ctr"/>
                      <a:endParaRPr lang="en-GB" sz="1400">
                        <a:solidFill>
                          <a:schemeClr val="tx1"/>
                        </a:solidFill>
                        <a:latin typeface="Coming Soon" panose="020B0604020202020204" charset="0"/>
                        <a:ea typeface="Coming Soon" panose="020B0604020202020204" charset="0"/>
                      </a:endParaRPr>
                    </a:p>
                    <a:p>
                      <a:pPr algn="ctr"/>
                      <a:r>
                        <a:rPr lang="en-GB" sz="1400">
                          <a:solidFill>
                            <a:schemeClr val="tx1"/>
                          </a:solidFill>
                          <a:latin typeface="Coming Soon" panose="020B0604020202020204" charset="0"/>
                          <a:ea typeface="Coming Soon" panose="020B0604020202020204" charset="0"/>
                        </a:rPr>
                        <a:t>PSHE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Exploring</a:t>
                      </a:r>
                      <a:r>
                        <a:rPr lang="en-GB" sz="1400" baseline="0">
                          <a:solidFill>
                            <a:schemeClr val="tx1"/>
                          </a:solidFill>
                          <a:latin typeface="Coming Soon" panose="020B0604020202020204" charset="0"/>
                          <a:ea typeface="Coming Soon" panose="020B0604020202020204" charset="0"/>
                        </a:rPr>
                        <a:t> how choices affect the environments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Mental</a:t>
                      </a:r>
                      <a:r>
                        <a:rPr lang="en-GB" sz="1400" baseline="0">
                          <a:solidFill>
                            <a:schemeClr val="tx1"/>
                          </a:solidFill>
                          <a:latin typeface="Coming Soon" panose="020B0604020202020204" charset="0"/>
                          <a:ea typeface="Coming Soon" panose="020B0604020202020204" charset="0"/>
                        </a:rPr>
                        <a:t> Health and wellbeing</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Keeping</a:t>
                      </a:r>
                      <a:r>
                        <a:rPr lang="en-GB" sz="1400" baseline="0">
                          <a:solidFill>
                            <a:schemeClr val="tx1"/>
                          </a:solidFill>
                          <a:latin typeface="Coming Soon" panose="020B0604020202020204" charset="0"/>
                          <a:ea typeface="Coming Soon" panose="020B0604020202020204" charset="0"/>
                        </a:rPr>
                        <a:t> safe in an emergency</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Caring for 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Saying no and staying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a:solidFill>
                            <a:schemeClr val="tx1"/>
                          </a:solidFill>
                          <a:latin typeface="Coming Soon" panose="020B0604020202020204" charset="0"/>
                          <a:ea typeface="Coming Soon" panose="020B0604020202020204" charset="0"/>
                        </a:rPr>
                        <a:t>Goals</a:t>
                      </a:r>
                      <a:r>
                        <a:rPr lang="en-GB" sz="1400" baseline="0">
                          <a:solidFill>
                            <a:schemeClr val="tx1"/>
                          </a:solidFill>
                          <a:latin typeface="Coming Soon" panose="020B0604020202020204" charset="0"/>
                          <a:ea typeface="Coming Soon" panose="020B0604020202020204" charset="0"/>
                        </a:rPr>
                        <a:t> and Aspirations.</a:t>
                      </a: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0431547"/>
                  </a:ext>
                </a:extLst>
              </a:tr>
              <a:tr h="543293">
                <a:tc>
                  <a:txBody>
                    <a:bodyPr/>
                    <a:lstStyle/>
                    <a:p>
                      <a:pPr algn="ctr"/>
                      <a:r>
                        <a:rPr lang="en-GB" sz="1400">
                          <a:solidFill>
                            <a:schemeClr val="tx1"/>
                          </a:solidFill>
                          <a:latin typeface="Coming Soon" panose="020B0604020202020204" charset="0"/>
                          <a:ea typeface="Coming Soon" panose="020B0604020202020204" charset="0"/>
                        </a:rPr>
                        <a:t>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Doing 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Community Cafe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a:solidFill>
                            <a:schemeClr val="tx1"/>
                          </a:solidFill>
                          <a:latin typeface="Coming Soon" panose="020B0604020202020204" charset="0"/>
                          <a:ea typeface="Coming Soon" panose="020B0604020202020204" charset="0"/>
                        </a:rPr>
                        <a:t>Free to be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400">
                        <a:solidFill>
                          <a:schemeClr val="tx1"/>
                        </a:solidFill>
                        <a:latin typeface="Coming Soon" panose="020B0604020202020204" charset="0"/>
                        <a:ea typeface="Coming Soon"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496757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5545634" y="230346"/>
            <a:ext cx="7196733" cy="120332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Termly Overviews</a:t>
            </a:r>
          </a:p>
        </p:txBody>
      </p:sp>
      <p:sp>
        <p:nvSpPr>
          <p:cNvPr id="4" name="TextBox 4"/>
          <p:cNvSpPr txBox="1"/>
          <p:nvPr/>
        </p:nvSpPr>
        <p:spPr>
          <a:xfrm>
            <a:off x="322506" y="971550"/>
            <a:ext cx="3153472" cy="2510790"/>
          </a:xfrm>
          <a:prstGeom prst="rect">
            <a:avLst/>
          </a:prstGeom>
        </p:spPr>
        <p:txBody>
          <a:bodyPr lIns="0" tIns="0" rIns="0" bIns="0" rtlCol="0" anchor="t">
            <a:spAutoFit/>
          </a:bodyPr>
          <a:lstStyle/>
          <a:p>
            <a:pPr algn="ctr">
              <a:lnSpc>
                <a:spcPts val="3359"/>
              </a:lnSpc>
              <a:spcBef>
                <a:spcPct val="0"/>
              </a:spcBef>
            </a:pPr>
            <a:r>
              <a:rPr lang="en-US" sz="2400">
                <a:solidFill>
                  <a:srgbClr val="2B9401"/>
                </a:solidFill>
                <a:latin typeface="Coming Soon"/>
                <a:ea typeface="Coming Soon"/>
                <a:cs typeface="Coming Soon"/>
                <a:sym typeface="Coming Soon"/>
              </a:rPr>
              <a:t>Each term you will be sent an overview showing what topics are being taught in each subject for that term.</a:t>
            </a:r>
          </a:p>
        </p:txBody>
      </p:sp>
      <p:pic>
        <p:nvPicPr>
          <p:cNvPr id="5" name="Picture 4" descr="A close-up of a chart&#10;&#10;AI-generated content may be incorrect.">
            <a:extLst>
              <a:ext uri="{FF2B5EF4-FFF2-40B4-BE49-F238E27FC236}">
                <a16:creationId xmlns:a16="http://schemas.microsoft.com/office/drawing/2014/main" xmlns="" id="{F7078F84-38FD-6BEB-FC4E-A105F8405863}"/>
              </a:ext>
            </a:extLst>
          </p:cNvPr>
          <p:cNvPicPr>
            <a:picLocks noChangeAspect="1"/>
          </p:cNvPicPr>
          <p:nvPr/>
        </p:nvPicPr>
        <p:blipFill>
          <a:blip r:embed="rId3"/>
          <a:stretch>
            <a:fillRect/>
          </a:stretch>
        </p:blipFill>
        <p:spPr>
          <a:xfrm>
            <a:off x="6800850" y="1695965"/>
            <a:ext cx="5937421" cy="81152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0" y="230346"/>
            <a:ext cx="18288000" cy="2441575"/>
          </a:xfrm>
          <a:prstGeom prst="rect">
            <a:avLst/>
          </a:prstGeom>
        </p:spPr>
        <p:txBody>
          <a:bodyPr lIns="0" tIns="0" rIns="0" bIns="0" rtlCol="0" anchor="t">
            <a:spAutoFit/>
          </a:bodyPr>
          <a:lstStyle/>
          <a:p>
            <a:pPr algn="ctr">
              <a:lnSpc>
                <a:spcPts val="9799"/>
              </a:lnSpc>
            </a:pPr>
            <a:r>
              <a:rPr lang="en-US" sz="6999">
                <a:solidFill>
                  <a:srgbClr val="A46B46"/>
                </a:solidFill>
                <a:latin typeface="Coming Soon"/>
                <a:ea typeface="Coming Soon"/>
                <a:cs typeface="Coming Soon"/>
                <a:sym typeface="Coming Soon"/>
              </a:rPr>
              <a:t>Approaches and supports used throughout school and in Hedgehog Class.</a:t>
            </a:r>
          </a:p>
        </p:txBody>
      </p:sp>
      <p:sp>
        <p:nvSpPr>
          <p:cNvPr id="4" name="TextBox 4"/>
          <p:cNvSpPr txBox="1"/>
          <p:nvPr/>
        </p:nvSpPr>
        <p:spPr>
          <a:xfrm>
            <a:off x="3273713" y="3090903"/>
            <a:ext cx="14594856" cy="6434455"/>
          </a:xfrm>
          <a:prstGeom prst="rect">
            <a:avLst/>
          </a:prstGeom>
        </p:spPr>
        <p:txBody>
          <a:bodyPr lIns="0" tIns="0" rIns="0" bIns="0" rtlCol="0" anchor="t">
            <a:spAutoFit/>
          </a:bodyPr>
          <a:lstStyle/>
          <a:p>
            <a:pPr marL="604519" lvl="1" indent="-302260" algn="ctr">
              <a:lnSpc>
                <a:spcPts val="3919"/>
              </a:lnSpc>
              <a:buFont typeface="Arial"/>
              <a:buChar char="•"/>
            </a:pPr>
            <a:r>
              <a:rPr lang="en-US" sz="2799">
                <a:solidFill>
                  <a:srgbClr val="2B9401"/>
                </a:solidFill>
                <a:latin typeface="Coming Soon"/>
                <a:ea typeface="Coming Soon"/>
                <a:cs typeface="Coming Soon"/>
                <a:sym typeface="Coming Soon"/>
              </a:rPr>
              <a:t>SCERTS (Social Communication, Emotional Regulation, Transactional Support).</a:t>
            </a:r>
          </a:p>
          <a:p>
            <a:pPr algn="ctr">
              <a:lnSpc>
                <a:spcPts val="3919"/>
              </a:lnSpc>
            </a:pPr>
            <a:endParaRPr lang="en-US" sz="2799">
              <a:solidFill>
                <a:srgbClr val="2B9401"/>
              </a:solidFill>
              <a:latin typeface="Coming Soon"/>
              <a:ea typeface="Coming Soon"/>
              <a:cs typeface="Coming Soon"/>
              <a:sym typeface="Coming Soon"/>
            </a:endParaRPr>
          </a:p>
          <a:p>
            <a:pPr marL="604519" lvl="1" indent="-302260" algn="ctr">
              <a:lnSpc>
                <a:spcPts val="3919"/>
              </a:lnSpc>
              <a:spcBef>
                <a:spcPct val="0"/>
              </a:spcBef>
              <a:buFont typeface="Arial"/>
              <a:buChar char="•"/>
            </a:pPr>
            <a:r>
              <a:rPr lang="en-US" sz="2799">
                <a:solidFill>
                  <a:srgbClr val="2B9401"/>
                </a:solidFill>
                <a:latin typeface="Coming Soon"/>
                <a:ea typeface="Coming Soon"/>
                <a:cs typeface="Coming Soon"/>
                <a:sym typeface="Coming Soon"/>
              </a:rPr>
              <a:t>TEACCH approach (Treatment and Education of Autistic and Related Communication Handicapped Children)</a:t>
            </a:r>
          </a:p>
          <a:p>
            <a:pPr algn="ctr">
              <a:lnSpc>
                <a:spcPts val="3919"/>
              </a:lnSpc>
              <a:spcBef>
                <a:spcPct val="0"/>
              </a:spcBef>
            </a:pPr>
            <a:endParaRPr lang="en-US" sz="2799">
              <a:solidFill>
                <a:srgbClr val="2B9401"/>
              </a:solidFill>
              <a:latin typeface="Coming Soon"/>
              <a:ea typeface="Coming Soon"/>
              <a:cs typeface="Coming Soon"/>
              <a:sym typeface="Coming Soon"/>
            </a:endParaRPr>
          </a:p>
          <a:p>
            <a:pPr marL="604519" lvl="1" indent="-302260" algn="ctr">
              <a:lnSpc>
                <a:spcPts val="3919"/>
              </a:lnSpc>
              <a:spcBef>
                <a:spcPct val="0"/>
              </a:spcBef>
              <a:buFont typeface="Arial"/>
              <a:buChar char="•"/>
            </a:pPr>
            <a:r>
              <a:rPr lang="en-US" sz="2799">
                <a:solidFill>
                  <a:srgbClr val="2B9401"/>
                </a:solidFill>
                <a:latin typeface="Coming Soon"/>
                <a:ea typeface="Coming Soon"/>
                <a:cs typeface="Coming Soon"/>
                <a:sym typeface="Coming Soon"/>
              </a:rPr>
              <a:t>SPELL approach (Structure, Positive approaches and expectations, Empathy, Low Arousal, and Links)</a:t>
            </a:r>
          </a:p>
          <a:p>
            <a:pPr algn="ctr">
              <a:lnSpc>
                <a:spcPts val="3919"/>
              </a:lnSpc>
              <a:spcBef>
                <a:spcPct val="0"/>
              </a:spcBef>
            </a:pPr>
            <a:endParaRPr lang="en-US" sz="2799">
              <a:solidFill>
                <a:srgbClr val="2B9401"/>
              </a:solidFill>
              <a:latin typeface="Coming Soon"/>
              <a:ea typeface="Coming Soon"/>
              <a:cs typeface="Coming Soon"/>
              <a:sym typeface="Coming Soon"/>
            </a:endParaRPr>
          </a:p>
          <a:p>
            <a:pPr marL="604519" lvl="1" indent="-302260" algn="ctr">
              <a:lnSpc>
                <a:spcPts val="3919"/>
              </a:lnSpc>
              <a:spcBef>
                <a:spcPct val="0"/>
              </a:spcBef>
              <a:buFont typeface="Arial"/>
              <a:buChar char="•"/>
            </a:pPr>
            <a:r>
              <a:rPr lang="en-US" sz="2799">
                <a:solidFill>
                  <a:srgbClr val="2B9401"/>
                </a:solidFill>
                <a:latin typeface="Coming Soon"/>
                <a:ea typeface="Coming Soon"/>
                <a:cs typeface="Coming Soon"/>
                <a:sym typeface="Coming Soon"/>
              </a:rPr>
              <a:t>PECs (Picture Exchange Communication Systems)</a:t>
            </a:r>
          </a:p>
          <a:p>
            <a:pPr algn="ctr">
              <a:lnSpc>
                <a:spcPts val="3919"/>
              </a:lnSpc>
              <a:spcBef>
                <a:spcPct val="0"/>
              </a:spcBef>
            </a:pPr>
            <a:endParaRPr lang="en-US" sz="2799">
              <a:solidFill>
                <a:srgbClr val="2B9401"/>
              </a:solidFill>
              <a:latin typeface="Coming Soon"/>
              <a:ea typeface="Coming Soon"/>
              <a:cs typeface="Coming Soon"/>
              <a:sym typeface="Coming Soon"/>
            </a:endParaRPr>
          </a:p>
          <a:p>
            <a:pPr marL="604519" lvl="1" indent="-302260" algn="ctr">
              <a:lnSpc>
                <a:spcPts val="3919"/>
              </a:lnSpc>
              <a:spcBef>
                <a:spcPct val="0"/>
              </a:spcBef>
              <a:buFont typeface="Arial"/>
              <a:buChar char="•"/>
            </a:pPr>
            <a:r>
              <a:rPr lang="en-US" sz="2799">
                <a:solidFill>
                  <a:srgbClr val="2B9401"/>
                </a:solidFill>
                <a:latin typeface="Coming Soon"/>
                <a:ea typeface="Coming Soon"/>
                <a:cs typeface="Coming Soon"/>
                <a:sym typeface="Coming Soon"/>
              </a:rPr>
              <a:t>AAC (Augmentative and alternative communication)</a:t>
            </a:r>
          </a:p>
          <a:p>
            <a:pPr algn="ctr">
              <a:lnSpc>
                <a:spcPts val="3919"/>
              </a:lnSpc>
              <a:spcBef>
                <a:spcPct val="0"/>
              </a:spcBef>
            </a:pPr>
            <a:endParaRPr lang="en-US" sz="2799">
              <a:solidFill>
                <a:srgbClr val="2B9401"/>
              </a:solidFill>
              <a:latin typeface="Coming Soon"/>
              <a:ea typeface="Coming Soon"/>
              <a:cs typeface="Coming Soon"/>
              <a:sym typeface="Coming Soon"/>
            </a:endParaRPr>
          </a:p>
          <a:p>
            <a:pPr marL="604519" lvl="1" indent="-302260" algn="ctr">
              <a:lnSpc>
                <a:spcPts val="3919"/>
              </a:lnSpc>
              <a:spcBef>
                <a:spcPct val="0"/>
              </a:spcBef>
              <a:buFont typeface="Arial"/>
              <a:buChar char="•"/>
            </a:pPr>
            <a:r>
              <a:rPr lang="en-US" sz="2799">
                <a:solidFill>
                  <a:srgbClr val="2B9401"/>
                </a:solidFill>
                <a:latin typeface="Coming Soon"/>
                <a:ea typeface="Coming Soon"/>
                <a:cs typeface="Coming Soon"/>
                <a:sym typeface="Coming Soon"/>
              </a:rPr>
              <a:t>Occupational therapy / Sensory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BCF"/>
        </a:solidFill>
        <a:effectLst/>
      </p:bgPr>
    </p:bg>
    <p:spTree>
      <p:nvGrpSpPr>
        <p:cNvPr id="1" name=""/>
        <p:cNvGrpSpPr/>
        <p:nvPr/>
      </p:nvGrpSpPr>
      <p:grpSpPr>
        <a:xfrm>
          <a:off x="0" y="0"/>
          <a:ext cx="0" cy="0"/>
          <a:chOff x="0" y="0"/>
          <a:chExt cx="0" cy="0"/>
        </a:xfrm>
      </p:grpSpPr>
      <p:sp>
        <p:nvSpPr>
          <p:cNvPr id="2" name="Freeform 2"/>
          <p:cNvSpPr/>
          <p:nvPr/>
        </p:nvSpPr>
        <p:spPr>
          <a:xfrm>
            <a:off x="-155214" y="7058723"/>
            <a:ext cx="3631192" cy="3631192"/>
          </a:xfrm>
          <a:custGeom>
            <a:avLst/>
            <a:gdLst/>
            <a:ahLst/>
            <a:cxnLst/>
            <a:rect l="l" t="t" r="r" b="b"/>
            <a:pathLst>
              <a:path w="3631192" h="3631192">
                <a:moveTo>
                  <a:pt x="0" y="0"/>
                </a:moveTo>
                <a:lnTo>
                  <a:pt x="3631192" y="0"/>
                </a:lnTo>
                <a:lnTo>
                  <a:pt x="3631192" y="3631191"/>
                </a:lnTo>
                <a:lnTo>
                  <a:pt x="0" y="3631191"/>
                </a:lnTo>
                <a:lnTo>
                  <a:pt x="0" y="0"/>
                </a:lnTo>
                <a:close/>
              </a:path>
            </a:pathLst>
          </a:custGeom>
          <a:blipFill>
            <a:blip r:embed="rId2"/>
            <a:stretch>
              <a:fillRect/>
            </a:stretch>
          </a:blipFill>
        </p:spPr>
      </p:sp>
      <p:sp>
        <p:nvSpPr>
          <p:cNvPr id="3" name="TextBox 3"/>
          <p:cNvSpPr txBox="1"/>
          <p:nvPr/>
        </p:nvSpPr>
        <p:spPr>
          <a:xfrm>
            <a:off x="2146270" y="4617123"/>
            <a:ext cx="15965128" cy="5179695"/>
          </a:xfrm>
          <a:prstGeom prst="rect">
            <a:avLst/>
          </a:prstGeom>
        </p:spPr>
        <p:txBody>
          <a:bodyPr lIns="0" tIns="0" rIns="0" bIns="0" rtlCol="0" anchor="t">
            <a:spAutoFit/>
          </a:bodyPr>
          <a:lstStyle/>
          <a:p>
            <a:pPr algn="ctr">
              <a:lnSpc>
                <a:spcPts val="5880"/>
              </a:lnSpc>
            </a:pPr>
            <a:r>
              <a:rPr lang="en-US" sz="4200">
                <a:solidFill>
                  <a:srgbClr val="2B9401"/>
                </a:solidFill>
                <a:latin typeface="Coming Soon"/>
                <a:ea typeface="Coming Soon"/>
                <a:cs typeface="Coming Soon"/>
                <a:sym typeface="Coming Soon"/>
              </a:rPr>
              <a:t>Main aims of SCERTS</a:t>
            </a:r>
          </a:p>
          <a:p>
            <a:pPr algn="ctr">
              <a:lnSpc>
                <a:spcPts val="5880"/>
              </a:lnSpc>
            </a:pPr>
            <a:endParaRPr lang="en-US" sz="4200">
              <a:solidFill>
                <a:srgbClr val="2B9401"/>
              </a:solidFill>
              <a:latin typeface="Coming Soon"/>
              <a:ea typeface="Coming Soon"/>
              <a:cs typeface="Coming Soon"/>
              <a:sym typeface="Coming Soon"/>
            </a:endParaRPr>
          </a:p>
          <a:p>
            <a:pPr algn="ctr">
              <a:lnSpc>
                <a:spcPts val="5880"/>
              </a:lnSpc>
              <a:spcBef>
                <a:spcPct val="0"/>
              </a:spcBef>
            </a:pPr>
            <a:r>
              <a:rPr lang="en-US" sz="4200">
                <a:solidFill>
                  <a:srgbClr val="2B9401"/>
                </a:solidFill>
                <a:latin typeface="Coming Soon"/>
                <a:ea typeface="Coming Soon"/>
                <a:cs typeface="Coming Soon"/>
                <a:sym typeface="Coming Soon"/>
              </a:rPr>
              <a:t>1. Understanding what a child’s behaviour is achieving for them and then teaching other skills to substitute for the less desirable ones.</a:t>
            </a:r>
          </a:p>
          <a:p>
            <a:pPr algn="ctr">
              <a:lnSpc>
                <a:spcPts val="5880"/>
              </a:lnSpc>
              <a:spcBef>
                <a:spcPct val="0"/>
              </a:spcBef>
            </a:pPr>
            <a:endParaRPr lang="en-US" sz="4200">
              <a:solidFill>
                <a:srgbClr val="2B9401"/>
              </a:solidFill>
              <a:latin typeface="Coming Soon"/>
              <a:ea typeface="Coming Soon"/>
              <a:cs typeface="Coming Soon"/>
              <a:sym typeface="Coming Soon"/>
            </a:endParaRPr>
          </a:p>
          <a:p>
            <a:pPr algn="ctr">
              <a:lnSpc>
                <a:spcPts val="5880"/>
              </a:lnSpc>
              <a:spcBef>
                <a:spcPct val="0"/>
              </a:spcBef>
            </a:pPr>
            <a:r>
              <a:rPr lang="en-US" sz="4200">
                <a:solidFill>
                  <a:srgbClr val="2B9401"/>
                </a:solidFill>
                <a:latin typeface="Coming Soon"/>
                <a:ea typeface="Coming Soon"/>
                <a:cs typeface="Coming Soon"/>
                <a:sym typeface="Coming Soon"/>
              </a:rPr>
              <a:t>2. Sets goals for everyone working with the child.</a:t>
            </a:r>
          </a:p>
        </p:txBody>
      </p:sp>
      <p:sp>
        <p:nvSpPr>
          <p:cNvPr id="4" name="Freeform 4"/>
          <p:cNvSpPr/>
          <p:nvPr/>
        </p:nvSpPr>
        <p:spPr>
          <a:xfrm>
            <a:off x="7637383" y="485656"/>
            <a:ext cx="4982901" cy="3540726"/>
          </a:xfrm>
          <a:custGeom>
            <a:avLst/>
            <a:gdLst/>
            <a:ahLst/>
            <a:cxnLst/>
            <a:rect l="l" t="t" r="r" b="b"/>
            <a:pathLst>
              <a:path w="4982901" h="3540726">
                <a:moveTo>
                  <a:pt x="0" y="0"/>
                </a:moveTo>
                <a:lnTo>
                  <a:pt x="4982901" y="0"/>
                </a:lnTo>
                <a:lnTo>
                  <a:pt x="4982901" y="3540726"/>
                </a:lnTo>
                <a:lnTo>
                  <a:pt x="0" y="3540726"/>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918</Words>
  <Application>Microsoft Office PowerPoint</Application>
  <PresentationFormat>Custom</PresentationFormat>
  <Paragraphs>175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Coming Soon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and greet PP</dc:title>
  <dc:creator>Laura Bell</dc:creator>
  <cp:lastModifiedBy>Laura</cp:lastModifiedBy>
  <cp:revision>4</cp:revision>
  <dcterms:created xsi:type="dcterms:W3CDTF">2006-08-16T00:00:00Z</dcterms:created>
  <dcterms:modified xsi:type="dcterms:W3CDTF">2025-09-24T14:32:42Z</dcterms:modified>
  <dc:identifier>DAGzyCDBeeQ</dc:identifier>
</cp:coreProperties>
</file>