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34" r:id="rId1"/>
  </p:sldMasterIdLst>
  <p:sldIdLst>
    <p:sldId id="256" r:id="rId2"/>
    <p:sldId id="257" r:id="rId3"/>
    <p:sldId id="258" r:id="rId4"/>
    <p:sldId id="260" r:id="rId5"/>
    <p:sldId id="259" r:id="rId6"/>
    <p:sldId id="261" r:id="rId7"/>
    <p:sldId id="262" r:id="rId8"/>
    <p:sldId id="269" r:id="rId9"/>
    <p:sldId id="263" r:id="rId10"/>
    <p:sldId id="264" r:id="rId11"/>
    <p:sldId id="267" r:id="rId12"/>
    <p:sldId id="272" r:id="rId13"/>
    <p:sldId id="266" r:id="rId14"/>
    <p:sldId id="276" r:id="rId15"/>
    <p:sldId id="275" r:id="rId16"/>
    <p:sldId id="274"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138" autoAdjust="0"/>
    <p:restoredTop sz="94660"/>
  </p:normalViewPr>
  <p:slideViewPr>
    <p:cSldViewPr snapToGrid="0">
      <p:cViewPr varScale="1">
        <p:scale>
          <a:sx n="87" d="100"/>
          <a:sy n="87" d="100"/>
        </p:scale>
        <p:origin x="154"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6212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124021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5954616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82799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4217243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012455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9/23/2025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41989724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803492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454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498831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9/23/2025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318262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9/23/2025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19891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9/23/2025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85304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9/23/2025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76849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9/23/2025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1599512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9/23/2025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092942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9/23/2025</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51167664"/>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png"/><Relationship Id="rId7" Type="http://schemas.openxmlformats.org/officeDocument/2006/relationships/image" Target="../media/image12.JP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10" Type="http://schemas.openxmlformats.org/officeDocument/2006/relationships/image" Target="../media/image15.JPG"/><Relationship Id="rId4" Type="http://schemas.openxmlformats.org/officeDocument/2006/relationships/image" Target="../media/image9.JPG"/><Relationship Id="rId9" Type="http://schemas.openxmlformats.org/officeDocument/2006/relationships/image" Target="../media/image14.JP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70770" y="2726606"/>
            <a:ext cx="9326541" cy="1646302"/>
          </a:xfrm>
        </p:spPr>
        <p:txBody>
          <a:bodyPr/>
          <a:lstStyle/>
          <a:p>
            <a:pPr algn="ctr"/>
            <a:r>
              <a:rPr lang="en-GB" dirty="0" smtClean="0"/>
              <a:t>Welcome to Bumblebee Class</a:t>
            </a:r>
            <a:br>
              <a:rPr lang="en-GB" dirty="0" smtClean="0"/>
            </a:br>
            <a:r>
              <a:rPr lang="en-GB" dirty="0" smtClean="0"/>
              <a:t>2025-2026</a:t>
            </a:r>
            <a:endParaRPr lang="en-GB" dirty="0"/>
          </a:p>
        </p:txBody>
      </p:sp>
      <p:pic>
        <p:nvPicPr>
          <p:cNvPr id="4" name="Picture 2" descr="Green Lane Community Special School – ALPHA SCHOOLWEA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1696" y="81008"/>
            <a:ext cx="2077045" cy="11077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4345622" y="81008"/>
            <a:ext cx="2505075" cy="2400300"/>
          </a:xfrm>
          <a:prstGeom prst="rect">
            <a:avLst/>
          </a:prstGeom>
        </p:spPr>
      </p:pic>
      <p:pic>
        <p:nvPicPr>
          <p:cNvPr id="3" name="Picture 2"/>
          <p:cNvPicPr>
            <a:picLocks noChangeAspect="1"/>
          </p:cNvPicPr>
          <p:nvPr/>
        </p:nvPicPr>
        <p:blipFill>
          <a:blip r:embed="rId4"/>
          <a:stretch>
            <a:fillRect/>
          </a:stretch>
        </p:blipFill>
        <p:spPr>
          <a:xfrm>
            <a:off x="3808900" y="4485543"/>
            <a:ext cx="4257675" cy="2019300"/>
          </a:xfrm>
          <a:prstGeom prst="rect">
            <a:avLst/>
          </a:prstGeom>
        </p:spPr>
      </p:pic>
    </p:spTree>
    <p:extLst>
      <p:ext uri="{BB962C8B-B14F-4D97-AF65-F5344CB8AC3E}">
        <p14:creationId xmlns:p14="http://schemas.microsoft.com/office/powerpoint/2010/main" val="34119162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846581" y="503079"/>
            <a:ext cx="8596668" cy="1320800"/>
          </a:xfrm>
        </p:spPr>
        <p:txBody>
          <a:bodyPr/>
          <a:lstStyle/>
          <a:p>
            <a:r>
              <a:rPr lang="en-GB" dirty="0" smtClean="0"/>
              <a:t> Out of school visits</a:t>
            </a:r>
            <a:endParaRPr lang="en-GB" dirty="0"/>
          </a:p>
        </p:txBody>
      </p:sp>
      <p:sp>
        <p:nvSpPr>
          <p:cNvPr id="3" name="Content Placeholder 2"/>
          <p:cNvSpPr>
            <a:spLocks noGrp="1"/>
          </p:cNvSpPr>
          <p:nvPr>
            <p:ph idx="1"/>
          </p:nvPr>
        </p:nvSpPr>
        <p:spPr>
          <a:xfrm>
            <a:off x="585894" y="2353627"/>
            <a:ext cx="9096586" cy="3915091"/>
          </a:xfrm>
        </p:spPr>
        <p:txBody>
          <a:bodyPr>
            <a:normAutofit/>
          </a:bodyPr>
          <a:lstStyle/>
          <a:p>
            <a:r>
              <a:rPr lang="en-GB" sz="2400" dirty="0" smtClean="0"/>
              <a:t>Termly trips- we will be planning some trips out into the local community </a:t>
            </a:r>
            <a:r>
              <a:rPr lang="en-GB" sz="2400" dirty="0"/>
              <a:t>this year; CAFT, </a:t>
            </a:r>
            <a:r>
              <a:rPr lang="en-GB" sz="2400" dirty="0" smtClean="0"/>
              <a:t>local sensory centre Preston space centre &amp; more!</a:t>
            </a:r>
          </a:p>
          <a:p>
            <a:r>
              <a:rPr lang="en-GB" sz="2400" dirty="0" smtClean="0"/>
              <a:t>These </a:t>
            </a:r>
            <a:r>
              <a:rPr lang="en-GB" sz="2400" dirty="0"/>
              <a:t>are great community lessons and contribute to LOTS of learning and different experiences.  It supports social understanding, life skills, communication, self-regulation and emotional regulation, all contributing to both academic learning skills and </a:t>
            </a:r>
            <a:r>
              <a:rPr lang="en-GB" sz="2400" dirty="0" smtClean="0"/>
              <a:t>our curriculum</a:t>
            </a:r>
            <a:r>
              <a:rPr lang="en-GB" sz="2400" dirty="0"/>
              <a:t>. </a:t>
            </a:r>
          </a:p>
          <a:p>
            <a:endParaRPr lang="en-GB" sz="2400" dirty="0"/>
          </a:p>
        </p:txBody>
      </p:sp>
      <p:pic>
        <p:nvPicPr>
          <p:cNvPr id="4" name="Picture 2" descr="Green Lane Community Special School – ALPHA SCHOOLWEA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0464" y="55721"/>
            <a:ext cx="2077045" cy="11077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8290560" y="133416"/>
            <a:ext cx="3742690" cy="1772853"/>
          </a:xfrm>
          <a:prstGeom prst="rect">
            <a:avLst/>
          </a:prstGeom>
        </p:spPr>
      </p:pic>
    </p:spTree>
    <p:extLst>
      <p:ext uri="{BB962C8B-B14F-4D97-AF65-F5344CB8AC3E}">
        <p14:creationId xmlns:p14="http://schemas.microsoft.com/office/powerpoint/2010/main" val="177399290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8214" y="416560"/>
            <a:ext cx="2401146" cy="995680"/>
          </a:xfrm>
        </p:spPr>
        <p:txBody>
          <a:bodyPr/>
          <a:lstStyle/>
          <a:p>
            <a:r>
              <a:rPr lang="en-GB" dirty="0" smtClean="0"/>
              <a:t>PE</a:t>
            </a:r>
            <a:endParaRPr lang="en-GB" dirty="0"/>
          </a:p>
        </p:txBody>
      </p:sp>
      <p:sp>
        <p:nvSpPr>
          <p:cNvPr id="3" name="Content Placeholder 2"/>
          <p:cNvSpPr>
            <a:spLocks noGrp="1"/>
          </p:cNvSpPr>
          <p:nvPr>
            <p:ph idx="1"/>
          </p:nvPr>
        </p:nvSpPr>
        <p:spPr/>
        <p:txBody>
          <a:bodyPr/>
          <a:lstStyle/>
          <a:p>
            <a:r>
              <a:rPr lang="en-GB" sz="2400" dirty="0" smtClean="0"/>
              <a:t>PE will take place on Thursday afternoons - Wolves. </a:t>
            </a:r>
          </a:p>
          <a:p>
            <a:r>
              <a:rPr lang="en-GB" sz="2400" dirty="0" smtClean="0"/>
              <a:t>Please send a PE kit or a change or shoes / trainers. </a:t>
            </a:r>
          </a:p>
          <a:p>
            <a:endParaRPr lang="en-GB" sz="2400" dirty="0"/>
          </a:p>
          <a:p>
            <a:pPr marL="0" indent="0">
              <a:buNone/>
            </a:pPr>
            <a:endParaRPr lang="en-GB" sz="2400" dirty="0"/>
          </a:p>
          <a:p>
            <a:endParaRPr lang="en-GB" dirty="0" smtClean="0"/>
          </a:p>
        </p:txBody>
      </p:sp>
      <p:pic>
        <p:nvPicPr>
          <p:cNvPr id="4" name="Picture 2" descr="Green Lane Community Special School – ALPHA SCHOOLWEA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0464" y="55721"/>
            <a:ext cx="2077045" cy="11077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9771063" y="299992"/>
            <a:ext cx="2024698" cy="1940015"/>
          </a:xfrm>
          <a:prstGeom prst="rect">
            <a:avLst/>
          </a:prstGeom>
        </p:spPr>
      </p:pic>
    </p:spTree>
    <p:extLst>
      <p:ext uri="{BB962C8B-B14F-4D97-AF65-F5344CB8AC3E}">
        <p14:creationId xmlns:p14="http://schemas.microsoft.com/office/powerpoint/2010/main" val="1070050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3918" y="701040"/>
            <a:ext cx="8596668" cy="1320800"/>
          </a:xfrm>
        </p:spPr>
        <p:txBody>
          <a:bodyPr/>
          <a:lstStyle/>
          <a:p>
            <a:r>
              <a:rPr lang="en-GB" dirty="0" smtClean="0"/>
              <a:t>Evidence for learning (EFL)</a:t>
            </a:r>
            <a:endParaRPr lang="en-GB" dirty="0"/>
          </a:p>
        </p:txBody>
      </p:sp>
      <p:pic>
        <p:nvPicPr>
          <p:cNvPr id="4" name="Picture 2" descr="Green Lane Community Special School – ALPHA SCHOOLWEA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0464" y="55721"/>
            <a:ext cx="2077045" cy="11077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9210375" y="363474"/>
            <a:ext cx="2183049" cy="2091743"/>
          </a:xfrm>
          <a:prstGeom prst="rect">
            <a:avLst/>
          </a:prstGeom>
        </p:spPr>
      </p:pic>
      <p:sp>
        <p:nvSpPr>
          <p:cNvPr id="7" name="Content Placeholder 2"/>
          <p:cNvSpPr>
            <a:spLocks noGrp="1"/>
          </p:cNvSpPr>
          <p:nvPr>
            <p:ph idx="1"/>
          </p:nvPr>
        </p:nvSpPr>
        <p:spPr>
          <a:xfrm>
            <a:off x="382694" y="2282509"/>
            <a:ext cx="10102426" cy="3915091"/>
          </a:xfrm>
        </p:spPr>
        <p:txBody>
          <a:bodyPr>
            <a:noAutofit/>
          </a:bodyPr>
          <a:lstStyle/>
          <a:p>
            <a:r>
              <a:rPr lang="en-GB" sz="2800" dirty="0" smtClean="0"/>
              <a:t>Keep up to date via EFL.</a:t>
            </a:r>
          </a:p>
          <a:p>
            <a:r>
              <a:rPr lang="en-GB" sz="2800" dirty="0" smtClean="0"/>
              <a:t>Evidence sent home each week.</a:t>
            </a:r>
          </a:p>
          <a:p>
            <a:r>
              <a:rPr lang="en-GB" sz="2800" dirty="0" smtClean="0"/>
              <a:t>End of Year report.</a:t>
            </a:r>
          </a:p>
          <a:p>
            <a:r>
              <a:rPr lang="en-GB" sz="2800" dirty="0" smtClean="0"/>
              <a:t>Homework.</a:t>
            </a:r>
            <a:endParaRPr lang="en-GB" sz="2800" dirty="0"/>
          </a:p>
        </p:txBody>
      </p:sp>
    </p:spTree>
    <p:extLst>
      <p:ext uri="{BB962C8B-B14F-4D97-AF65-F5344CB8AC3E}">
        <p14:creationId xmlns:p14="http://schemas.microsoft.com/office/powerpoint/2010/main" val="13391633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5174" y="839789"/>
            <a:ext cx="8596668" cy="1320800"/>
          </a:xfrm>
        </p:spPr>
        <p:txBody>
          <a:bodyPr/>
          <a:lstStyle/>
          <a:p>
            <a:r>
              <a:rPr lang="en-GB" dirty="0" smtClean="0"/>
              <a:t>Home school diaries </a:t>
            </a:r>
            <a:endParaRPr lang="en-GB" dirty="0"/>
          </a:p>
        </p:txBody>
      </p:sp>
      <p:sp>
        <p:nvSpPr>
          <p:cNvPr id="3" name="Content Placeholder 2"/>
          <p:cNvSpPr>
            <a:spLocks noGrp="1"/>
          </p:cNvSpPr>
          <p:nvPr>
            <p:ph idx="1"/>
          </p:nvPr>
        </p:nvSpPr>
        <p:spPr>
          <a:xfrm>
            <a:off x="382694" y="2282509"/>
            <a:ext cx="10102426" cy="3915091"/>
          </a:xfrm>
        </p:spPr>
        <p:txBody>
          <a:bodyPr>
            <a:noAutofit/>
          </a:bodyPr>
          <a:lstStyle/>
          <a:p>
            <a:r>
              <a:rPr lang="en-GB" sz="2800" dirty="0"/>
              <a:t>All pupils in </a:t>
            </a:r>
            <a:r>
              <a:rPr lang="en-GB" sz="2800" dirty="0" smtClean="0"/>
              <a:t>Bumblebee </a:t>
            </a:r>
            <a:r>
              <a:rPr lang="en-GB" sz="2800" dirty="0"/>
              <a:t>Class will have a home school diary which will have information, daily, about what has taken place during in the day, which will enable conversations and communication at home about school. </a:t>
            </a:r>
            <a:endParaRPr lang="en-GB" sz="2800" dirty="0" smtClean="0"/>
          </a:p>
          <a:p>
            <a:r>
              <a:rPr lang="en-GB" sz="2800" dirty="0" smtClean="0"/>
              <a:t>Please </a:t>
            </a:r>
            <a:r>
              <a:rPr lang="en-GB" sz="2800" dirty="0"/>
              <a:t>also use this book to let the team know what they have been up to at home during the evenings or weekends and of course if there are any messages or question, please don’t hesitate to write these in.</a:t>
            </a:r>
          </a:p>
        </p:txBody>
      </p:sp>
      <p:pic>
        <p:nvPicPr>
          <p:cNvPr id="4" name="Picture 2" descr="Green Lane Community Special School – ALPHA SCHOOLWEA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0464" y="55721"/>
            <a:ext cx="2077045" cy="11077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8077200" y="139083"/>
            <a:ext cx="3901440" cy="1848051"/>
          </a:xfrm>
          <a:prstGeom prst="rect">
            <a:avLst/>
          </a:prstGeom>
        </p:spPr>
      </p:pic>
    </p:spTree>
    <p:extLst>
      <p:ext uri="{BB962C8B-B14F-4D97-AF65-F5344CB8AC3E}">
        <p14:creationId xmlns:p14="http://schemas.microsoft.com/office/powerpoint/2010/main" val="37167179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t;strong&gt;Teddy bear&lt;/strong&gt; 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4688" y="764930"/>
            <a:ext cx="5507655" cy="5820508"/>
          </a:xfrm>
          <a:prstGeom prst="rect">
            <a:avLst/>
          </a:prstGeom>
        </p:spPr>
      </p:pic>
      <p:sp>
        <p:nvSpPr>
          <p:cNvPr id="3" name="Title 1"/>
          <p:cNvSpPr txBox="1">
            <a:spLocks/>
          </p:cNvSpPr>
          <p:nvPr/>
        </p:nvSpPr>
        <p:spPr>
          <a:xfrm>
            <a:off x="1846581" y="171573"/>
            <a:ext cx="8596668" cy="132080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Buddy the Bear</a:t>
            </a:r>
            <a:endParaRPr lang="en-GB" dirty="0"/>
          </a:p>
        </p:txBody>
      </p:sp>
      <p:pic>
        <p:nvPicPr>
          <p:cNvPr id="4" name="Picture 2" descr="Green Lane Community Special School – ALPHA SCHOOLWEA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0464" y="55721"/>
            <a:ext cx="2077045" cy="1107758"/>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a:off x="435448" y="1608225"/>
            <a:ext cx="6563229" cy="3915091"/>
          </a:xfrm>
          <a:prstGeom prst="rect">
            <a:avLst/>
          </a:prstGeom>
        </p:spPr>
        <p:txBody>
          <a:bodyP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800" dirty="0" smtClean="0"/>
              <a:t>In Bumblebee Class we have a class mascot ‘Buddy the Bear’</a:t>
            </a:r>
          </a:p>
          <a:p>
            <a:r>
              <a:rPr lang="en-US" sz="2800" dirty="0" smtClean="0"/>
              <a:t>Buddy goes home from Friday-Monday </a:t>
            </a:r>
          </a:p>
          <a:p>
            <a:endParaRPr lang="en-GB" sz="2800" dirty="0"/>
          </a:p>
        </p:txBody>
      </p:sp>
    </p:spTree>
    <p:extLst>
      <p:ext uri="{BB962C8B-B14F-4D97-AF65-F5344CB8AC3E}">
        <p14:creationId xmlns:p14="http://schemas.microsoft.com/office/powerpoint/2010/main" val="5256343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3918" y="701040"/>
            <a:ext cx="8596668" cy="1320800"/>
          </a:xfrm>
        </p:spPr>
        <p:txBody>
          <a:bodyPr/>
          <a:lstStyle/>
          <a:p>
            <a:r>
              <a:rPr lang="en-GB" dirty="0" smtClean="0"/>
              <a:t>Any questions?</a:t>
            </a:r>
            <a:endParaRPr lang="en-GB" dirty="0"/>
          </a:p>
        </p:txBody>
      </p:sp>
      <p:pic>
        <p:nvPicPr>
          <p:cNvPr id="4" name="Picture 2" descr="Green Lane Community Special School – ALPHA SCHOOLWEA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0464" y="55721"/>
            <a:ext cx="2077045" cy="11077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rot="163918">
            <a:off x="3304370" y="1814635"/>
            <a:ext cx="2990344" cy="4393506"/>
          </a:xfrm>
          <a:prstGeom prst="rect">
            <a:avLst/>
          </a:prstGeom>
        </p:spPr>
      </p:pic>
    </p:spTree>
    <p:extLst>
      <p:ext uri="{BB962C8B-B14F-4D97-AF65-F5344CB8AC3E}">
        <p14:creationId xmlns:p14="http://schemas.microsoft.com/office/powerpoint/2010/main" val="12115227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Green Lane Community Special School – ALPHA SCHOOLWEA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0464" y="55721"/>
            <a:ext cx="2077045" cy="110775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43764" y="2823821"/>
            <a:ext cx="9800823" cy="2308324"/>
          </a:xfrm>
          <a:prstGeom prst="rect">
            <a:avLst/>
          </a:prstGeom>
          <a:noFill/>
        </p:spPr>
        <p:txBody>
          <a:bodyPr wrap="square" rtlCol="0">
            <a:spAutoFit/>
          </a:bodyPr>
          <a:lstStyle/>
          <a:p>
            <a:r>
              <a:rPr lang="en-GB" sz="4800" dirty="0" smtClean="0">
                <a:latin typeface="+mj-lt"/>
              </a:rPr>
              <a:t>Thank you for taking the time to join us! As always your support is much appreciated.</a:t>
            </a:r>
            <a:endParaRPr lang="en-GB" sz="4800" dirty="0">
              <a:latin typeface="+mj-lt"/>
            </a:endParaRPr>
          </a:p>
        </p:txBody>
      </p:sp>
      <p:pic>
        <p:nvPicPr>
          <p:cNvPr id="6" name="Picture 5"/>
          <p:cNvPicPr>
            <a:picLocks noChangeAspect="1"/>
          </p:cNvPicPr>
          <p:nvPr/>
        </p:nvPicPr>
        <p:blipFill>
          <a:blip r:embed="rId3"/>
          <a:stretch>
            <a:fillRect/>
          </a:stretch>
        </p:blipFill>
        <p:spPr>
          <a:xfrm>
            <a:off x="4221670" y="262890"/>
            <a:ext cx="2505075" cy="2400300"/>
          </a:xfrm>
          <a:prstGeom prst="rect">
            <a:avLst/>
          </a:prstGeom>
        </p:spPr>
      </p:pic>
    </p:spTree>
    <p:extLst>
      <p:ext uri="{BB962C8B-B14F-4D97-AF65-F5344CB8AC3E}">
        <p14:creationId xmlns:p14="http://schemas.microsoft.com/office/powerpoint/2010/main" val="10097588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1189" y="230833"/>
            <a:ext cx="5764106" cy="702762"/>
          </a:xfrm>
        </p:spPr>
        <p:txBody>
          <a:bodyPr/>
          <a:lstStyle/>
          <a:p>
            <a:pPr algn="ctr"/>
            <a:r>
              <a:rPr lang="en-GB" dirty="0" smtClean="0"/>
              <a:t>Staff team / Introductions </a:t>
            </a:r>
            <a:endParaRPr lang="en-GB" dirty="0"/>
          </a:p>
        </p:txBody>
      </p:sp>
      <p:pic>
        <p:nvPicPr>
          <p:cNvPr id="4" name="Picture 2" descr="Green Lane Community Special School – ALPHA SCHOOLWEA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9749" y="111488"/>
            <a:ext cx="2077045" cy="110775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19443" y="4198582"/>
            <a:ext cx="2581096" cy="584775"/>
          </a:xfrm>
          <a:prstGeom prst="rect">
            <a:avLst/>
          </a:prstGeom>
          <a:noFill/>
        </p:spPr>
        <p:txBody>
          <a:bodyPr wrap="square" rtlCol="0">
            <a:spAutoFit/>
          </a:bodyPr>
          <a:lstStyle/>
          <a:p>
            <a:r>
              <a:rPr lang="en-US" sz="3200" dirty="0" smtClean="0">
                <a:latin typeface="+mj-lt"/>
              </a:rPr>
              <a:t>Miss Webster</a:t>
            </a:r>
            <a:endParaRPr lang="en-GB" sz="3200" dirty="0">
              <a:latin typeface="+mj-lt"/>
            </a:endParaRPr>
          </a:p>
        </p:txBody>
      </p:sp>
      <p:sp>
        <p:nvSpPr>
          <p:cNvPr id="6" name="TextBox 5"/>
          <p:cNvSpPr txBox="1"/>
          <p:nvPr/>
        </p:nvSpPr>
        <p:spPr>
          <a:xfrm>
            <a:off x="4422091" y="4220925"/>
            <a:ext cx="1961166" cy="584775"/>
          </a:xfrm>
          <a:prstGeom prst="rect">
            <a:avLst/>
          </a:prstGeom>
          <a:noFill/>
        </p:spPr>
        <p:txBody>
          <a:bodyPr wrap="square" rtlCol="0">
            <a:spAutoFit/>
          </a:bodyPr>
          <a:lstStyle/>
          <a:p>
            <a:r>
              <a:rPr lang="en-GB" sz="3200" dirty="0" smtClean="0">
                <a:latin typeface="+mj-lt"/>
              </a:rPr>
              <a:t>Mrs Wong</a:t>
            </a:r>
            <a:endParaRPr lang="en-GB" sz="3200" dirty="0">
              <a:latin typeface="+mj-lt"/>
            </a:endParaRPr>
          </a:p>
        </p:txBody>
      </p:sp>
      <p:sp>
        <p:nvSpPr>
          <p:cNvPr id="7" name="TextBox 6"/>
          <p:cNvSpPr txBox="1"/>
          <p:nvPr/>
        </p:nvSpPr>
        <p:spPr>
          <a:xfrm>
            <a:off x="7218617" y="4177026"/>
            <a:ext cx="2643626" cy="584775"/>
          </a:xfrm>
          <a:prstGeom prst="rect">
            <a:avLst/>
          </a:prstGeom>
          <a:noFill/>
        </p:spPr>
        <p:txBody>
          <a:bodyPr wrap="square" rtlCol="0">
            <a:spAutoFit/>
          </a:bodyPr>
          <a:lstStyle/>
          <a:p>
            <a:r>
              <a:rPr lang="en-GB" sz="3200" dirty="0" smtClean="0">
                <a:latin typeface="+mj-lt"/>
              </a:rPr>
              <a:t>Mrs </a:t>
            </a:r>
            <a:r>
              <a:rPr lang="en-GB" sz="3200" dirty="0" err="1" smtClean="0">
                <a:latin typeface="+mj-lt"/>
              </a:rPr>
              <a:t>Mckenna</a:t>
            </a:r>
            <a:endParaRPr lang="en-GB" sz="3200" dirty="0">
              <a:latin typeface="+mj-lt"/>
            </a:endParaRPr>
          </a:p>
        </p:txBody>
      </p:sp>
      <p:sp>
        <p:nvSpPr>
          <p:cNvPr id="13" name="TextBox 12"/>
          <p:cNvSpPr txBox="1"/>
          <p:nvPr/>
        </p:nvSpPr>
        <p:spPr>
          <a:xfrm>
            <a:off x="1359244" y="4748339"/>
            <a:ext cx="1758610" cy="369332"/>
          </a:xfrm>
          <a:prstGeom prst="rect">
            <a:avLst/>
          </a:prstGeom>
          <a:noFill/>
        </p:spPr>
        <p:txBody>
          <a:bodyPr wrap="square" rtlCol="0">
            <a:spAutoFit/>
          </a:bodyPr>
          <a:lstStyle/>
          <a:p>
            <a:r>
              <a:rPr lang="en-GB" i="1" dirty="0" smtClean="0">
                <a:latin typeface="+mj-lt"/>
              </a:rPr>
              <a:t>Class Teacher</a:t>
            </a:r>
            <a:endParaRPr lang="en-GB" i="1" dirty="0">
              <a:latin typeface="+mj-lt"/>
            </a:endParaRPr>
          </a:p>
        </p:txBody>
      </p:sp>
      <p:sp>
        <p:nvSpPr>
          <p:cNvPr id="14" name="TextBox 13"/>
          <p:cNvSpPr txBox="1"/>
          <p:nvPr/>
        </p:nvSpPr>
        <p:spPr>
          <a:xfrm>
            <a:off x="4422091" y="4698445"/>
            <a:ext cx="2273358" cy="369332"/>
          </a:xfrm>
          <a:prstGeom prst="rect">
            <a:avLst/>
          </a:prstGeom>
          <a:noFill/>
        </p:spPr>
        <p:txBody>
          <a:bodyPr wrap="square" rtlCol="0">
            <a:spAutoFit/>
          </a:bodyPr>
          <a:lstStyle/>
          <a:p>
            <a:r>
              <a:rPr lang="en-GB" i="1" dirty="0" smtClean="0">
                <a:latin typeface="+mj-lt"/>
              </a:rPr>
              <a:t>Teaching Assistant</a:t>
            </a:r>
            <a:endParaRPr lang="en-GB" i="1" dirty="0">
              <a:latin typeface="+mj-lt"/>
            </a:endParaRPr>
          </a:p>
        </p:txBody>
      </p:sp>
      <p:sp>
        <p:nvSpPr>
          <p:cNvPr id="15" name="TextBox 14"/>
          <p:cNvSpPr txBox="1"/>
          <p:nvPr/>
        </p:nvSpPr>
        <p:spPr>
          <a:xfrm>
            <a:off x="7403751" y="4723654"/>
            <a:ext cx="2273358" cy="369332"/>
          </a:xfrm>
          <a:prstGeom prst="rect">
            <a:avLst/>
          </a:prstGeom>
          <a:noFill/>
        </p:spPr>
        <p:txBody>
          <a:bodyPr wrap="square" rtlCol="0">
            <a:spAutoFit/>
          </a:bodyPr>
          <a:lstStyle/>
          <a:p>
            <a:r>
              <a:rPr lang="en-GB" i="1" dirty="0" smtClean="0">
                <a:latin typeface="+mj-lt"/>
              </a:rPr>
              <a:t>Teaching Assistant</a:t>
            </a:r>
            <a:endParaRPr lang="en-GB" i="1" dirty="0">
              <a:latin typeface="+mj-lt"/>
            </a:endParaRPr>
          </a:p>
        </p:txBody>
      </p:sp>
      <p:pic>
        <p:nvPicPr>
          <p:cNvPr id="17" name="Picture 16"/>
          <p:cNvPicPr>
            <a:picLocks noChangeAspect="1"/>
          </p:cNvPicPr>
          <p:nvPr/>
        </p:nvPicPr>
        <p:blipFill>
          <a:blip r:embed="rId3"/>
          <a:stretch>
            <a:fillRect/>
          </a:stretch>
        </p:blipFill>
        <p:spPr>
          <a:xfrm>
            <a:off x="9916160" y="207010"/>
            <a:ext cx="1849739" cy="1772374"/>
          </a:xfrm>
          <a:prstGeom prst="rect">
            <a:avLst/>
          </a:prstGeom>
        </p:spPr>
      </p:pic>
      <p:sp>
        <p:nvSpPr>
          <p:cNvPr id="16" name="TextBox 15"/>
          <p:cNvSpPr txBox="1"/>
          <p:nvPr/>
        </p:nvSpPr>
        <p:spPr>
          <a:xfrm>
            <a:off x="585656" y="5602702"/>
            <a:ext cx="9330503" cy="646331"/>
          </a:xfrm>
          <a:prstGeom prst="rect">
            <a:avLst/>
          </a:prstGeom>
          <a:noFill/>
        </p:spPr>
        <p:txBody>
          <a:bodyPr wrap="square" rtlCol="0">
            <a:spAutoFit/>
          </a:bodyPr>
          <a:lstStyle/>
          <a:p>
            <a:pPr algn="ctr"/>
            <a:r>
              <a:rPr lang="en-GB" i="1" dirty="0" smtClean="0">
                <a:latin typeface="+mj-lt"/>
              </a:rPr>
              <a:t>Other staff:  Miss Chadwick (PPA cover), Miss Butler (PPA cover), Mr M Higham (Music), Warrington Wolves (PE)</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61498" y="2291998"/>
            <a:ext cx="1333500" cy="17145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6874" y="2428875"/>
            <a:ext cx="1371600" cy="137160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2250" y="2463448"/>
            <a:ext cx="1371600" cy="1371600"/>
          </a:xfrm>
          <a:prstGeom prst="rect">
            <a:avLst/>
          </a:prstGeom>
        </p:spPr>
      </p:pic>
    </p:spTree>
    <p:extLst>
      <p:ext uri="{BB962C8B-B14F-4D97-AF65-F5344CB8AC3E}">
        <p14:creationId xmlns:p14="http://schemas.microsoft.com/office/powerpoint/2010/main" val="39794840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80" y="1145309"/>
            <a:ext cx="9621520" cy="1516611"/>
          </a:xfrm>
        </p:spPr>
        <p:txBody>
          <a:bodyPr>
            <a:normAutofit fontScale="90000"/>
          </a:bodyPr>
          <a:lstStyle/>
          <a:p>
            <a:pPr algn="ctr"/>
            <a:r>
              <a:rPr lang="en-GB" dirty="0" smtClean="0"/>
              <a:t>Bumblebee Class is a Willow Pathway, which means we have a creative approach to following the curriculum.  </a:t>
            </a:r>
            <a:endParaRPr lang="en-GB" dirty="0"/>
          </a:p>
        </p:txBody>
      </p:sp>
      <p:pic>
        <p:nvPicPr>
          <p:cNvPr id="4" name="Picture 2" descr="Green Lane Community Special School – ALPHA SCHOOLWEA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544" y="111488"/>
            <a:ext cx="2077045" cy="110775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25781" y="2953029"/>
            <a:ext cx="9359899" cy="646331"/>
          </a:xfrm>
          <a:prstGeom prst="rect">
            <a:avLst/>
          </a:prstGeom>
          <a:noFill/>
        </p:spPr>
        <p:txBody>
          <a:bodyPr wrap="square" rtlCol="0">
            <a:spAutoFit/>
          </a:bodyPr>
          <a:lstStyle/>
          <a:p>
            <a:r>
              <a:rPr lang="en-GB" sz="3600" dirty="0" smtClean="0">
                <a:latin typeface="+mj-lt"/>
              </a:rPr>
              <a:t>We have 7 students in our class this year!</a:t>
            </a:r>
            <a:endParaRPr lang="en-GB" sz="3600" dirty="0">
              <a:latin typeface="+mj-lt"/>
            </a:endParaRPr>
          </a:p>
        </p:txBody>
      </p:sp>
      <p:pic>
        <p:nvPicPr>
          <p:cNvPr id="13" name="Picture 12"/>
          <p:cNvPicPr>
            <a:picLocks noChangeAspect="1"/>
          </p:cNvPicPr>
          <p:nvPr/>
        </p:nvPicPr>
        <p:blipFill>
          <a:blip r:embed="rId3"/>
          <a:stretch>
            <a:fillRect/>
          </a:stretch>
        </p:blipFill>
        <p:spPr>
          <a:xfrm>
            <a:off x="9885680" y="111488"/>
            <a:ext cx="2179954" cy="208877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888205" y="4106846"/>
            <a:ext cx="1489083" cy="1116812"/>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538808" y="4076604"/>
            <a:ext cx="1489083" cy="1116812"/>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7213507" y="4076604"/>
            <a:ext cx="1489083" cy="1116812"/>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4562902" y="4106845"/>
            <a:ext cx="1489083" cy="1116812"/>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3168068" y="4076604"/>
            <a:ext cx="1489083" cy="1116812"/>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1790754" y="4076604"/>
            <a:ext cx="1489083" cy="1116812"/>
          </a:xfrm>
          <a:prstGeom prst="rect">
            <a:avLst/>
          </a:prstGeom>
        </p:spPr>
      </p:pic>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422066" y="4076604"/>
            <a:ext cx="1489082" cy="1116812"/>
          </a:xfrm>
          <a:prstGeom prst="rect">
            <a:avLst/>
          </a:prstGeom>
        </p:spPr>
      </p:pic>
    </p:spTree>
    <p:extLst>
      <p:ext uri="{BB962C8B-B14F-4D97-AF65-F5344CB8AC3E}">
        <p14:creationId xmlns:p14="http://schemas.microsoft.com/office/powerpoint/2010/main" val="39771928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8058" y="1463040"/>
            <a:ext cx="8596668" cy="1320800"/>
          </a:xfrm>
        </p:spPr>
        <p:txBody>
          <a:bodyPr/>
          <a:lstStyle/>
          <a:p>
            <a:r>
              <a:rPr lang="en-GB" dirty="0" smtClean="0"/>
              <a:t>Key information about Bumblebee Class</a:t>
            </a:r>
            <a:endParaRPr lang="en-GB" dirty="0"/>
          </a:p>
        </p:txBody>
      </p:sp>
      <p:sp>
        <p:nvSpPr>
          <p:cNvPr id="3" name="Content Placeholder 2"/>
          <p:cNvSpPr>
            <a:spLocks noGrp="1"/>
          </p:cNvSpPr>
          <p:nvPr>
            <p:ph idx="1"/>
          </p:nvPr>
        </p:nvSpPr>
        <p:spPr>
          <a:xfrm>
            <a:off x="325120" y="2336800"/>
            <a:ext cx="10231120" cy="4287520"/>
          </a:xfrm>
        </p:spPr>
        <p:txBody>
          <a:bodyPr>
            <a:normAutofit/>
          </a:bodyPr>
          <a:lstStyle/>
          <a:p>
            <a:r>
              <a:rPr lang="en-GB" sz="2000" dirty="0"/>
              <a:t> </a:t>
            </a:r>
            <a:r>
              <a:rPr lang="en-GB" sz="2000" dirty="0" smtClean="0"/>
              <a:t>Our learning approach is creative which means children access their learning through adult led work based activities, group work, attention autism sessions and activities that are in their environment to enhance learning. </a:t>
            </a:r>
          </a:p>
          <a:p>
            <a:r>
              <a:rPr lang="en-GB" sz="2000" dirty="0" smtClean="0"/>
              <a:t>All </a:t>
            </a:r>
            <a:r>
              <a:rPr lang="en-GB" sz="2000" dirty="0"/>
              <a:t>lessons in </a:t>
            </a:r>
            <a:r>
              <a:rPr lang="en-GB" sz="2000" dirty="0" smtClean="0"/>
              <a:t>Bumblebee Class </a:t>
            </a:r>
            <a:r>
              <a:rPr lang="en-GB" sz="2000" dirty="0"/>
              <a:t>involve practical and sensory aspects, including ranges of technologies to facilitate engagement and concentration</a:t>
            </a:r>
            <a:r>
              <a:rPr lang="en-GB" sz="2000" dirty="0" smtClean="0"/>
              <a:t>.</a:t>
            </a:r>
          </a:p>
          <a:p>
            <a:r>
              <a:rPr lang="en-GB" sz="2000" dirty="0"/>
              <a:t>Our activities and lessons take place both inside and outside and all pupils will develop independent work skills in their own workstations.</a:t>
            </a:r>
          </a:p>
        </p:txBody>
      </p:sp>
      <p:pic>
        <p:nvPicPr>
          <p:cNvPr id="4" name="Picture 2" descr="Green Lane Community Special School – ALPHA SCHOOLWEA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0464" y="55721"/>
            <a:ext cx="2077045" cy="11077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9699943" y="160774"/>
            <a:ext cx="2092948" cy="2005410"/>
          </a:xfrm>
          <a:prstGeom prst="rect">
            <a:avLst/>
          </a:prstGeom>
        </p:spPr>
      </p:pic>
    </p:spTree>
    <p:extLst>
      <p:ext uri="{BB962C8B-B14F-4D97-AF65-F5344CB8AC3E}">
        <p14:creationId xmlns:p14="http://schemas.microsoft.com/office/powerpoint/2010/main" val="17797386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9440" y="55721"/>
            <a:ext cx="8596668" cy="1320800"/>
          </a:xfrm>
        </p:spPr>
        <p:txBody>
          <a:bodyPr/>
          <a:lstStyle/>
          <a:p>
            <a:r>
              <a:rPr lang="en-GB" dirty="0" smtClean="0"/>
              <a:t>Our weekly timetable</a:t>
            </a:r>
            <a:endParaRPr lang="en-GB" dirty="0"/>
          </a:p>
        </p:txBody>
      </p:sp>
      <p:pic>
        <p:nvPicPr>
          <p:cNvPr id="4" name="Picture 2" descr="Green Lane Community Special School – ALPHA SCHOOLWEA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0464" y="55721"/>
            <a:ext cx="2077045" cy="11077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10302240" y="55721"/>
            <a:ext cx="1776432" cy="1702133"/>
          </a:xfrm>
          <a:prstGeom prst="rect">
            <a:avLst/>
          </a:prstGeom>
        </p:spPr>
      </p:pic>
      <p:pic>
        <p:nvPicPr>
          <p:cNvPr id="3" name="Picture 2"/>
          <p:cNvPicPr>
            <a:picLocks noChangeAspect="1"/>
          </p:cNvPicPr>
          <p:nvPr/>
        </p:nvPicPr>
        <p:blipFill>
          <a:blip r:embed="rId4"/>
          <a:stretch>
            <a:fillRect/>
          </a:stretch>
        </p:blipFill>
        <p:spPr>
          <a:xfrm>
            <a:off x="1414463" y="896087"/>
            <a:ext cx="8353792" cy="5740640"/>
          </a:xfrm>
          <a:prstGeom prst="rect">
            <a:avLst/>
          </a:prstGeom>
        </p:spPr>
      </p:pic>
    </p:spTree>
    <p:extLst>
      <p:ext uri="{BB962C8B-B14F-4D97-AF65-F5344CB8AC3E}">
        <p14:creationId xmlns:p14="http://schemas.microsoft.com/office/powerpoint/2010/main" val="25442738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19974" y="0"/>
            <a:ext cx="3508586" cy="863600"/>
          </a:xfrm>
        </p:spPr>
        <p:txBody>
          <a:bodyPr/>
          <a:lstStyle/>
          <a:p>
            <a:r>
              <a:rPr lang="en-GB" dirty="0" smtClean="0"/>
              <a:t>Yearly overview</a:t>
            </a:r>
            <a:endParaRPr lang="en-GB" dirty="0"/>
          </a:p>
        </p:txBody>
      </p:sp>
      <p:pic>
        <p:nvPicPr>
          <p:cNvPr id="4" name="Picture 2" descr="Green Lane Community Special School – ALPHA SCHOOLWEA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0464" y="55721"/>
            <a:ext cx="2077045" cy="11077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10241280" y="166370"/>
            <a:ext cx="1821497" cy="1745313"/>
          </a:xfrm>
          <a:prstGeom prst="rect">
            <a:avLst/>
          </a:prstGeom>
        </p:spPr>
      </p:pic>
      <p:sp>
        <p:nvSpPr>
          <p:cNvPr id="8" name="TextBox 7"/>
          <p:cNvSpPr txBox="1"/>
          <p:nvPr/>
        </p:nvSpPr>
        <p:spPr>
          <a:xfrm>
            <a:off x="7630361" y="3202486"/>
            <a:ext cx="3456470" cy="1754326"/>
          </a:xfrm>
          <a:prstGeom prst="rect">
            <a:avLst/>
          </a:prstGeom>
          <a:noFill/>
        </p:spPr>
        <p:txBody>
          <a:bodyPr wrap="square" rtlCol="0">
            <a:spAutoFit/>
          </a:bodyPr>
          <a:lstStyle/>
          <a:p>
            <a:r>
              <a:rPr lang="en-GB" dirty="0" smtClean="0">
                <a:latin typeface="+mj-lt"/>
              </a:rPr>
              <a:t>The Bumblebee curriculum includes all statutory subjects at Key Stage 1 and 2. This includes Phonics, English, Maths, Science, Computing, RE, PSHE &amp; Physical Education. </a:t>
            </a:r>
            <a:endParaRPr lang="en-GB" dirty="0">
              <a:latin typeface="+mj-lt"/>
            </a:endParaRPr>
          </a:p>
        </p:txBody>
      </p:sp>
      <p:pic>
        <p:nvPicPr>
          <p:cNvPr id="9" name="Picture 8"/>
          <p:cNvPicPr/>
          <p:nvPr/>
        </p:nvPicPr>
        <p:blipFill rotWithShape="1">
          <a:blip r:embed="rId4" cstate="print">
            <a:extLst>
              <a:ext uri="{28A0092B-C50C-407E-A947-70E740481C1C}">
                <a14:useLocalDpi xmlns:a14="http://schemas.microsoft.com/office/drawing/2010/main" val="0"/>
              </a:ext>
            </a:extLst>
          </a:blip>
          <a:srcRect l="15288" t="25527" r="17173" b="14661"/>
          <a:stretch/>
        </p:blipFill>
        <p:spPr bwMode="auto">
          <a:xfrm>
            <a:off x="2039140" y="863600"/>
            <a:ext cx="4879431" cy="2568685"/>
          </a:xfrm>
          <a:prstGeom prst="rect">
            <a:avLst/>
          </a:prstGeom>
          <a:ln>
            <a:noFill/>
          </a:ln>
          <a:extLst>
            <a:ext uri="{53640926-AAD7-44D8-BBD7-CCE9431645EC}">
              <a14:shadowObscured xmlns:a14="http://schemas.microsoft.com/office/drawing/2010/main"/>
            </a:ext>
          </a:extLst>
        </p:spPr>
      </p:pic>
      <p:pic>
        <p:nvPicPr>
          <p:cNvPr id="10" name="Picture 9"/>
          <p:cNvPicPr/>
          <p:nvPr/>
        </p:nvPicPr>
        <p:blipFill rotWithShape="1">
          <a:blip r:embed="rId5" cstate="print">
            <a:extLst>
              <a:ext uri="{28A0092B-C50C-407E-A947-70E740481C1C}">
                <a14:useLocalDpi xmlns:a14="http://schemas.microsoft.com/office/drawing/2010/main" val="0"/>
              </a:ext>
            </a:extLst>
          </a:blip>
          <a:srcRect l="28185" t="42294" r="29005" b="2900"/>
          <a:stretch/>
        </p:blipFill>
        <p:spPr bwMode="auto">
          <a:xfrm>
            <a:off x="1951891" y="3320362"/>
            <a:ext cx="5187461" cy="351816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792292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3974" y="223520"/>
            <a:ext cx="8596668" cy="1320800"/>
          </a:xfrm>
        </p:spPr>
        <p:txBody>
          <a:bodyPr/>
          <a:lstStyle/>
          <a:p>
            <a:r>
              <a:rPr lang="en-GB" dirty="0" smtClean="0"/>
              <a:t>Termly overviews</a:t>
            </a:r>
            <a:endParaRPr lang="en-GB" dirty="0"/>
          </a:p>
        </p:txBody>
      </p:sp>
      <p:pic>
        <p:nvPicPr>
          <p:cNvPr id="4" name="Picture 2" descr="Green Lane Community Special School – ALPHA SCHOOLWEA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0464" y="55721"/>
            <a:ext cx="2077045" cy="110775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178888" y="2377035"/>
            <a:ext cx="3825025" cy="2308324"/>
          </a:xfrm>
          <a:prstGeom prst="rect">
            <a:avLst/>
          </a:prstGeom>
          <a:noFill/>
        </p:spPr>
        <p:txBody>
          <a:bodyPr wrap="square" rtlCol="0">
            <a:spAutoFit/>
          </a:bodyPr>
          <a:lstStyle/>
          <a:p>
            <a:r>
              <a:rPr lang="en-GB" sz="2400" dirty="0" smtClean="0">
                <a:latin typeface="+mj-lt"/>
              </a:rPr>
              <a:t>Each term you will be sent an overview showing what topics are being taught in each subject for that term.</a:t>
            </a:r>
          </a:p>
          <a:p>
            <a:endParaRPr lang="en-GB" sz="2400" dirty="0">
              <a:latin typeface="Comic Sans MS" panose="030F0702030302020204" pitchFamily="66" charset="0"/>
            </a:endParaRPr>
          </a:p>
        </p:txBody>
      </p:sp>
      <p:pic>
        <p:nvPicPr>
          <p:cNvPr id="3" name="Picture 2"/>
          <p:cNvPicPr>
            <a:picLocks noChangeAspect="1"/>
          </p:cNvPicPr>
          <p:nvPr/>
        </p:nvPicPr>
        <p:blipFill>
          <a:blip r:embed="rId3"/>
          <a:stretch>
            <a:fillRect/>
          </a:stretch>
        </p:blipFill>
        <p:spPr>
          <a:xfrm>
            <a:off x="1359581" y="1099039"/>
            <a:ext cx="3837088" cy="5380892"/>
          </a:xfrm>
          <a:prstGeom prst="rect">
            <a:avLst/>
          </a:prstGeom>
        </p:spPr>
      </p:pic>
    </p:spTree>
    <p:extLst>
      <p:ext uri="{BB962C8B-B14F-4D97-AF65-F5344CB8AC3E}">
        <p14:creationId xmlns:p14="http://schemas.microsoft.com/office/powerpoint/2010/main" val="33140949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1502" y="426720"/>
            <a:ext cx="8596668" cy="1320800"/>
          </a:xfrm>
        </p:spPr>
        <p:txBody>
          <a:bodyPr/>
          <a:lstStyle/>
          <a:p>
            <a:r>
              <a:rPr lang="en-GB" dirty="0" smtClean="0"/>
              <a:t>IEP targets</a:t>
            </a:r>
            <a:endParaRPr lang="en-GB" dirty="0"/>
          </a:p>
        </p:txBody>
      </p:sp>
      <p:pic>
        <p:nvPicPr>
          <p:cNvPr id="4" name="Picture 2" descr="Green Lane Community Special School – ALPHA SCHOOLWEA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0464" y="55721"/>
            <a:ext cx="2077045" cy="11077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10023008" y="89154"/>
            <a:ext cx="2088027" cy="2000695"/>
          </a:xfrm>
          <a:prstGeom prst="rect">
            <a:avLst/>
          </a:prstGeom>
        </p:spPr>
      </p:pic>
      <p:pic>
        <p:nvPicPr>
          <p:cNvPr id="3" name="Picture 2"/>
          <p:cNvPicPr>
            <a:picLocks noChangeAspect="1"/>
          </p:cNvPicPr>
          <p:nvPr/>
        </p:nvPicPr>
        <p:blipFill>
          <a:blip r:embed="rId4"/>
          <a:stretch>
            <a:fillRect/>
          </a:stretch>
        </p:blipFill>
        <p:spPr>
          <a:xfrm>
            <a:off x="1097279" y="1397542"/>
            <a:ext cx="8165593" cy="4812920"/>
          </a:xfrm>
          <a:prstGeom prst="rect">
            <a:avLst/>
          </a:prstGeom>
        </p:spPr>
      </p:pic>
      <p:sp>
        <p:nvSpPr>
          <p:cNvPr id="5" name="Rectangle 4"/>
          <p:cNvSpPr/>
          <p:nvPr/>
        </p:nvSpPr>
        <p:spPr>
          <a:xfrm>
            <a:off x="2927838" y="3499338"/>
            <a:ext cx="527539" cy="1143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975879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6214" y="267970"/>
            <a:ext cx="1639146" cy="782320"/>
          </a:xfrm>
        </p:spPr>
        <p:txBody>
          <a:bodyPr/>
          <a:lstStyle/>
          <a:p>
            <a:r>
              <a:rPr lang="en-GB" dirty="0" smtClean="0"/>
              <a:t>Snack</a:t>
            </a:r>
            <a:endParaRPr lang="en-GB" dirty="0"/>
          </a:p>
        </p:txBody>
      </p:sp>
      <p:sp>
        <p:nvSpPr>
          <p:cNvPr id="3" name="Content Placeholder 2"/>
          <p:cNvSpPr>
            <a:spLocks noGrp="1"/>
          </p:cNvSpPr>
          <p:nvPr>
            <p:ph idx="1"/>
          </p:nvPr>
        </p:nvSpPr>
        <p:spPr>
          <a:xfrm>
            <a:off x="677334" y="1458119"/>
            <a:ext cx="9055946" cy="4877884"/>
          </a:xfrm>
        </p:spPr>
        <p:txBody>
          <a:bodyPr>
            <a:normAutofit fontScale="92500"/>
          </a:bodyPr>
          <a:lstStyle/>
          <a:p>
            <a:pPr>
              <a:buFontTx/>
              <a:buChar char="-"/>
            </a:pPr>
            <a:r>
              <a:rPr lang="en-GB" sz="2400" dirty="0" smtClean="0"/>
              <a:t>Snack times are important times during the school day in Bumblebee class!</a:t>
            </a:r>
          </a:p>
          <a:p>
            <a:pPr>
              <a:buFontTx/>
              <a:buChar char="-"/>
            </a:pPr>
            <a:r>
              <a:rPr lang="en-GB" sz="2400" dirty="0" smtClean="0"/>
              <a:t>We use snack time as a lesson itself, working on SALT targets / communication methods as well as other curriculum areas such as maths (number, counting and uses of money). </a:t>
            </a:r>
          </a:p>
          <a:p>
            <a:pPr>
              <a:buFontTx/>
              <a:buChar char="-"/>
            </a:pPr>
            <a:r>
              <a:rPr lang="en-GB" sz="2400" dirty="0" smtClean="0"/>
              <a:t>We have two snack times; the first is after greetings time and another before the end of the day.</a:t>
            </a:r>
          </a:p>
          <a:p>
            <a:pPr>
              <a:buFontTx/>
              <a:buChar char="-"/>
            </a:pPr>
            <a:r>
              <a:rPr lang="en-GB" sz="2400" dirty="0" smtClean="0"/>
              <a:t>If possible, we ask you contribute up to £1.50 a week for snack, this is voluntary. This helps to covers some of our Food Technology ingredients and contributes towards anything messy &amp; fun we have out in class! </a:t>
            </a:r>
          </a:p>
          <a:p>
            <a:pPr>
              <a:buFontTx/>
              <a:buChar char="-"/>
            </a:pPr>
            <a:r>
              <a:rPr lang="en-GB" sz="2400" dirty="0" smtClean="0"/>
              <a:t>If pupils prefer to bring their own snack, this is also absolutely fine!</a:t>
            </a:r>
          </a:p>
          <a:p>
            <a:pPr>
              <a:buFontTx/>
              <a:buChar char="-"/>
            </a:pPr>
            <a:endParaRPr lang="en-GB" dirty="0"/>
          </a:p>
        </p:txBody>
      </p:sp>
      <p:pic>
        <p:nvPicPr>
          <p:cNvPr id="4" name="Picture 3"/>
          <p:cNvPicPr>
            <a:picLocks noChangeAspect="1"/>
          </p:cNvPicPr>
          <p:nvPr/>
        </p:nvPicPr>
        <p:blipFill>
          <a:blip r:embed="rId2"/>
          <a:stretch>
            <a:fillRect/>
          </a:stretch>
        </p:blipFill>
        <p:spPr>
          <a:xfrm>
            <a:off x="9903143" y="267970"/>
            <a:ext cx="1831658" cy="1755049"/>
          </a:xfrm>
          <a:prstGeom prst="rect">
            <a:avLst/>
          </a:prstGeom>
        </p:spPr>
      </p:pic>
      <p:pic>
        <p:nvPicPr>
          <p:cNvPr id="5" name="Picture 2" descr="Green Lane Community Special School – ALPHA SCHOOLWEA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0464" y="55721"/>
            <a:ext cx="2077045" cy="1107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2657202"/>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Override1.xml><?xml version="1.0" encoding="utf-8"?>
<a:themeOverride xmlns:a="http://schemas.openxmlformats.org/drawingml/2006/main">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themeOverride>
</file>

<file path=docProps/app.xml><?xml version="1.0" encoding="utf-8"?>
<Properties xmlns="http://schemas.openxmlformats.org/officeDocument/2006/extended-properties" xmlns:vt="http://schemas.openxmlformats.org/officeDocument/2006/docPropsVTypes">
  <Template/>
  <TotalTime>460</TotalTime>
  <Words>519</Words>
  <Application>Microsoft Office PowerPoint</Application>
  <PresentationFormat>Widescreen</PresentationFormat>
  <Paragraphs>47</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Comic Sans MS</vt:lpstr>
      <vt:lpstr>Trebuchet MS</vt:lpstr>
      <vt:lpstr>Wingdings 3</vt:lpstr>
      <vt:lpstr>Facet</vt:lpstr>
      <vt:lpstr>Welcome to Bumblebee Class 2025-2026</vt:lpstr>
      <vt:lpstr>Staff team / Introductions </vt:lpstr>
      <vt:lpstr>Bumblebee Class is a Willow Pathway, which means we have a creative approach to following the curriculum.  </vt:lpstr>
      <vt:lpstr>Key information about Bumblebee Class</vt:lpstr>
      <vt:lpstr>Our weekly timetable</vt:lpstr>
      <vt:lpstr>Yearly overview</vt:lpstr>
      <vt:lpstr>Termly overviews</vt:lpstr>
      <vt:lpstr>IEP targets</vt:lpstr>
      <vt:lpstr>Snack</vt:lpstr>
      <vt:lpstr> Out of school visits</vt:lpstr>
      <vt:lpstr>PE</vt:lpstr>
      <vt:lpstr>Evidence for learning (EFL)</vt:lpstr>
      <vt:lpstr>Home school diaries </vt:lpstr>
      <vt:lpstr>PowerPoint Presentation</vt:lpstr>
      <vt:lpstr>Any 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Dormouse Class 2022-2023</dc:title>
  <dc:creator>Michael Gaskell</dc:creator>
  <cp:lastModifiedBy>Gemma Webster</cp:lastModifiedBy>
  <cp:revision>60</cp:revision>
  <dcterms:created xsi:type="dcterms:W3CDTF">2022-09-20T17:52:44Z</dcterms:created>
  <dcterms:modified xsi:type="dcterms:W3CDTF">2025-09-23T14:16:18Z</dcterms:modified>
</cp:coreProperties>
</file>