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6" r:id="rId5"/>
    <p:sldId id="257" r:id="rId6"/>
    <p:sldId id="270" r:id="rId7"/>
    <p:sldId id="258" r:id="rId8"/>
    <p:sldId id="262" r:id="rId9"/>
    <p:sldId id="259" r:id="rId10"/>
    <p:sldId id="260" r:id="rId11"/>
    <p:sldId id="261" r:id="rId12"/>
    <p:sldId id="264" r:id="rId13"/>
    <p:sldId id="265" r:id="rId14"/>
    <p:sldId id="266"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 id="257"/>
            <p14:sldId id="270"/>
            <p14:sldId id="258"/>
            <p14:sldId id="262"/>
            <p14:sldId id="259"/>
            <p14:sldId id="260"/>
            <p14:sldId id="261"/>
            <p14:sldId id="264"/>
            <p14:sldId id="265"/>
            <p14:sldId id="266"/>
            <p14:sldId id="269"/>
          </p14:sldIdLst>
        </p14:section>
        <p14:section name="Design, Impress, Work Together" id="{B9B51309-D148-4332-87C2-07BE32FBCA3B}">
          <p14:sldIdLst/>
        </p14:section>
        <p14:section name="Learn More"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B4A6"/>
    <a:srgbClr val="734F29"/>
    <a:srgbClr val="D24726"/>
    <a:srgbClr val="DD462F"/>
    <a:srgbClr val="AEB785"/>
    <a:srgbClr val="EFD5A2"/>
    <a:srgbClr val="3B3026"/>
    <a:srgbClr val="ECE1CA"/>
    <a:srgbClr val="7955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06D1C3-D303-D9DE-9944-390A2800497C}" v="11" dt="2025-09-24T12:11:00.555"/>
    <p1510:client id="{A5C17129-50CA-4658-B7E8-62761E49BBEC}" v="114" dt="2025-09-23T13:00:38.2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280" autoAdjust="0"/>
  </p:normalViewPr>
  <p:slideViewPr>
    <p:cSldViewPr snapToGrid="0">
      <p:cViewPr varScale="1">
        <p:scale>
          <a:sx n="87" d="100"/>
          <a:sy n="87" d="100"/>
        </p:scale>
        <p:origin x="528"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Taylor" userId="S::danielle.taylor@greenlaneschool.co.uk::6b00a917-8684-4dc8-8d57-af9932326e9a" providerId="AD" clId="Web-{A5C17129-50CA-4658-B7E8-62761E49BBEC}"/>
    <pc:docChg chg="modSld">
      <pc:chgData name="Danielle Taylor" userId="S::danielle.taylor@greenlaneschool.co.uk::6b00a917-8684-4dc8-8d57-af9932326e9a" providerId="AD" clId="Web-{A5C17129-50CA-4658-B7E8-62761E49BBEC}" dt="2025-09-23T13:00:38.264" v="66" actId="14100"/>
      <pc:docMkLst>
        <pc:docMk/>
      </pc:docMkLst>
      <pc:sldChg chg="delSp">
        <pc:chgData name="Danielle Taylor" userId="S::danielle.taylor@greenlaneschool.co.uk::6b00a917-8684-4dc8-8d57-af9932326e9a" providerId="AD" clId="Web-{A5C17129-50CA-4658-B7E8-62761E49BBEC}" dt="2025-09-23T12:54:15.112" v="18"/>
        <pc:sldMkLst>
          <pc:docMk/>
          <pc:sldMk cId="1704640970" sldId="258"/>
        </pc:sldMkLst>
        <pc:picChg chg="del">
          <ac:chgData name="Danielle Taylor" userId="S::danielle.taylor@greenlaneschool.co.uk::6b00a917-8684-4dc8-8d57-af9932326e9a" providerId="AD" clId="Web-{A5C17129-50CA-4658-B7E8-62761E49BBEC}" dt="2025-09-23T12:54:15.112" v="18"/>
          <ac:picMkLst>
            <pc:docMk/>
            <pc:sldMk cId="1704640970" sldId="258"/>
            <ac:picMk id="2" creationId="{00000000-0000-0000-0000-000000000000}"/>
          </ac:picMkLst>
        </pc:picChg>
      </pc:sldChg>
      <pc:sldChg chg="modSp">
        <pc:chgData name="Danielle Taylor" userId="S::danielle.taylor@greenlaneschool.co.uk::6b00a917-8684-4dc8-8d57-af9932326e9a" providerId="AD" clId="Web-{A5C17129-50CA-4658-B7E8-62761E49BBEC}" dt="2025-09-23T12:54:58.614" v="36" actId="20577"/>
        <pc:sldMkLst>
          <pc:docMk/>
          <pc:sldMk cId="2153259056" sldId="259"/>
        </pc:sldMkLst>
        <pc:spChg chg="mod">
          <ac:chgData name="Danielle Taylor" userId="S::danielle.taylor@greenlaneschool.co.uk::6b00a917-8684-4dc8-8d57-af9932326e9a" providerId="AD" clId="Web-{A5C17129-50CA-4658-B7E8-62761E49BBEC}" dt="2025-09-23T12:54:58.614" v="36" actId="20577"/>
          <ac:spMkLst>
            <pc:docMk/>
            <pc:sldMk cId="2153259056" sldId="259"/>
            <ac:spMk id="5" creationId="{00000000-0000-0000-0000-000000000000}"/>
          </ac:spMkLst>
        </pc:spChg>
      </pc:sldChg>
      <pc:sldChg chg="modSp">
        <pc:chgData name="Danielle Taylor" userId="S::danielle.taylor@greenlaneschool.co.uk::6b00a917-8684-4dc8-8d57-af9932326e9a" providerId="AD" clId="Web-{A5C17129-50CA-4658-B7E8-62761E49BBEC}" dt="2025-09-23T12:55:39.412" v="57" actId="20577"/>
        <pc:sldMkLst>
          <pc:docMk/>
          <pc:sldMk cId="3484139165" sldId="261"/>
        </pc:sldMkLst>
        <pc:spChg chg="mod">
          <ac:chgData name="Danielle Taylor" userId="S::danielle.taylor@greenlaneschool.co.uk::6b00a917-8684-4dc8-8d57-af9932326e9a" providerId="AD" clId="Web-{A5C17129-50CA-4658-B7E8-62761E49BBEC}" dt="2025-09-23T12:55:39.412" v="57" actId="20577"/>
          <ac:spMkLst>
            <pc:docMk/>
            <pc:sldMk cId="3484139165" sldId="261"/>
            <ac:spMk id="5" creationId="{00000000-0000-0000-0000-000000000000}"/>
          </ac:spMkLst>
        </pc:spChg>
      </pc:sldChg>
      <pc:sldChg chg="modSp">
        <pc:chgData name="Danielle Taylor" userId="S::danielle.taylor@greenlaneschool.co.uk::6b00a917-8684-4dc8-8d57-af9932326e9a" providerId="AD" clId="Web-{A5C17129-50CA-4658-B7E8-62761E49BBEC}" dt="2025-09-23T12:54:49.801" v="34" actId="1076"/>
        <pc:sldMkLst>
          <pc:docMk/>
          <pc:sldMk cId="1193395943" sldId="262"/>
        </pc:sldMkLst>
        <pc:spChg chg="mod">
          <ac:chgData name="Danielle Taylor" userId="S::danielle.taylor@greenlaneschool.co.uk::6b00a917-8684-4dc8-8d57-af9932326e9a" providerId="AD" clId="Web-{A5C17129-50CA-4658-B7E8-62761E49BBEC}" dt="2025-09-23T12:54:49.801" v="34" actId="1076"/>
          <ac:spMkLst>
            <pc:docMk/>
            <pc:sldMk cId="1193395943" sldId="262"/>
            <ac:spMk id="5" creationId="{00000000-0000-0000-0000-000000000000}"/>
          </ac:spMkLst>
        </pc:spChg>
      </pc:sldChg>
      <pc:sldChg chg="addSp delSp modSp">
        <pc:chgData name="Danielle Taylor" userId="S::danielle.taylor@greenlaneschool.co.uk::6b00a917-8684-4dc8-8d57-af9932326e9a" providerId="AD" clId="Web-{A5C17129-50CA-4658-B7E8-62761E49BBEC}" dt="2025-09-23T13:00:38.264" v="66" actId="14100"/>
        <pc:sldMkLst>
          <pc:docMk/>
          <pc:sldMk cId="1749026465" sldId="270"/>
        </pc:sldMkLst>
        <pc:spChg chg="add mod">
          <ac:chgData name="Danielle Taylor" userId="S::danielle.taylor@greenlaneschool.co.uk::6b00a917-8684-4dc8-8d57-af9932326e9a" providerId="AD" clId="Web-{A5C17129-50CA-4658-B7E8-62761E49BBEC}" dt="2025-09-23T12:55:59.774" v="58" actId="1076"/>
          <ac:spMkLst>
            <pc:docMk/>
            <pc:sldMk cId="1749026465" sldId="270"/>
            <ac:spMk id="3" creationId="{39DF6BFB-8CC5-6C10-A00E-E4CD70B09AA8}"/>
          </ac:spMkLst>
        </pc:spChg>
        <pc:spChg chg="mod">
          <ac:chgData name="Danielle Taylor" userId="S::danielle.taylor@greenlaneschool.co.uk::6b00a917-8684-4dc8-8d57-af9932326e9a" providerId="AD" clId="Web-{A5C17129-50CA-4658-B7E8-62761E49BBEC}" dt="2025-09-23T12:56:03.241" v="59" actId="1076"/>
          <ac:spMkLst>
            <pc:docMk/>
            <pc:sldMk cId="1749026465" sldId="270"/>
            <ac:spMk id="6" creationId="{00000000-0000-0000-0000-000000000000}"/>
          </ac:spMkLst>
        </pc:spChg>
        <pc:spChg chg="mod">
          <ac:chgData name="Danielle Taylor" userId="S::danielle.taylor@greenlaneschool.co.uk::6b00a917-8684-4dc8-8d57-af9932326e9a" providerId="AD" clId="Web-{A5C17129-50CA-4658-B7E8-62761E49BBEC}" dt="2025-09-23T12:53:47.502" v="6" actId="1076"/>
          <ac:spMkLst>
            <pc:docMk/>
            <pc:sldMk cId="1749026465" sldId="270"/>
            <ac:spMk id="8" creationId="{00000000-0000-0000-0000-000000000000}"/>
          </ac:spMkLst>
        </pc:spChg>
        <pc:picChg chg="mod">
          <ac:chgData name="Danielle Taylor" userId="S::danielle.taylor@greenlaneschool.co.uk::6b00a917-8684-4dc8-8d57-af9932326e9a" providerId="AD" clId="Web-{A5C17129-50CA-4658-B7E8-62761E49BBEC}" dt="2025-09-23T12:53:42.923" v="5" actId="1076"/>
          <ac:picMkLst>
            <pc:docMk/>
            <pc:sldMk cId="1749026465" sldId="270"/>
            <ac:picMk id="4" creationId="{00000000-0000-0000-0000-000000000000}"/>
          </ac:picMkLst>
        </pc:picChg>
        <pc:picChg chg="add mod">
          <ac:chgData name="Danielle Taylor" userId="S::danielle.taylor@greenlaneschool.co.uk::6b00a917-8684-4dc8-8d57-af9932326e9a" providerId="AD" clId="Web-{A5C17129-50CA-4658-B7E8-62761E49BBEC}" dt="2025-09-23T12:56:47.055" v="62" actId="14100"/>
          <ac:picMkLst>
            <pc:docMk/>
            <pc:sldMk cId="1749026465" sldId="270"/>
            <ac:picMk id="5" creationId="{CD4A3BBC-2BE2-1B44-4689-D707B3ED6098}"/>
          </ac:picMkLst>
        </pc:picChg>
        <pc:picChg chg="del">
          <ac:chgData name="Danielle Taylor" userId="S::danielle.taylor@greenlaneschool.co.uk::6b00a917-8684-4dc8-8d57-af9932326e9a" providerId="AD" clId="Web-{A5C17129-50CA-4658-B7E8-62761E49BBEC}" dt="2025-09-23T12:53:27.234" v="0"/>
          <ac:picMkLst>
            <pc:docMk/>
            <pc:sldMk cId="1749026465" sldId="270"/>
            <ac:picMk id="7" creationId="{00000000-0000-0000-0000-000000000000}"/>
          </ac:picMkLst>
        </pc:picChg>
        <pc:picChg chg="add mod">
          <ac:chgData name="Danielle Taylor" userId="S::danielle.taylor@greenlaneschool.co.uk::6b00a917-8684-4dc8-8d57-af9932326e9a" providerId="AD" clId="Web-{A5C17129-50CA-4658-B7E8-62761E49BBEC}" dt="2025-09-23T13:00:38.264" v="66" actId="14100"/>
          <ac:picMkLst>
            <pc:docMk/>
            <pc:sldMk cId="1749026465" sldId="270"/>
            <ac:picMk id="9" creationId="{879A8F30-44E6-7470-D551-0AE246D06FD5}"/>
          </ac:picMkLst>
        </pc:picChg>
      </pc:sldChg>
    </pc:docChg>
  </pc:docChgLst>
  <pc:docChgLst>
    <pc:chgData clId="Web-{7306D1C3-D303-D9DE-9944-390A2800497C}"/>
    <pc:docChg chg="modSld">
      <pc:chgData name="" userId="" providerId="" clId="Web-{7306D1C3-D303-D9DE-9944-390A2800497C}" dt="2025-09-24T12:08:19.770" v="1" actId="20577"/>
      <pc:docMkLst>
        <pc:docMk/>
      </pc:docMkLst>
      <pc:sldChg chg="modSp">
        <pc:chgData name="" userId="" providerId="" clId="Web-{7306D1C3-D303-D9DE-9944-390A2800497C}" dt="2025-09-24T12:08:19.770" v="1" actId="20577"/>
        <pc:sldMkLst>
          <pc:docMk/>
          <pc:sldMk cId="2471807738" sldId="256"/>
        </pc:sldMkLst>
        <pc:spChg chg="mod">
          <ac:chgData name="" userId="" providerId="" clId="Web-{7306D1C3-D303-D9DE-9944-390A2800497C}" dt="2025-09-24T12:08:19.770" v="1" actId="20577"/>
          <ac:spMkLst>
            <pc:docMk/>
            <pc:sldMk cId="2471807738" sldId="256"/>
            <ac:spMk id="2" creationId="{00000000-0000-0000-0000-000000000000}"/>
          </ac:spMkLst>
        </pc:spChg>
      </pc:sldChg>
    </pc:docChg>
  </pc:docChgLst>
  <pc:docChgLst>
    <pc:chgData name="Danielle Taylor" userId="S::danielle.taylor@greenlaneschool.co.uk::6b00a917-8684-4dc8-8d57-af9932326e9a" providerId="AD" clId="Web-{7306D1C3-D303-D9DE-9944-390A2800497C}"/>
    <pc:docChg chg="modSld">
      <pc:chgData name="Danielle Taylor" userId="S::danielle.taylor@greenlaneschool.co.uk::6b00a917-8684-4dc8-8d57-af9932326e9a" providerId="AD" clId="Web-{7306D1C3-D303-D9DE-9944-390A2800497C}" dt="2025-09-24T12:11:00.555" v="5" actId="1076"/>
      <pc:docMkLst>
        <pc:docMk/>
      </pc:docMkLst>
      <pc:sldChg chg="addSp modSp">
        <pc:chgData name="Danielle Taylor" userId="S::danielle.taylor@greenlaneschool.co.uk::6b00a917-8684-4dc8-8d57-af9932326e9a" providerId="AD" clId="Web-{7306D1C3-D303-D9DE-9944-390A2800497C}" dt="2025-09-24T12:11:00.555" v="5" actId="1076"/>
        <pc:sldMkLst>
          <pc:docMk/>
          <pc:sldMk cId="2471807738" sldId="256"/>
        </pc:sldMkLst>
        <pc:spChg chg="mod">
          <ac:chgData name="Danielle Taylor" userId="S::danielle.taylor@greenlaneschool.co.uk::6b00a917-8684-4dc8-8d57-af9932326e9a" providerId="AD" clId="Web-{7306D1C3-D303-D9DE-9944-390A2800497C}" dt="2025-09-24T12:10:18.007" v="3" actId="1076"/>
          <ac:spMkLst>
            <pc:docMk/>
            <pc:sldMk cId="2471807738" sldId="256"/>
            <ac:spMk id="2" creationId="{00000000-0000-0000-0000-000000000000}"/>
          </ac:spMkLst>
        </pc:spChg>
        <pc:picChg chg="add mod">
          <ac:chgData name="Danielle Taylor" userId="S::danielle.taylor@greenlaneschool.co.uk::6b00a917-8684-4dc8-8d57-af9932326e9a" providerId="AD" clId="Web-{7306D1C3-D303-D9DE-9944-390A2800497C}" dt="2025-09-24T12:11:00.555" v="5" actId="1076"/>
          <ac:picMkLst>
            <pc:docMk/>
            <pc:sldMk cId="2471807738" sldId="256"/>
            <ac:picMk id="3" creationId="{3A66C473-8DFB-C1EE-FD9F-11329D0BF005}"/>
          </ac:picMkLst>
        </pc:picChg>
      </pc:sldChg>
      <pc:sldChg chg="addSp modSp">
        <pc:chgData name="Danielle Taylor" userId="S::danielle.taylor@greenlaneschool.co.uk::6b00a917-8684-4dc8-8d57-af9932326e9a" providerId="AD" clId="Web-{7306D1C3-D303-D9DE-9944-390A2800497C}" dt="2025-09-24T12:10:07.069" v="2" actId="1076"/>
        <pc:sldMkLst>
          <pc:docMk/>
          <pc:sldMk cId="1704640970" sldId="258"/>
        </pc:sldMkLst>
        <pc:picChg chg="add mod">
          <ac:chgData name="Danielle Taylor" userId="S::danielle.taylor@greenlaneschool.co.uk::6b00a917-8684-4dc8-8d57-af9932326e9a" providerId="AD" clId="Web-{7306D1C3-D303-D9DE-9944-390A2800497C}" dt="2025-09-24T12:10:07.069" v="2" actId="1076"/>
          <ac:picMkLst>
            <pc:docMk/>
            <pc:sldMk cId="1704640970" sldId="258"/>
            <ac:picMk id="2" creationId="{3981754B-CFCA-137A-684D-142EDDD6B7A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9/24/2025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838200" y="2061006"/>
            <a:ext cx="10515600" cy="2387600"/>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2" y="5110609"/>
            <a:ext cx="6705599" cy="1137793"/>
          </a:xfrm>
        </p:spPr>
        <p:txBody>
          <a:bodyPr>
            <a:normAutofit/>
          </a:bodyPr>
          <a:lstStyle>
            <a:lvl1pPr marL="0" indent="0" algn="l">
              <a:lnSpc>
                <a:spcPct val="150000"/>
              </a:lnSpc>
              <a:spcBef>
                <a:spcPts val="600"/>
              </a:spcBef>
              <a:buNone/>
              <a:defRPr sz="2800">
                <a:solidFill>
                  <a:srgbClr val="D2472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EEBAAA-29B5-4AF5-BC5F-7E580C29002D}" type="datetimeFigureOut">
              <a:rPr lang="en-US" smtClean="0"/>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EEBAAA-29B5-4AF5-BC5F-7E580C29002D}" type="datetimeFigureOut">
              <a:rPr lang="en-US" smtClean="0"/>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9692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p:cNvSpPr>
            <a:spLocks noGrp="1"/>
          </p:cNvSpPr>
          <p:nvPr>
            <p:ph type="title" orient="vert"/>
          </p:nvPr>
        </p:nvSpPr>
        <p:spPr>
          <a:xfrm>
            <a:off x="10215419" y="365125"/>
            <a:ext cx="1819564" cy="5811838"/>
          </a:xfrm>
        </p:spPr>
        <p:txBody>
          <a:bodyPr vert="eaVert" anchor="b">
            <a:normAutofit/>
          </a:bodyPr>
          <a:lstStyle>
            <a:lvl1pPr>
              <a:defRPr sz="3600">
                <a:solidFill>
                  <a:schemeClr val="bg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EEBAAA-29B5-4AF5-BC5F-7E580C29002D}" type="datetimeFigureOut">
              <a:rPr lang="en-US" smtClean="0"/>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0226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4434" y="0"/>
            <a:ext cx="10749367" cy="1208868"/>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38201" y="1825625"/>
            <a:ext cx="4167753" cy="4351338"/>
          </a:xfrm>
        </p:spPr>
        <p:txBody>
          <a:bodyPr>
            <a:normAutofit/>
          </a:bodyPr>
          <a:lstStyle>
            <a:lvl1pPr marL="0" indent="0">
              <a:lnSpc>
                <a:spcPct val="150000"/>
              </a:lnSpc>
              <a:spcAft>
                <a:spcPts val="1200"/>
              </a:spcAft>
              <a:buNone/>
              <a:defRPr sz="1600">
                <a:solidFill>
                  <a:schemeClr val="bg1">
                    <a:lumMod val="50000"/>
                  </a:schemeClr>
                </a:solidFill>
              </a:defRPr>
            </a:lvl1pPr>
            <a:lvl2pPr>
              <a:lnSpc>
                <a:spcPct val="150000"/>
              </a:lnSpc>
              <a:spcAft>
                <a:spcPts val="1200"/>
              </a:spcAft>
              <a:defRPr sz="1400">
                <a:solidFill>
                  <a:schemeClr val="bg1">
                    <a:lumMod val="50000"/>
                  </a:schemeClr>
                </a:solidFill>
              </a:defRPr>
            </a:lvl2pPr>
            <a:lvl3pPr>
              <a:lnSpc>
                <a:spcPct val="150000"/>
              </a:lnSpc>
              <a:spcAft>
                <a:spcPts val="1200"/>
              </a:spcAft>
              <a:defRPr sz="1200">
                <a:solidFill>
                  <a:schemeClr val="bg1">
                    <a:lumMod val="50000"/>
                  </a:schemeClr>
                </a:solidFill>
              </a:defRPr>
            </a:lvl3pPr>
            <a:lvl4pPr>
              <a:lnSpc>
                <a:spcPct val="150000"/>
              </a:lnSpc>
              <a:spcAft>
                <a:spcPts val="1200"/>
              </a:spcAft>
              <a:defRPr sz="1100">
                <a:solidFill>
                  <a:schemeClr val="bg1">
                    <a:lumMod val="50000"/>
                  </a:schemeClr>
                </a:solidFill>
              </a:defRPr>
            </a:lvl4pPr>
            <a:lvl5pPr>
              <a:lnSpc>
                <a:spcPct val="150000"/>
              </a:lnSpc>
              <a:spcAft>
                <a:spcPts val="1200"/>
              </a:spcAft>
              <a:defRPr sz="1100">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1" y="2402238"/>
            <a:ext cx="4508715" cy="2187227"/>
          </a:xfrm>
        </p:spPr>
        <p:txBody>
          <a:bodyPr anchor="ctr">
            <a:noAutofit/>
          </a:bodyPr>
          <a:lstStyle>
            <a:lvl1pPr algn="l">
              <a:defRPr sz="4800">
                <a:solidFill>
                  <a:srgbClr val="D247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23308" y="2402237"/>
            <a:ext cx="5269424" cy="2187226"/>
          </a:xfrm>
        </p:spPr>
        <p:txBody>
          <a:bodyPr anchor="ctr">
            <a:normAutofit/>
          </a:bodyPr>
          <a:lstStyle>
            <a:lvl1pPr marL="0" indent="0">
              <a:lnSpc>
                <a:spcPct val="150000"/>
              </a:lnSpc>
              <a:buNone/>
              <a:defRPr sz="2800">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3565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p>
        </p:txBody>
      </p:sp>
      <p:sp>
        <p:nvSpPr>
          <p:cNvPr id="4" name="Content Placeholder 3"/>
          <p:cNvSpPr>
            <a:spLocks noGrp="1"/>
          </p:cNvSpPr>
          <p:nvPr>
            <p:ph sz="half" idx="2"/>
          </p:nvPr>
        </p:nvSpPr>
        <p:spPr>
          <a:xfrm>
            <a:off x="6172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p>
        </p:txBody>
      </p:sp>
      <p:sp>
        <p:nvSpPr>
          <p:cNvPr id="5" name="Date Placeholder 4"/>
          <p:cNvSpPr>
            <a:spLocks noGrp="1"/>
          </p:cNvSpPr>
          <p:nvPr>
            <p:ph type="dt" sz="half" idx="10"/>
          </p:nvPr>
        </p:nvSpPr>
        <p:spPr/>
        <p:txBody>
          <a:bodyPr/>
          <a:lstStyle/>
          <a:p>
            <a:fld id="{8BEEBAAA-29B5-4AF5-BC5F-7E580C29002D}" type="datetimeFigureOut">
              <a:rPr lang="en-US" smtClean="0"/>
              <a:t>9/24/2025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
        <p:nvSpPr>
          <p:cNvPr id="9" name="Rectangle 8"/>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32822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0"/>
            <a:ext cx="10737851" cy="1228436"/>
          </a:xfrm>
        </p:spPr>
        <p:txBody>
          <a:bodyPr anchor="b">
            <a:normAutofit/>
          </a:bodyPr>
          <a:lstStyle>
            <a:lvl1pP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1"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1851" y="2193927"/>
            <a:ext cx="5156200"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endParaRPr lang="en-US" dirty="0"/>
          </a:p>
        </p:txBody>
      </p:sp>
      <p:sp>
        <p:nvSpPr>
          <p:cNvPr id="5" name="Text Placeholder 4"/>
          <p:cNvSpPr>
            <a:spLocks noGrp="1"/>
          </p:cNvSpPr>
          <p:nvPr>
            <p:ph type="body" sz="quarter" idx="3"/>
          </p:nvPr>
        </p:nvSpPr>
        <p:spPr>
          <a:xfrm>
            <a:off x="6189664"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9664" y="2193927"/>
            <a:ext cx="5157787"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p>
        </p:txBody>
      </p:sp>
      <p:sp>
        <p:nvSpPr>
          <p:cNvPr id="7" name="Date Placeholder 6"/>
          <p:cNvSpPr>
            <a:spLocks noGrp="1"/>
          </p:cNvSpPr>
          <p:nvPr>
            <p:ph type="dt" sz="half" idx="10"/>
          </p:nvPr>
        </p:nvSpPr>
        <p:spPr/>
        <p:txBody>
          <a:bodyPr/>
          <a:lstStyle/>
          <a:p>
            <a:fld id="{8BEEBAAA-29B5-4AF5-BC5F-7E580C29002D}" type="datetimeFigureOut">
              <a:rPr lang="en-US" smtClean="0"/>
              <a:t>9/24/2025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60EDB8-5305-433F-BE41-D7A86D811DB3}" type="slidenum">
              <a:rPr lang="en-US" smtClean="0"/>
              <a:t>‹#›</a:t>
            </a:fld>
            <a:endParaRPr lang="en-US" dirty="0"/>
          </a:p>
        </p:txBody>
      </p:sp>
      <p:sp>
        <p:nvSpPr>
          <p:cNvPr id="11" name="Rectangle 10"/>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60602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EEBAAA-29B5-4AF5-BC5F-7E580C29002D}" type="datetimeFigureOut">
              <a:rPr lang="en-US" smtClean="0"/>
              <a:t>9/24/2025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60EDB8-5305-433F-BE41-D7A86D811DB3}" type="slidenum">
              <a:rPr lang="en-US" smtClean="0"/>
              <a:t>‹#›</a:t>
            </a:fld>
            <a:endParaRPr lang="en-US" dirty="0"/>
          </a:p>
        </p:txBody>
      </p:sp>
      <p:sp>
        <p:nvSpPr>
          <p:cNvPr id="7" name="Rectangle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0081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EBAAA-29B5-4AF5-BC5F-7E580C29002D}" type="datetimeFigureOut">
              <a:rPr lang="en-US" smtClean="0"/>
              <a:t>9/24/2025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403743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9/24/2025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178419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9/24/2025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316109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en-US" smtClean="0"/>
              <a:t>9/24/2025</a:t>
            </a:fld>
            <a:endParaRPr lang="en-US" dirty="0"/>
          </a:p>
        </p:txBody>
      </p:sp>
      <p:sp>
        <p:nvSpPr>
          <p:cNvPr id="5" name="Footer Placehold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en-US" smtClean="0"/>
              <a:t>‹#›</a:t>
            </a:fld>
            <a:endParaRPr lang="en-US" dirty="0"/>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0048" y="801082"/>
            <a:ext cx="10515600" cy="2387600"/>
          </a:xfrm>
        </p:spPr>
        <p:txBody>
          <a:bodyPr/>
          <a:lstStyle/>
          <a:p>
            <a:pPr algn="ctr"/>
            <a:r>
              <a:rPr lang="en-US" dirty="0">
                <a:latin typeface="Comic Sans MS"/>
              </a:rPr>
              <a:t>Welcome to Fox Class </a:t>
            </a:r>
            <a:br>
              <a:rPr lang="en-US" dirty="0">
                <a:latin typeface="Comic Sans MS" panose="030F0702030302020204" pitchFamily="66" charset="0"/>
              </a:rPr>
            </a:br>
            <a:r>
              <a:rPr lang="en-US" dirty="0">
                <a:latin typeface="Comic Sans MS"/>
              </a:rPr>
              <a:t>2025-2026</a:t>
            </a:r>
            <a:endParaRPr lang="en-US" dirty="0">
              <a:latin typeface="Comic Sans MS" panose="030F0702030302020204" pitchFamily="66" charset="0"/>
            </a:endParaRPr>
          </a:p>
        </p:txBody>
      </p:sp>
      <p:pic>
        <p:nvPicPr>
          <p:cNvPr id="3" name="Picture 2" descr="A group of kids sitting on a bench&#10;&#10;AI-generated content may be incorrect.">
            <a:extLst>
              <a:ext uri="{FF2B5EF4-FFF2-40B4-BE49-F238E27FC236}">
                <a16:creationId xmlns:a16="http://schemas.microsoft.com/office/drawing/2014/main" id="{3A66C473-8DFB-C1EE-FD9F-11329D0BF005}"/>
              </a:ext>
            </a:extLst>
          </p:cNvPr>
          <p:cNvPicPr>
            <a:picLocks noChangeAspect="1"/>
          </p:cNvPicPr>
          <p:nvPr/>
        </p:nvPicPr>
        <p:blipFill>
          <a:blip r:embed="rId3"/>
          <a:stretch>
            <a:fillRect/>
          </a:stretch>
        </p:blipFill>
        <p:spPr>
          <a:xfrm>
            <a:off x="914922" y="3179523"/>
            <a:ext cx="10591800" cy="3505200"/>
          </a:xfrm>
          <a:prstGeom prst="rect">
            <a:avLst/>
          </a:prstGeom>
        </p:spPr>
      </p:pic>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Termly overviews </a:t>
            </a:r>
          </a:p>
        </p:txBody>
      </p:sp>
      <p:sp>
        <p:nvSpPr>
          <p:cNvPr id="5" name="TextBox 4"/>
          <p:cNvSpPr txBox="1"/>
          <p:nvPr/>
        </p:nvSpPr>
        <p:spPr>
          <a:xfrm>
            <a:off x="8023538" y="1664756"/>
            <a:ext cx="3825025" cy="2677656"/>
          </a:xfrm>
          <a:prstGeom prst="rect">
            <a:avLst/>
          </a:prstGeom>
          <a:noFill/>
        </p:spPr>
        <p:txBody>
          <a:bodyPr wrap="square" rtlCol="0">
            <a:spAutoFit/>
          </a:bodyPr>
          <a:lstStyle/>
          <a:p>
            <a:r>
              <a:rPr lang="en-GB" sz="2400" dirty="0">
                <a:latin typeface="Comic Sans MS" panose="030F0702030302020204" pitchFamily="66" charset="0"/>
              </a:rPr>
              <a:t>At the beginning of each term you will be sent an overview showing what topics are being taught in each subject for that term..</a:t>
            </a:r>
          </a:p>
          <a:p>
            <a:endParaRPr lang="en-GB" sz="2400" dirty="0">
              <a:latin typeface="Comic Sans MS" panose="030F0702030302020204" pitchFamily="66"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110981482"/>
              </p:ext>
            </p:extLst>
          </p:nvPr>
        </p:nvGraphicFramePr>
        <p:xfrm>
          <a:off x="758956" y="1664756"/>
          <a:ext cx="5325322" cy="4417184"/>
        </p:xfrm>
        <a:graphic>
          <a:graphicData uri="http://schemas.openxmlformats.org/drawingml/2006/table">
            <a:tbl>
              <a:tblPr firstRow="1" firstCol="1" bandRow="1">
                <a:tableStyleId>{5C22544A-7EE6-4342-B048-85BDC9FD1C3A}</a:tableStyleId>
              </a:tblPr>
              <a:tblGrid>
                <a:gridCol w="1021488">
                  <a:extLst>
                    <a:ext uri="{9D8B030D-6E8A-4147-A177-3AD203B41FA5}">
                      <a16:colId xmlns:a16="http://schemas.microsoft.com/office/drawing/2014/main" val="2278269419"/>
                    </a:ext>
                  </a:extLst>
                </a:gridCol>
                <a:gridCol w="1286304">
                  <a:extLst>
                    <a:ext uri="{9D8B030D-6E8A-4147-A177-3AD203B41FA5}">
                      <a16:colId xmlns:a16="http://schemas.microsoft.com/office/drawing/2014/main" val="3848569980"/>
                    </a:ext>
                  </a:extLst>
                </a:gridCol>
                <a:gridCol w="1469844">
                  <a:extLst>
                    <a:ext uri="{9D8B030D-6E8A-4147-A177-3AD203B41FA5}">
                      <a16:colId xmlns:a16="http://schemas.microsoft.com/office/drawing/2014/main" val="97992760"/>
                    </a:ext>
                  </a:extLst>
                </a:gridCol>
                <a:gridCol w="1547686">
                  <a:extLst>
                    <a:ext uri="{9D8B030D-6E8A-4147-A177-3AD203B41FA5}">
                      <a16:colId xmlns:a16="http://schemas.microsoft.com/office/drawing/2014/main" val="2144037460"/>
                    </a:ext>
                  </a:extLst>
                </a:gridCol>
              </a:tblGrid>
              <a:tr h="140608">
                <a:tc>
                  <a:txBody>
                    <a:bodyPr/>
                    <a:lstStyle/>
                    <a:p>
                      <a:pPr algn="ctr" fontAlgn="base">
                        <a:lnSpc>
                          <a:spcPct val="107000"/>
                        </a:lnSpc>
                        <a:spcAft>
                          <a:spcPts val="0"/>
                        </a:spcAft>
                      </a:pPr>
                      <a:r>
                        <a:rPr lang="en-GB" sz="7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0"/>
                        </a:spcAft>
                      </a:pPr>
                      <a:r>
                        <a:rPr lang="en-US" sz="700" u="sng">
                          <a:effectLst/>
                        </a:rPr>
                        <a:t>Autumn 1</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0"/>
                        </a:spcAft>
                      </a:pPr>
                      <a:r>
                        <a:rPr lang="en-US" sz="700" u="sng">
                          <a:effectLst/>
                        </a:rPr>
                        <a:t>Autumn 2</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600" dirty="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40216705"/>
                  </a:ext>
                </a:extLst>
              </a:tr>
              <a:tr h="222232">
                <a:tc>
                  <a:txBody>
                    <a:bodyPr/>
                    <a:lstStyle/>
                    <a:p>
                      <a:pPr algn="ctr" fontAlgn="base">
                        <a:lnSpc>
                          <a:spcPct val="107000"/>
                        </a:lnSpc>
                        <a:spcAft>
                          <a:spcPts val="0"/>
                        </a:spcAft>
                      </a:pPr>
                      <a:r>
                        <a:rPr lang="en-GB" sz="700">
                          <a:effectLst/>
                        </a:rPr>
                        <a:t>Maths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0"/>
                        </a:spcAft>
                      </a:pPr>
                      <a:r>
                        <a:rPr lang="en-US" sz="700">
                          <a:effectLst/>
                        </a:rPr>
                        <a:t>Number</a:t>
                      </a:r>
                      <a:r>
                        <a:rPr lang="en-GB" sz="700">
                          <a:effectLst/>
                        </a:rPr>
                        <a:t>    </a:t>
                      </a:r>
                      <a:endParaRPr lang="en-GB" sz="600">
                        <a:effectLst/>
                      </a:endParaRPr>
                    </a:p>
                    <a:p>
                      <a:pPr algn="ctr" fontAlgn="base">
                        <a:lnSpc>
                          <a:spcPct val="107000"/>
                        </a:lnSpc>
                        <a:spcAft>
                          <a:spcPts val="0"/>
                        </a:spcAft>
                      </a:pPr>
                      <a:r>
                        <a:rPr lang="en-US" sz="700">
                          <a:effectLst/>
                        </a:rPr>
                        <a:t>Addition and subtraction</a:t>
                      </a:r>
                      <a:r>
                        <a:rPr lang="en-GB" sz="7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0"/>
                        </a:spcAft>
                      </a:pPr>
                      <a:r>
                        <a:rPr lang="en-US" sz="700">
                          <a:effectLst/>
                        </a:rPr>
                        <a:t>Addition and subtraction</a:t>
                      </a:r>
                      <a:r>
                        <a:rPr lang="en-GB" sz="700">
                          <a:effectLst/>
                        </a:rPr>
                        <a:t>  </a:t>
                      </a:r>
                      <a:endParaRPr lang="en-GB" sz="600">
                        <a:effectLst/>
                      </a:endParaRPr>
                    </a:p>
                    <a:p>
                      <a:pPr algn="ctr" fontAlgn="base">
                        <a:lnSpc>
                          <a:spcPct val="107000"/>
                        </a:lnSpc>
                        <a:spcAft>
                          <a:spcPts val="0"/>
                        </a:spcAft>
                      </a:pPr>
                      <a:r>
                        <a:rPr lang="en-US" sz="700">
                          <a:effectLst/>
                        </a:rPr>
                        <a:t>Geometry and Measure</a:t>
                      </a:r>
                      <a:r>
                        <a:rPr lang="en-GB" sz="7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600" dirty="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2749422"/>
                  </a:ext>
                </a:extLst>
              </a:tr>
              <a:tr h="140608">
                <a:tc>
                  <a:txBody>
                    <a:bodyPr/>
                    <a:lstStyle/>
                    <a:p>
                      <a:pPr algn="ctr" fontAlgn="base">
                        <a:lnSpc>
                          <a:spcPct val="107000"/>
                        </a:lnSpc>
                        <a:spcAft>
                          <a:spcPts val="0"/>
                        </a:spcAft>
                      </a:pPr>
                      <a:r>
                        <a:rPr lang="en-GB" sz="700">
                          <a:effectLst/>
                        </a:rPr>
                        <a:t>English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0"/>
                        </a:spcAft>
                      </a:pPr>
                      <a:r>
                        <a:rPr lang="en-GB" sz="700">
                          <a:effectLst/>
                        </a:rPr>
                        <a:t>Instructions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0"/>
                        </a:spcAft>
                      </a:pPr>
                      <a:r>
                        <a:rPr lang="en-GB" sz="700">
                          <a:effectLst/>
                        </a:rPr>
                        <a:t>Magazine/Newspaper articles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43409157"/>
                  </a:ext>
                </a:extLst>
              </a:tr>
              <a:tr h="286623">
                <a:tc>
                  <a:txBody>
                    <a:bodyPr/>
                    <a:lstStyle/>
                    <a:p>
                      <a:pPr algn="ctr" fontAlgn="base">
                        <a:lnSpc>
                          <a:spcPct val="107000"/>
                        </a:lnSpc>
                        <a:spcAft>
                          <a:spcPts val="0"/>
                        </a:spcAft>
                      </a:pPr>
                      <a:r>
                        <a:rPr lang="en-GB" sz="700">
                          <a:effectLst/>
                        </a:rPr>
                        <a:t>Science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0"/>
                        </a:spcAft>
                      </a:pPr>
                      <a:r>
                        <a:rPr lang="en-GB" sz="700">
                          <a:effectLst/>
                        </a:rPr>
                        <a:t>Parts of plants</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0"/>
                        </a:spcAft>
                      </a:pPr>
                      <a:r>
                        <a:rPr lang="en-GB" sz="700">
                          <a:effectLst/>
                        </a:rPr>
                        <a:t>Seasonal changes</a:t>
                      </a:r>
                      <a:r>
                        <a:rPr lang="en-US" sz="700">
                          <a:effectLst/>
                        </a:rPr>
                        <a:t>  </a:t>
                      </a:r>
                      <a:r>
                        <a:rPr lang="en-GB" sz="7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44605204"/>
                  </a:ext>
                </a:extLst>
              </a:tr>
              <a:tr h="333348">
                <a:tc>
                  <a:txBody>
                    <a:bodyPr/>
                    <a:lstStyle/>
                    <a:p>
                      <a:pPr algn="ctr" fontAlgn="base">
                        <a:lnSpc>
                          <a:spcPct val="107000"/>
                        </a:lnSpc>
                        <a:spcAft>
                          <a:spcPts val="0"/>
                        </a:spcAft>
                      </a:pPr>
                      <a:r>
                        <a:rPr lang="en-GB" sz="700">
                          <a:effectLst/>
                        </a:rPr>
                        <a:t>History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0"/>
                        </a:spcAft>
                      </a:pPr>
                      <a:r>
                        <a:rPr lang="en-GB" sz="700">
                          <a:effectLst/>
                        </a:rPr>
                        <a:t>The Stone Age to the Iron Age  </a:t>
                      </a:r>
                      <a:endParaRPr lang="en-GB" sz="600">
                        <a:effectLst/>
                      </a:endParaRPr>
                    </a:p>
                    <a:p>
                      <a:pPr algn="ctr" fontAlgn="base">
                        <a:lnSpc>
                          <a:spcPct val="107000"/>
                        </a:lnSpc>
                        <a:spcAft>
                          <a:spcPts val="0"/>
                        </a:spcAft>
                      </a:pPr>
                      <a:r>
                        <a:rPr lang="en-GB" sz="700">
                          <a:effectLst/>
                        </a:rPr>
                        <a:t>(significant changes)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0"/>
                        </a:spcAft>
                      </a:pPr>
                      <a:r>
                        <a:rPr lang="en-GB" sz="700">
                          <a:effectLst/>
                        </a:rPr>
                        <a:t>  </a:t>
                      </a:r>
                      <a:endParaRPr lang="en-GB" sz="600">
                        <a:effectLst/>
                      </a:endParaRPr>
                    </a:p>
                    <a:p>
                      <a:pPr algn="ctr" fontAlgn="base">
                        <a:lnSpc>
                          <a:spcPct val="107000"/>
                        </a:lnSpc>
                        <a:spcAft>
                          <a:spcPts val="0"/>
                        </a:spcAft>
                      </a:pPr>
                      <a:r>
                        <a:rPr lang="en-GB" sz="7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0280533"/>
                  </a:ext>
                </a:extLst>
              </a:tr>
              <a:tr h="333348">
                <a:tc>
                  <a:txBody>
                    <a:bodyPr/>
                    <a:lstStyle/>
                    <a:p>
                      <a:pPr algn="ctr" fontAlgn="base">
                        <a:lnSpc>
                          <a:spcPct val="107000"/>
                        </a:lnSpc>
                        <a:spcAft>
                          <a:spcPts val="0"/>
                        </a:spcAft>
                      </a:pPr>
                      <a:r>
                        <a:rPr lang="en-GB" sz="700">
                          <a:effectLst/>
                        </a:rPr>
                        <a:t>Geography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0"/>
                        </a:spcAft>
                      </a:pPr>
                      <a:r>
                        <a:rPr lang="en-GB" sz="700">
                          <a:effectLst/>
                        </a:rPr>
                        <a:t>  </a:t>
                      </a:r>
                      <a:endParaRPr lang="en-GB" sz="600">
                        <a:effectLst/>
                      </a:endParaRPr>
                    </a:p>
                    <a:p>
                      <a:pPr fontAlgn="base">
                        <a:lnSpc>
                          <a:spcPct val="107000"/>
                        </a:lnSpc>
                        <a:spcAft>
                          <a:spcPts val="0"/>
                        </a:spcAft>
                      </a:pPr>
                      <a:r>
                        <a:rPr lang="en-GB" sz="700">
                          <a:effectLst/>
                        </a:rPr>
                        <a:t>  </a:t>
                      </a:r>
                      <a:endParaRPr lang="en-GB" sz="600">
                        <a:effectLst/>
                      </a:endParaRPr>
                    </a:p>
                    <a:p>
                      <a:pPr algn="ctr" fontAlgn="base">
                        <a:lnSpc>
                          <a:spcPct val="107000"/>
                        </a:lnSpc>
                        <a:spcAft>
                          <a:spcPts val="0"/>
                        </a:spcAft>
                      </a:pPr>
                      <a:r>
                        <a:rPr lang="en-GB" sz="7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0"/>
                        </a:spcAft>
                      </a:pPr>
                      <a:r>
                        <a:rPr lang="en-GB" sz="700">
                          <a:effectLst/>
                        </a:rPr>
                        <a:t>Alaska / Cuba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600" dirty="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71215161"/>
                  </a:ext>
                </a:extLst>
              </a:tr>
              <a:tr h="444464">
                <a:tc>
                  <a:txBody>
                    <a:bodyPr/>
                    <a:lstStyle/>
                    <a:p>
                      <a:pPr algn="ctr" fontAlgn="base">
                        <a:lnSpc>
                          <a:spcPct val="107000"/>
                        </a:lnSpc>
                        <a:spcAft>
                          <a:spcPts val="0"/>
                        </a:spcAft>
                      </a:pPr>
                      <a:r>
                        <a:rPr lang="en-GB" sz="700">
                          <a:effectLst/>
                        </a:rPr>
                        <a:t>RE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0"/>
                        </a:spcAft>
                      </a:pPr>
                      <a:r>
                        <a:rPr lang="en-GB" sz="700">
                          <a:effectLst/>
                        </a:rPr>
                        <a:t>Various religions​  </a:t>
                      </a:r>
                      <a:endParaRPr lang="en-GB" sz="600">
                        <a:effectLst/>
                      </a:endParaRPr>
                    </a:p>
                    <a:p>
                      <a:pPr algn="ctr" fontAlgn="base">
                        <a:lnSpc>
                          <a:spcPct val="107000"/>
                        </a:lnSpc>
                        <a:spcAft>
                          <a:spcPts val="0"/>
                        </a:spcAft>
                      </a:pPr>
                      <a:r>
                        <a:rPr lang="en-GB" sz="700">
                          <a:effectLst/>
                        </a:rPr>
                        <a:t>What makes a community?​  </a:t>
                      </a:r>
                      <a:endParaRPr lang="en-GB" sz="600">
                        <a:effectLst/>
                      </a:endParaRPr>
                    </a:p>
                    <a:p>
                      <a:pPr algn="ctr" fontAlgn="base">
                        <a:lnSpc>
                          <a:spcPct val="107000"/>
                        </a:lnSpc>
                        <a:spcAft>
                          <a:spcPts val="0"/>
                        </a:spcAft>
                      </a:pPr>
                      <a:r>
                        <a:rPr lang="en-GB" sz="700">
                          <a:effectLst/>
                        </a:rPr>
                        <a:t>Harvest festival​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0"/>
                        </a:spcAft>
                      </a:pPr>
                      <a:r>
                        <a:rPr lang="en-GB" sz="700" dirty="0">
                          <a:effectLst/>
                        </a:rPr>
                        <a:t>Christianity​  </a:t>
                      </a:r>
                      <a:endParaRPr lang="en-GB" sz="600" dirty="0">
                        <a:effectLst/>
                      </a:endParaRPr>
                    </a:p>
                    <a:p>
                      <a:pPr algn="ctr" fontAlgn="base">
                        <a:lnSpc>
                          <a:spcPct val="107000"/>
                        </a:lnSpc>
                        <a:spcAft>
                          <a:spcPts val="0"/>
                        </a:spcAft>
                      </a:pPr>
                      <a:r>
                        <a:rPr lang="en-GB" sz="700" dirty="0">
                          <a:effectLst/>
                        </a:rPr>
                        <a:t>Celebrations: The Christmas Story ​  </a:t>
                      </a:r>
                      <a:endParaRPr lang="en-GB" sz="600" dirty="0">
                        <a:effectLst/>
                      </a:endParaRPr>
                    </a:p>
                    <a:p>
                      <a:pPr algn="ctr" fontAlgn="base">
                        <a:lnSpc>
                          <a:spcPct val="107000"/>
                        </a:lnSpc>
                        <a:spcAft>
                          <a:spcPts val="0"/>
                        </a:spcAft>
                      </a:pPr>
                      <a:r>
                        <a:rPr lang="en-GB" sz="700" dirty="0">
                          <a:effectLst/>
                        </a:rPr>
                        <a:t> ​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600" dirty="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80013463"/>
                  </a:ext>
                </a:extLst>
              </a:tr>
              <a:tr h="222232">
                <a:tc>
                  <a:txBody>
                    <a:bodyPr/>
                    <a:lstStyle/>
                    <a:p>
                      <a:pPr algn="ctr" fontAlgn="base">
                        <a:lnSpc>
                          <a:spcPct val="107000"/>
                        </a:lnSpc>
                        <a:spcAft>
                          <a:spcPts val="0"/>
                        </a:spcAft>
                      </a:pPr>
                      <a:r>
                        <a:rPr lang="en-GB" sz="700">
                          <a:effectLst/>
                        </a:rPr>
                        <a:t>Art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0"/>
                        </a:spcAft>
                      </a:pPr>
                      <a:r>
                        <a:rPr lang="en-GB" sz="700">
                          <a:effectLst/>
                        </a:rPr>
                        <a:t>Introduction to the formal elements Exploring Drawing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0"/>
                        </a:spcAft>
                      </a:pPr>
                      <a:r>
                        <a:rPr lang="en-GB" sz="700">
                          <a:effectLst/>
                        </a:rPr>
                        <a:t>Spanish Tiles  </a:t>
                      </a:r>
                      <a:endParaRPr lang="en-GB" sz="600">
                        <a:effectLst/>
                      </a:endParaRPr>
                    </a:p>
                    <a:p>
                      <a:pPr algn="ctr" fontAlgn="base">
                        <a:lnSpc>
                          <a:spcPct val="107000"/>
                        </a:lnSpc>
                        <a:spcAft>
                          <a:spcPts val="0"/>
                        </a:spcAft>
                      </a:pPr>
                      <a:r>
                        <a:rPr lang="en-GB" sz="7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600" dirty="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43178440"/>
                  </a:ext>
                </a:extLst>
              </a:tr>
              <a:tr h="333348">
                <a:tc>
                  <a:txBody>
                    <a:bodyPr/>
                    <a:lstStyle/>
                    <a:p>
                      <a:pPr algn="ctr" fontAlgn="base">
                        <a:lnSpc>
                          <a:spcPct val="107000"/>
                        </a:lnSpc>
                        <a:spcAft>
                          <a:spcPts val="0"/>
                        </a:spcAft>
                      </a:pPr>
                      <a:r>
                        <a:rPr lang="en-GB" sz="700">
                          <a:effectLst/>
                        </a:rPr>
                        <a:t>DT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0"/>
                        </a:spcAft>
                      </a:pPr>
                      <a:r>
                        <a:rPr lang="en-GB" sz="700">
                          <a:effectLst/>
                        </a:rPr>
                        <a:t>Textiles:  </a:t>
                      </a:r>
                      <a:endParaRPr lang="en-GB" sz="600">
                        <a:effectLst/>
                      </a:endParaRPr>
                    </a:p>
                    <a:p>
                      <a:pPr algn="ctr" fontAlgn="base">
                        <a:lnSpc>
                          <a:spcPct val="107000"/>
                        </a:lnSpc>
                        <a:spcAft>
                          <a:spcPts val="0"/>
                        </a:spcAft>
                      </a:pPr>
                      <a:r>
                        <a:rPr lang="en-GB" sz="700">
                          <a:effectLst/>
                        </a:rPr>
                        <a:t>Making a bag (joining and combining techniques)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0"/>
                        </a:spcAft>
                      </a:pPr>
                      <a:r>
                        <a:rPr lang="en-GB" sz="7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86206890"/>
                  </a:ext>
                </a:extLst>
              </a:tr>
              <a:tr h="333348">
                <a:tc>
                  <a:txBody>
                    <a:bodyPr/>
                    <a:lstStyle/>
                    <a:p>
                      <a:pPr algn="ctr" fontAlgn="base">
                        <a:lnSpc>
                          <a:spcPct val="107000"/>
                        </a:lnSpc>
                        <a:spcAft>
                          <a:spcPts val="0"/>
                        </a:spcAft>
                      </a:pPr>
                      <a:r>
                        <a:rPr lang="en-GB" sz="700">
                          <a:effectLst/>
                        </a:rPr>
                        <a:t>Food Tech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0"/>
                        </a:spcAft>
                      </a:pPr>
                      <a:r>
                        <a:rPr lang="en-GB" sz="7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0"/>
                        </a:spcAft>
                      </a:pPr>
                      <a:r>
                        <a:rPr lang="en-GB" sz="700">
                          <a:effectLst/>
                        </a:rPr>
                        <a:t>Basic food hygiene: Food handling, preparation and storage  </a:t>
                      </a:r>
                      <a:endParaRPr lang="en-GB" sz="600">
                        <a:effectLst/>
                      </a:endParaRPr>
                    </a:p>
                    <a:p>
                      <a:pPr algn="ctr" fontAlgn="base">
                        <a:lnSpc>
                          <a:spcPct val="107000"/>
                        </a:lnSpc>
                        <a:spcAft>
                          <a:spcPts val="0"/>
                        </a:spcAft>
                      </a:pPr>
                      <a:r>
                        <a:rPr lang="en-GB" sz="700">
                          <a:effectLst/>
                        </a:rPr>
                        <a:t>One pot cooking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600" dirty="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97741550"/>
                  </a:ext>
                </a:extLst>
              </a:tr>
              <a:tr h="140608">
                <a:tc>
                  <a:txBody>
                    <a:bodyPr/>
                    <a:lstStyle/>
                    <a:p>
                      <a:pPr algn="ctr" fontAlgn="base">
                        <a:lnSpc>
                          <a:spcPct val="107000"/>
                        </a:lnSpc>
                        <a:spcAft>
                          <a:spcPts val="0"/>
                        </a:spcAft>
                      </a:pPr>
                      <a:r>
                        <a:rPr lang="en-GB" sz="700">
                          <a:effectLst/>
                        </a:rPr>
                        <a:t>Computing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0"/>
                        </a:spcAft>
                      </a:pPr>
                      <a:r>
                        <a:rPr lang="en-GB" sz="700">
                          <a:effectLst/>
                        </a:rPr>
                        <a:t>Key skills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0"/>
                        </a:spcAft>
                      </a:pPr>
                      <a:r>
                        <a:rPr lang="en-GB" sz="700">
                          <a:effectLst/>
                        </a:rPr>
                        <a:t>E-safety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pPr>
                      <a:endParaRPr lang="en-GB" sz="600">
                        <a:effectLst/>
                        <a:latin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26975846"/>
                  </a:ext>
                </a:extLst>
              </a:tr>
              <a:tr h="279917">
                <a:tc>
                  <a:txBody>
                    <a:bodyPr/>
                    <a:lstStyle/>
                    <a:p>
                      <a:pPr algn="ctr" fontAlgn="base">
                        <a:lnSpc>
                          <a:spcPct val="107000"/>
                        </a:lnSpc>
                        <a:spcAft>
                          <a:spcPts val="0"/>
                        </a:spcAft>
                      </a:pPr>
                      <a:r>
                        <a:rPr lang="en-GB" sz="700">
                          <a:effectLst/>
                        </a:rPr>
                        <a:t>PSHE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GB" sz="700">
                          <a:effectLst/>
                        </a:rPr>
                        <a:t>Personal hygiene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GB" sz="700">
                          <a:effectLst/>
                        </a:rPr>
                        <a:t>Relationships and friendships: </a:t>
                      </a:r>
                      <a:endParaRPr lang="en-GB" sz="600">
                        <a:effectLst/>
                      </a:endParaRPr>
                    </a:p>
                    <a:p>
                      <a:pPr algn="ctr" fontAlgn="base">
                        <a:lnSpc>
                          <a:spcPct val="107000"/>
                        </a:lnSpc>
                        <a:spcAft>
                          <a:spcPts val="800"/>
                        </a:spcAft>
                      </a:pPr>
                      <a:r>
                        <a:rPr lang="en-GB" sz="7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600" dirty="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84798457"/>
                  </a:ext>
                </a:extLst>
              </a:tr>
              <a:tr h="444464">
                <a:tc>
                  <a:txBody>
                    <a:bodyPr/>
                    <a:lstStyle/>
                    <a:p>
                      <a:pPr algn="ctr" fontAlgn="base">
                        <a:lnSpc>
                          <a:spcPct val="107000"/>
                        </a:lnSpc>
                        <a:spcAft>
                          <a:spcPts val="0"/>
                        </a:spcAft>
                      </a:pPr>
                      <a:r>
                        <a:rPr lang="en-GB" sz="700">
                          <a:effectLst/>
                        </a:rPr>
                        <a:t>MFL   </a:t>
                      </a:r>
                      <a:endParaRPr lang="en-GB" sz="600">
                        <a:effectLst/>
                      </a:endParaRPr>
                    </a:p>
                    <a:p>
                      <a:pPr algn="ctr" fontAlgn="base">
                        <a:lnSpc>
                          <a:spcPct val="107000"/>
                        </a:lnSpc>
                        <a:spcAft>
                          <a:spcPts val="0"/>
                        </a:spcAft>
                      </a:pPr>
                      <a:r>
                        <a:rPr lang="en-GB" sz="700">
                          <a:effectLst/>
                        </a:rPr>
                        <a:t>Covered once a half term through languages days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0"/>
                        </a:spcAft>
                      </a:pPr>
                      <a:r>
                        <a:rPr lang="en-GB" sz="700">
                          <a:effectLst/>
                        </a:rPr>
                        <a:t>European languages day   </a:t>
                      </a:r>
                      <a:endParaRPr lang="en-GB" sz="600">
                        <a:effectLst/>
                      </a:endParaRPr>
                    </a:p>
                    <a:p>
                      <a:pPr algn="ctr" fontAlgn="base">
                        <a:lnSpc>
                          <a:spcPct val="107000"/>
                        </a:lnSpc>
                        <a:spcAft>
                          <a:spcPts val="0"/>
                        </a:spcAft>
                      </a:pPr>
                      <a:r>
                        <a:rPr lang="en-GB" sz="7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0"/>
                        </a:spcAft>
                      </a:pPr>
                      <a:r>
                        <a:rPr lang="en-GB" sz="700">
                          <a:effectLst/>
                        </a:rPr>
                        <a:t>Spanish Christmas   </a:t>
                      </a:r>
                      <a:endParaRPr lang="en-GB" sz="600">
                        <a:effectLst/>
                      </a:endParaRPr>
                    </a:p>
                    <a:p>
                      <a:pPr algn="ctr" fontAlgn="base">
                        <a:lnSpc>
                          <a:spcPct val="107000"/>
                        </a:lnSpc>
                        <a:spcAft>
                          <a:spcPts val="0"/>
                        </a:spcAft>
                      </a:pPr>
                      <a:r>
                        <a:rPr lang="en-GB" sz="700">
                          <a:effectLst/>
                        </a:rPr>
                        <a:t>-  Three Kings Day (main gift-giving holiday)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600" dirty="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82958609"/>
                  </a:ext>
                </a:extLst>
              </a:tr>
              <a:tr h="222232">
                <a:tc>
                  <a:txBody>
                    <a:bodyPr/>
                    <a:lstStyle/>
                    <a:p>
                      <a:pPr algn="ctr" fontAlgn="base">
                        <a:lnSpc>
                          <a:spcPct val="107000"/>
                        </a:lnSpc>
                        <a:spcAft>
                          <a:spcPts val="0"/>
                        </a:spcAft>
                      </a:pPr>
                      <a:r>
                        <a:rPr lang="en-GB" sz="700">
                          <a:effectLst/>
                        </a:rPr>
                        <a:t>PE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0"/>
                        </a:spcAft>
                      </a:pPr>
                      <a:r>
                        <a:rPr lang="en-GB" sz="700">
                          <a:effectLst/>
                        </a:rPr>
                        <a:t>Football  </a:t>
                      </a:r>
                      <a:endParaRPr lang="en-GB" sz="600">
                        <a:effectLst/>
                      </a:endParaRPr>
                    </a:p>
                    <a:p>
                      <a:pPr algn="ctr" fontAlgn="base">
                        <a:lnSpc>
                          <a:spcPct val="107000"/>
                        </a:lnSpc>
                        <a:spcAft>
                          <a:spcPts val="0"/>
                        </a:spcAft>
                      </a:pPr>
                      <a:r>
                        <a:rPr lang="en-GB" sz="7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0"/>
                        </a:spcAft>
                      </a:pPr>
                      <a:r>
                        <a:rPr lang="en-GB" sz="700">
                          <a:effectLst/>
                        </a:rPr>
                        <a:t>Dance  </a:t>
                      </a:r>
                      <a:endParaRPr lang="en-GB" sz="600">
                        <a:effectLst/>
                      </a:endParaRPr>
                    </a:p>
                    <a:p>
                      <a:pPr algn="ctr" fontAlgn="base">
                        <a:lnSpc>
                          <a:spcPct val="107000"/>
                        </a:lnSpc>
                        <a:spcAft>
                          <a:spcPts val="0"/>
                        </a:spcAft>
                      </a:pPr>
                      <a:r>
                        <a:rPr lang="en-GB" sz="7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600" dirty="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10599828"/>
                  </a:ext>
                </a:extLst>
              </a:tr>
              <a:tr h="333348">
                <a:tc>
                  <a:txBody>
                    <a:bodyPr/>
                    <a:lstStyle/>
                    <a:p>
                      <a:pPr algn="ctr" fontAlgn="base">
                        <a:lnSpc>
                          <a:spcPct val="107000"/>
                        </a:lnSpc>
                        <a:spcAft>
                          <a:spcPts val="0"/>
                        </a:spcAft>
                      </a:pPr>
                      <a:r>
                        <a:rPr lang="en-GB" sz="700">
                          <a:effectLst/>
                        </a:rPr>
                        <a:t>Music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2">
                  <a:txBody>
                    <a:bodyPr/>
                    <a:lstStyle/>
                    <a:p>
                      <a:pPr algn="ctr" fontAlgn="base">
                        <a:lnSpc>
                          <a:spcPct val="107000"/>
                        </a:lnSpc>
                        <a:spcAft>
                          <a:spcPts val="0"/>
                        </a:spcAft>
                      </a:pPr>
                      <a:r>
                        <a:rPr lang="en-GB" sz="700">
                          <a:effectLst/>
                        </a:rPr>
                        <a:t>Baseline: Performance Skills      </a:t>
                      </a:r>
                      <a:endParaRPr lang="en-GB" sz="600">
                        <a:effectLst/>
                      </a:endParaRPr>
                    </a:p>
                    <a:p>
                      <a:pPr algn="ctr" fontAlgn="base">
                        <a:lnSpc>
                          <a:spcPct val="107000"/>
                        </a:lnSpc>
                        <a:spcAft>
                          <a:spcPts val="0"/>
                        </a:spcAft>
                      </a:pPr>
                      <a:r>
                        <a:rPr lang="en-GB" sz="700">
                          <a:effectLst/>
                        </a:rPr>
                        <a:t>Blues      </a:t>
                      </a:r>
                      <a:endParaRPr lang="en-GB" sz="600">
                        <a:effectLst/>
                      </a:endParaRPr>
                    </a:p>
                    <a:p>
                      <a:pPr algn="ctr" fontAlgn="base">
                        <a:lnSpc>
                          <a:spcPct val="107000"/>
                        </a:lnSpc>
                        <a:spcAft>
                          <a:spcPts val="0"/>
                        </a:spcAft>
                      </a:pPr>
                      <a:r>
                        <a:rPr lang="en-GB" sz="700">
                          <a:effectLst/>
                        </a:rPr>
                        <a:t>Christmas Performances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GB"/>
                    </a:p>
                  </a:txBody>
                  <a:tcPr/>
                </a:tc>
                <a:tc>
                  <a:txBody>
                    <a:bodyPr/>
                    <a:lstStyle/>
                    <a:p>
                      <a:pPr>
                        <a:lnSpc>
                          <a:spcPct val="107000"/>
                        </a:lnSpc>
                        <a:spcAft>
                          <a:spcPts val="800"/>
                        </a:spcAft>
                      </a:pPr>
                      <a:r>
                        <a:rPr lang="en-GB" sz="600" dirty="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87654165"/>
                  </a:ext>
                </a:extLst>
              </a:tr>
              <a:tr h="140608">
                <a:tc>
                  <a:txBody>
                    <a:bodyPr/>
                    <a:lstStyle/>
                    <a:p>
                      <a:pPr algn="ctr" fontAlgn="base">
                        <a:lnSpc>
                          <a:spcPct val="107000"/>
                        </a:lnSpc>
                        <a:spcAft>
                          <a:spcPts val="0"/>
                        </a:spcAft>
                      </a:pPr>
                      <a:r>
                        <a:rPr lang="en-GB" sz="700">
                          <a:effectLst/>
                        </a:rPr>
                        <a:t>Careers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2">
                  <a:txBody>
                    <a:bodyPr/>
                    <a:lstStyle/>
                    <a:p>
                      <a:pPr algn="ctr" fontAlgn="base">
                        <a:lnSpc>
                          <a:spcPct val="107000"/>
                        </a:lnSpc>
                        <a:spcAft>
                          <a:spcPts val="0"/>
                        </a:spcAft>
                      </a:pPr>
                      <a:r>
                        <a:rPr lang="en-GB" sz="700">
                          <a:effectLst/>
                        </a:rPr>
                        <a:t>Fabulous Fashion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GB"/>
                    </a:p>
                  </a:txBody>
                  <a:tcPr/>
                </a:tc>
                <a:tc>
                  <a:txBody>
                    <a:bodyPr/>
                    <a:lstStyle/>
                    <a:p>
                      <a:pPr>
                        <a:lnSpc>
                          <a:spcPct val="107000"/>
                        </a:lnSpc>
                        <a:spcAft>
                          <a:spcPts val="800"/>
                        </a:spcAft>
                      </a:pPr>
                      <a:r>
                        <a:rPr lang="en-GB" sz="600" dirty="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54248897"/>
                  </a:ext>
                </a:extLst>
              </a:tr>
            </a:tbl>
          </a:graphicData>
        </a:graphic>
      </p:graphicFrame>
    </p:spTree>
    <p:extLst>
      <p:ext uri="{BB962C8B-B14F-4D97-AF65-F5344CB8AC3E}">
        <p14:creationId xmlns:p14="http://schemas.microsoft.com/office/powerpoint/2010/main" val="2077900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Any questions?</a:t>
            </a:r>
          </a:p>
        </p:txBody>
      </p:sp>
      <p:pic>
        <p:nvPicPr>
          <p:cNvPr id="4" name="Picture 3"/>
          <p:cNvPicPr>
            <a:picLocks noChangeAspect="1"/>
          </p:cNvPicPr>
          <p:nvPr/>
        </p:nvPicPr>
        <p:blipFill>
          <a:blip r:embed="rId2"/>
          <a:stretch>
            <a:fillRect/>
          </a:stretch>
        </p:blipFill>
        <p:spPr>
          <a:xfrm rot="163918">
            <a:off x="4483945" y="1906075"/>
            <a:ext cx="2990344" cy="4393506"/>
          </a:xfrm>
          <a:prstGeom prst="rect">
            <a:avLst/>
          </a:prstGeom>
        </p:spPr>
      </p:pic>
    </p:spTree>
    <p:extLst>
      <p:ext uri="{BB962C8B-B14F-4D97-AF65-F5344CB8AC3E}">
        <p14:creationId xmlns:p14="http://schemas.microsoft.com/office/powerpoint/2010/main" val="2669362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36372" y="1854557"/>
            <a:ext cx="9800823" cy="3046988"/>
          </a:xfrm>
          <a:prstGeom prst="rect">
            <a:avLst/>
          </a:prstGeom>
          <a:noFill/>
        </p:spPr>
        <p:txBody>
          <a:bodyPr wrap="square" rtlCol="0">
            <a:spAutoFit/>
          </a:bodyPr>
          <a:lstStyle/>
          <a:p>
            <a:r>
              <a:rPr lang="en-GB" sz="4800" dirty="0">
                <a:latin typeface="Comic Sans MS" panose="030F0702030302020204" pitchFamily="66" charset="0"/>
              </a:rPr>
              <a:t>Thank you for taking the time to join us!</a:t>
            </a:r>
          </a:p>
          <a:p>
            <a:r>
              <a:rPr lang="en-GB" sz="4800" dirty="0">
                <a:latin typeface="Comic Sans MS" panose="030F0702030302020204" pitchFamily="66" charset="0"/>
              </a:rPr>
              <a:t> As always your support is much appreciated.</a:t>
            </a:r>
          </a:p>
        </p:txBody>
      </p:sp>
      <p:pic>
        <p:nvPicPr>
          <p:cNvPr id="3074" name="Picture 2" descr="The Smiley Face (Yes, That One) Is Getting An Animated Show | IndieW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6109" y="4484385"/>
            <a:ext cx="3051264" cy="2138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389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Introductions…</a:t>
            </a:r>
          </a:p>
        </p:txBody>
      </p:sp>
      <p:sp>
        <p:nvSpPr>
          <p:cNvPr id="4" name="TextBox 3"/>
          <p:cNvSpPr txBox="1"/>
          <p:nvPr/>
        </p:nvSpPr>
        <p:spPr>
          <a:xfrm>
            <a:off x="4111680" y="5247433"/>
            <a:ext cx="3734873" cy="1077218"/>
          </a:xfrm>
          <a:prstGeom prst="rect">
            <a:avLst/>
          </a:prstGeom>
          <a:noFill/>
        </p:spPr>
        <p:txBody>
          <a:bodyPr wrap="square" rtlCol="0">
            <a:spAutoFit/>
          </a:bodyPr>
          <a:lstStyle/>
          <a:p>
            <a:pPr algn="ctr"/>
            <a:r>
              <a:rPr lang="en-GB" sz="4000" dirty="0">
                <a:latin typeface="Comic Sans MS" panose="030F0702030302020204" pitchFamily="66" charset="0"/>
              </a:rPr>
              <a:t>Miss Taylor</a:t>
            </a:r>
          </a:p>
          <a:p>
            <a:pPr algn="ctr"/>
            <a:r>
              <a:rPr lang="en-GB" sz="2400" dirty="0">
                <a:latin typeface="Comic Sans MS" panose="030F0702030302020204" pitchFamily="66" charset="0"/>
              </a:rPr>
              <a:t>Class Teacher</a:t>
            </a: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6716" y="2084405"/>
            <a:ext cx="2198077" cy="2826100"/>
          </a:xfrm>
          <a:prstGeom prst="rect">
            <a:avLst/>
          </a:prstGeom>
        </p:spPr>
      </p:pic>
    </p:spTree>
    <p:extLst>
      <p:ext uri="{BB962C8B-B14F-4D97-AF65-F5344CB8AC3E}">
        <p14:creationId xmlns:p14="http://schemas.microsoft.com/office/powerpoint/2010/main" val="3052547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Introductions…</a:t>
            </a:r>
          </a:p>
        </p:txBody>
      </p:sp>
      <p:sp>
        <p:nvSpPr>
          <p:cNvPr id="6" name="TextBox 5"/>
          <p:cNvSpPr txBox="1"/>
          <p:nvPr/>
        </p:nvSpPr>
        <p:spPr>
          <a:xfrm>
            <a:off x="4890324" y="4280438"/>
            <a:ext cx="3734873" cy="1384995"/>
          </a:xfrm>
          <a:prstGeom prst="rect">
            <a:avLst/>
          </a:prstGeom>
          <a:noFill/>
        </p:spPr>
        <p:txBody>
          <a:bodyPr wrap="square" lIns="91440" tIns="45720" rIns="91440" bIns="45720" rtlCol="0" anchor="t">
            <a:spAutoFit/>
          </a:bodyPr>
          <a:lstStyle/>
          <a:p>
            <a:r>
              <a:rPr lang="en-GB" sz="4000" dirty="0">
                <a:latin typeface="Comic Sans MS"/>
              </a:rPr>
              <a:t>Mrs T</a:t>
            </a:r>
            <a:endParaRPr lang="en-GB" sz="4000" dirty="0">
              <a:latin typeface="Comic Sans MS" panose="030F0702030302020204" pitchFamily="66" charset="0"/>
            </a:endParaRPr>
          </a:p>
          <a:p>
            <a:r>
              <a:rPr lang="en-GB" sz="2000" dirty="0">
                <a:latin typeface="Comic Sans MS"/>
              </a:rPr>
              <a:t>Mon-Fri</a:t>
            </a:r>
            <a:endParaRPr lang="en-GB" sz="2000" dirty="0">
              <a:latin typeface="Comic Sans MS" panose="030F0702030302020204" pitchFamily="66" charset="0"/>
            </a:endParaRPr>
          </a:p>
          <a:p>
            <a:r>
              <a:rPr lang="en-GB" sz="2400" dirty="0">
                <a:latin typeface="Comic Sans MS" panose="030F0702030302020204" pitchFamily="66" charset="0"/>
              </a:rPr>
              <a:t>       </a:t>
            </a:r>
          </a:p>
        </p:txBody>
      </p:sp>
      <p:sp>
        <p:nvSpPr>
          <p:cNvPr id="8" name="TextBox 7"/>
          <p:cNvSpPr txBox="1"/>
          <p:nvPr/>
        </p:nvSpPr>
        <p:spPr>
          <a:xfrm>
            <a:off x="1055144" y="4280438"/>
            <a:ext cx="3507395" cy="1692771"/>
          </a:xfrm>
          <a:prstGeom prst="rect">
            <a:avLst/>
          </a:prstGeom>
          <a:noFill/>
        </p:spPr>
        <p:txBody>
          <a:bodyPr wrap="square" rtlCol="0">
            <a:spAutoFit/>
          </a:bodyPr>
          <a:lstStyle/>
          <a:p>
            <a:r>
              <a:rPr lang="en-GB" sz="4000" dirty="0">
                <a:latin typeface="Comic Sans MS" panose="030F0702030302020204" pitchFamily="66" charset="0"/>
              </a:rPr>
              <a:t>Mrs </a:t>
            </a:r>
            <a:r>
              <a:rPr lang="en-GB" sz="4000" dirty="0" err="1">
                <a:latin typeface="Comic Sans MS" panose="030F0702030302020204" pitchFamily="66" charset="0"/>
              </a:rPr>
              <a:t>Dey</a:t>
            </a:r>
            <a:endParaRPr lang="en-GB" sz="4000" dirty="0">
              <a:latin typeface="Comic Sans MS" panose="030F0702030302020204" pitchFamily="66" charset="0"/>
            </a:endParaRPr>
          </a:p>
          <a:p>
            <a:r>
              <a:rPr lang="en-GB" sz="2000" dirty="0">
                <a:latin typeface="Comic Sans MS" panose="030F0702030302020204" pitchFamily="66" charset="0"/>
              </a:rPr>
              <a:t>Mon-Wed</a:t>
            </a:r>
          </a:p>
          <a:p>
            <a:r>
              <a:rPr lang="en-GB" sz="4000" dirty="0">
                <a:latin typeface="Comic Sans MS" panose="030F0702030302020204" pitchFamily="66" charset="0"/>
              </a:rPr>
              <a:t> </a:t>
            </a:r>
            <a:endParaRPr lang="en-GB" sz="2400" dirty="0">
              <a:latin typeface="Comic Sans MS" panose="030F0702030302020204" pitchFamily="66"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9989" r="24935" b="11383"/>
          <a:stretch/>
        </p:blipFill>
        <p:spPr>
          <a:xfrm>
            <a:off x="1169966" y="1679424"/>
            <a:ext cx="1881554" cy="2601014"/>
          </a:xfrm>
          <a:prstGeom prst="rect">
            <a:avLst/>
          </a:prstGeom>
        </p:spPr>
      </p:pic>
      <p:sp>
        <p:nvSpPr>
          <p:cNvPr id="3" name="TextBox 2">
            <a:extLst>
              <a:ext uri="{FF2B5EF4-FFF2-40B4-BE49-F238E27FC236}">
                <a16:creationId xmlns:a16="http://schemas.microsoft.com/office/drawing/2014/main" id="{39DF6BFB-8CC5-6C10-A00E-E4CD70B09AA8}"/>
              </a:ext>
            </a:extLst>
          </p:cNvPr>
          <p:cNvSpPr txBox="1"/>
          <p:nvPr/>
        </p:nvSpPr>
        <p:spPr>
          <a:xfrm>
            <a:off x="8074789" y="4280438"/>
            <a:ext cx="3734873" cy="1384995"/>
          </a:xfrm>
          <a:prstGeom prst="rect">
            <a:avLst/>
          </a:prstGeom>
          <a:noFill/>
        </p:spPr>
        <p:txBody>
          <a:bodyPr wrap="square" lIns="91440" tIns="45720" rIns="91440" bIns="45720" rtlCol="0" anchor="t">
            <a:spAutoFit/>
          </a:bodyPr>
          <a:lstStyle/>
          <a:p>
            <a:r>
              <a:rPr lang="en-GB" sz="4000" dirty="0">
                <a:latin typeface="Comic Sans MS"/>
              </a:rPr>
              <a:t>Mrs Davies</a:t>
            </a:r>
            <a:endParaRPr lang="en-GB" sz="4000" dirty="0">
              <a:latin typeface="Comic Sans MS" panose="030F0702030302020204" pitchFamily="66" charset="0"/>
            </a:endParaRPr>
          </a:p>
          <a:p>
            <a:r>
              <a:rPr lang="en-GB" sz="2000" dirty="0">
                <a:latin typeface="Comic Sans MS"/>
              </a:rPr>
              <a:t>Thurs-Fri</a:t>
            </a:r>
            <a:endParaRPr lang="en-GB" sz="2000" dirty="0">
              <a:latin typeface="Comic Sans MS" panose="030F0702030302020204" pitchFamily="66" charset="0"/>
            </a:endParaRPr>
          </a:p>
          <a:p>
            <a:r>
              <a:rPr lang="en-GB" sz="2400" dirty="0">
                <a:latin typeface="Comic Sans MS" panose="030F0702030302020204" pitchFamily="66" charset="0"/>
              </a:rPr>
              <a:t>       </a:t>
            </a:r>
          </a:p>
        </p:txBody>
      </p:sp>
      <p:pic>
        <p:nvPicPr>
          <p:cNvPr id="5" name="Picture 4" descr="A person in a black jacket&#10;&#10;AI-generated content may be incorrect.">
            <a:extLst>
              <a:ext uri="{FF2B5EF4-FFF2-40B4-BE49-F238E27FC236}">
                <a16:creationId xmlns:a16="http://schemas.microsoft.com/office/drawing/2014/main" id="{CD4A3BBC-2BE2-1B44-4689-D707B3ED6098}"/>
              </a:ext>
            </a:extLst>
          </p:cNvPr>
          <p:cNvPicPr>
            <a:picLocks noChangeAspect="1"/>
          </p:cNvPicPr>
          <p:nvPr/>
        </p:nvPicPr>
        <p:blipFill>
          <a:blip r:embed="rId3"/>
          <a:stretch>
            <a:fillRect/>
          </a:stretch>
        </p:blipFill>
        <p:spPr>
          <a:xfrm>
            <a:off x="4566678" y="1674999"/>
            <a:ext cx="2005293" cy="2589120"/>
          </a:xfrm>
          <a:prstGeom prst="rect">
            <a:avLst/>
          </a:prstGeom>
        </p:spPr>
      </p:pic>
      <p:pic>
        <p:nvPicPr>
          <p:cNvPr id="9" name="Picture 8" descr="A close-up of a person smiling&#10;&#10;AI-generated content may be incorrect.">
            <a:extLst>
              <a:ext uri="{FF2B5EF4-FFF2-40B4-BE49-F238E27FC236}">
                <a16:creationId xmlns:a16="http://schemas.microsoft.com/office/drawing/2014/main" id="{879A8F30-44E6-7470-D551-0AE246D06FD5}"/>
              </a:ext>
            </a:extLst>
          </p:cNvPr>
          <p:cNvPicPr>
            <a:picLocks noChangeAspect="1"/>
          </p:cNvPicPr>
          <p:nvPr/>
        </p:nvPicPr>
        <p:blipFill>
          <a:blip r:embed="rId4"/>
          <a:stretch>
            <a:fillRect/>
          </a:stretch>
        </p:blipFill>
        <p:spPr>
          <a:xfrm>
            <a:off x="8425423" y="1680602"/>
            <a:ext cx="1717302" cy="2600326"/>
          </a:xfrm>
          <a:prstGeom prst="rect">
            <a:avLst/>
          </a:prstGeom>
        </p:spPr>
      </p:pic>
    </p:spTree>
    <p:extLst>
      <p:ext uri="{BB962C8B-B14F-4D97-AF65-F5344CB8AC3E}">
        <p14:creationId xmlns:p14="http://schemas.microsoft.com/office/powerpoint/2010/main" val="1749026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0804" y="1559706"/>
            <a:ext cx="10045521" cy="2554545"/>
          </a:xfrm>
          <a:prstGeom prst="rect">
            <a:avLst/>
          </a:prstGeom>
          <a:noFill/>
        </p:spPr>
        <p:txBody>
          <a:bodyPr wrap="square" rtlCol="0">
            <a:spAutoFit/>
          </a:bodyPr>
          <a:lstStyle/>
          <a:p>
            <a:r>
              <a:rPr lang="en-GB" sz="4000" dirty="0">
                <a:latin typeface="Comic Sans MS" panose="030F0702030302020204" pitchFamily="66" charset="0"/>
              </a:rPr>
              <a:t>Fox Class is a Key Stage 3 class made up of 12 pupils from Years 7, 8 and 9.</a:t>
            </a:r>
          </a:p>
          <a:p>
            <a:endParaRPr lang="en-GB" sz="4000" dirty="0">
              <a:latin typeface="Comic Sans MS" panose="030F0702030302020204" pitchFamily="66" charset="0"/>
            </a:endParaRPr>
          </a:p>
          <a:p>
            <a:endParaRPr lang="en-GB" sz="4000" dirty="0">
              <a:latin typeface="Comic Sans MS" panose="030F0702030302020204" pitchFamily="66" charset="0"/>
            </a:endParaRPr>
          </a:p>
        </p:txBody>
      </p:sp>
      <p:pic>
        <p:nvPicPr>
          <p:cNvPr id="2" name="Picture 1" descr="A group of kids sitting on a bench&#10;&#10;AI-generated content may be incorrect.">
            <a:extLst>
              <a:ext uri="{FF2B5EF4-FFF2-40B4-BE49-F238E27FC236}">
                <a16:creationId xmlns:a16="http://schemas.microsoft.com/office/drawing/2014/main" id="{3981754B-CFCA-137A-684D-142EDDD6B7A6}"/>
              </a:ext>
            </a:extLst>
          </p:cNvPr>
          <p:cNvPicPr>
            <a:picLocks noChangeAspect="1"/>
          </p:cNvPicPr>
          <p:nvPr/>
        </p:nvPicPr>
        <p:blipFill>
          <a:blip r:embed="rId2"/>
          <a:stretch>
            <a:fillRect/>
          </a:stretch>
        </p:blipFill>
        <p:spPr>
          <a:xfrm>
            <a:off x="1075216" y="2837602"/>
            <a:ext cx="10125075" cy="3667125"/>
          </a:xfrm>
          <a:prstGeom prst="rect">
            <a:avLst/>
          </a:prstGeom>
        </p:spPr>
      </p:pic>
    </p:spTree>
    <p:extLst>
      <p:ext uri="{BB962C8B-B14F-4D97-AF65-F5344CB8AC3E}">
        <p14:creationId xmlns:p14="http://schemas.microsoft.com/office/powerpoint/2010/main" val="1704640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On arrival…</a:t>
            </a:r>
          </a:p>
        </p:txBody>
      </p:sp>
      <p:pic>
        <p:nvPicPr>
          <p:cNvPr id="1026" name="Picture 2" descr="81 Cartoon Of The Fancy Tea Cups And Saucers Illustrations &amp;amp; Clip Art -  iSt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345917">
            <a:off x="84827" y="1588754"/>
            <a:ext cx="2385709" cy="23857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9733141" y="3928526"/>
            <a:ext cx="1895475" cy="2581275"/>
          </a:xfrm>
          <a:prstGeom prst="rect">
            <a:avLst/>
          </a:prstGeom>
        </p:spPr>
      </p:pic>
      <p:sp>
        <p:nvSpPr>
          <p:cNvPr id="5" name="TextBox 4"/>
          <p:cNvSpPr txBox="1"/>
          <p:nvPr/>
        </p:nvSpPr>
        <p:spPr>
          <a:xfrm>
            <a:off x="2051593" y="3263657"/>
            <a:ext cx="7216021" cy="2246769"/>
          </a:xfrm>
          <a:prstGeom prst="rect">
            <a:avLst/>
          </a:prstGeom>
          <a:noFill/>
        </p:spPr>
        <p:txBody>
          <a:bodyPr wrap="square" lIns="91440" tIns="45720" rIns="91440" bIns="45720" rtlCol="0" anchor="t">
            <a:spAutoFit/>
          </a:bodyPr>
          <a:lstStyle/>
          <a:p>
            <a:r>
              <a:rPr lang="en-GB" sz="2800" dirty="0">
                <a:latin typeface="Comic Sans MS"/>
              </a:rPr>
              <a:t>Water and toast are available on arrival each morning. </a:t>
            </a:r>
          </a:p>
          <a:p>
            <a:r>
              <a:rPr lang="en-GB" sz="2800" dirty="0">
                <a:latin typeface="Comic Sans MS"/>
              </a:rPr>
              <a:t>A contribution of £1 per week towards this cost is received with thanks as school do not fund this.</a:t>
            </a:r>
          </a:p>
        </p:txBody>
      </p:sp>
    </p:spTree>
    <p:extLst>
      <p:ext uri="{BB962C8B-B14F-4D97-AF65-F5344CB8AC3E}">
        <p14:creationId xmlns:p14="http://schemas.microsoft.com/office/powerpoint/2010/main" val="1193395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Equipment</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rot="458175">
            <a:off x="10359414" y="1678674"/>
            <a:ext cx="1377661" cy="1079434"/>
          </a:xfrm>
          <a:prstGeom prst="rect">
            <a:avLst/>
          </a:prstGeom>
        </p:spPr>
      </p:pic>
      <p:sp>
        <p:nvSpPr>
          <p:cNvPr id="5" name="TextBox 4"/>
          <p:cNvSpPr txBox="1"/>
          <p:nvPr/>
        </p:nvSpPr>
        <p:spPr>
          <a:xfrm>
            <a:off x="604434" y="2227534"/>
            <a:ext cx="10953582" cy="4282993"/>
          </a:xfrm>
          <a:prstGeom prst="rect">
            <a:avLst/>
          </a:prstGeom>
          <a:noFill/>
        </p:spPr>
        <p:txBody>
          <a:bodyPr wrap="square" lIns="91440" tIns="45720" rIns="91440" bIns="45720" rtlCol="0" anchor="t">
            <a:spAutoFit/>
          </a:bodyPr>
          <a:lstStyle/>
          <a:p>
            <a:r>
              <a:rPr lang="en-GB" sz="2800" dirty="0">
                <a:latin typeface="Comic Sans MS" panose="030F0702030302020204" pitchFamily="66" charset="0"/>
              </a:rPr>
              <a:t>All equipment is provided by school. Pupils each have their own pencil case which contains everything that they could possibly need in class.</a:t>
            </a:r>
          </a:p>
          <a:p>
            <a:endParaRPr lang="en-GB" sz="2800" dirty="0">
              <a:latin typeface="Comic Sans MS" panose="030F0702030302020204" pitchFamily="66" charset="0"/>
            </a:endParaRPr>
          </a:p>
          <a:p>
            <a:r>
              <a:rPr lang="en-GB" sz="2800" dirty="0">
                <a:latin typeface="Comic Sans MS" panose="030F0702030302020204" pitchFamily="66" charset="0"/>
              </a:rPr>
              <a:t>They do not need to bring in any stationary equipment from home. </a:t>
            </a:r>
          </a:p>
          <a:p>
            <a:endParaRPr lang="en-GB" sz="3600" dirty="0">
              <a:latin typeface="Comic Sans MS" panose="030F0702030302020204" pitchFamily="66" charset="0"/>
            </a:endParaRPr>
          </a:p>
          <a:p>
            <a:r>
              <a:rPr lang="en-GB" sz="2800" dirty="0">
                <a:latin typeface="Comic Sans MS"/>
              </a:rPr>
              <a:t>Pupils should come to school in their PE kit every Wednesday.</a:t>
            </a:r>
          </a:p>
          <a:p>
            <a:endParaRPr lang="en-GB" sz="3600" dirty="0">
              <a:latin typeface="Comic Sans MS" panose="030F0702030302020204" pitchFamily="66" charset="0"/>
            </a:endParaRPr>
          </a:p>
        </p:txBody>
      </p:sp>
    </p:spTree>
    <p:extLst>
      <p:ext uri="{BB962C8B-B14F-4D97-AF65-F5344CB8AC3E}">
        <p14:creationId xmlns:p14="http://schemas.microsoft.com/office/powerpoint/2010/main" val="2153259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What should pupils bring to school daily?</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rot="21359047">
            <a:off x="834568" y="1630891"/>
            <a:ext cx="1061242" cy="1095953"/>
          </a:xfrm>
          <a:prstGeom prst="rect">
            <a:avLst/>
          </a:prstGeom>
        </p:spPr>
      </p:pic>
      <p:sp>
        <p:nvSpPr>
          <p:cNvPr id="5" name="TextBox 4"/>
          <p:cNvSpPr txBox="1"/>
          <p:nvPr/>
        </p:nvSpPr>
        <p:spPr>
          <a:xfrm>
            <a:off x="2391907" y="1438204"/>
            <a:ext cx="8488907" cy="1477328"/>
          </a:xfrm>
          <a:prstGeom prst="rect">
            <a:avLst/>
          </a:prstGeom>
          <a:noFill/>
          <a:ln>
            <a:solidFill>
              <a:schemeClr val="tx1"/>
            </a:solidFill>
          </a:ln>
        </p:spPr>
        <p:txBody>
          <a:bodyPr wrap="square" rtlCol="0">
            <a:spAutoFit/>
          </a:bodyPr>
          <a:lstStyle/>
          <a:p>
            <a:r>
              <a:rPr lang="en-GB" dirty="0">
                <a:latin typeface="Comic Sans MS" panose="030F0702030302020204" pitchFamily="66" charset="0"/>
              </a:rPr>
              <a:t>Every pupil in Fox Class is given a home-school book. This is a way of communicating any important messages and information. If there are no messages in the book this means that there is nothing additional to mention for that day. Please check this book each day. Please use this book to communicate anything we need to know.</a:t>
            </a:r>
            <a:endParaRPr lang="en-GB" sz="2000" dirty="0">
              <a:latin typeface="Comic Sans MS" panose="030F0702030302020204" pitchFamily="66" charset="0"/>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rot="386013">
            <a:off x="884677" y="3376736"/>
            <a:ext cx="1071392" cy="906784"/>
          </a:xfrm>
          <a:prstGeom prst="rect">
            <a:avLst/>
          </a:prstGeom>
        </p:spPr>
      </p:pic>
      <p:sp>
        <p:nvSpPr>
          <p:cNvPr id="8" name="TextBox 7"/>
          <p:cNvSpPr txBox="1"/>
          <p:nvPr/>
        </p:nvSpPr>
        <p:spPr>
          <a:xfrm>
            <a:off x="2391907" y="3165325"/>
            <a:ext cx="8665192" cy="1754326"/>
          </a:xfrm>
          <a:prstGeom prst="rect">
            <a:avLst/>
          </a:prstGeom>
          <a:noFill/>
          <a:ln>
            <a:solidFill>
              <a:schemeClr val="tx1"/>
            </a:solidFill>
          </a:ln>
        </p:spPr>
        <p:txBody>
          <a:bodyPr wrap="square" rtlCol="0">
            <a:spAutoFit/>
          </a:bodyPr>
          <a:lstStyle/>
          <a:p>
            <a:r>
              <a:rPr lang="en-GB" dirty="0">
                <a:latin typeface="Comic Sans MS" panose="030F0702030302020204" pitchFamily="66" charset="0"/>
              </a:rPr>
              <a:t>Reading books and records are given in line with pupils phonics assessments. Please aim to read with your child on a 1:1 basis 3x each week. Please record in the reading record when you have read with your child at home.</a:t>
            </a:r>
          </a:p>
          <a:p>
            <a:endParaRPr lang="en-GB" dirty="0">
              <a:latin typeface="Comic Sans MS" panose="030F0702030302020204" pitchFamily="66" charset="0"/>
            </a:endParaRPr>
          </a:p>
          <a:p>
            <a:r>
              <a:rPr lang="en-GB" dirty="0">
                <a:latin typeface="Comic Sans MS" panose="030F0702030302020204" pitchFamily="66" charset="0"/>
              </a:rPr>
              <a:t>Books will be changed as required. Please write in the home school book if you feel your child’s book needs to be changed. </a:t>
            </a:r>
          </a:p>
        </p:txBody>
      </p:sp>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973769" y="5580391"/>
            <a:ext cx="959115" cy="791005"/>
          </a:xfrm>
          <a:prstGeom prst="rect">
            <a:avLst/>
          </a:prstGeom>
        </p:spPr>
      </p:pic>
      <p:sp>
        <p:nvSpPr>
          <p:cNvPr id="10" name="TextBox 9"/>
          <p:cNvSpPr txBox="1"/>
          <p:nvPr/>
        </p:nvSpPr>
        <p:spPr>
          <a:xfrm>
            <a:off x="2487441" y="5514228"/>
            <a:ext cx="8665192" cy="923330"/>
          </a:xfrm>
          <a:prstGeom prst="rect">
            <a:avLst/>
          </a:prstGeom>
          <a:noFill/>
          <a:ln>
            <a:solidFill>
              <a:schemeClr val="tx1"/>
            </a:solidFill>
          </a:ln>
        </p:spPr>
        <p:txBody>
          <a:bodyPr wrap="square" rtlCol="0">
            <a:spAutoFit/>
          </a:bodyPr>
          <a:lstStyle/>
          <a:p>
            <a:r>
              <a:rPr lang="en-GB" dirty="0">
                <a:latin typeface="Comic Sans MS" panose="030F0702030302020204" pitchFamily="66" charset="0"/>
              </a:rPr>
              <a:t>Water bottles. We encourage pupils to bring in water bottles each day. We will refill them for them as needed and we will send them home each night to be cleaned..  </a:t>
            </a:r>
          </a:p>
        </p:txBody>
      </p:sp>
    </p:spTree>
    <p:extLst>
      <p:ext uri="{BB962C8B-B14F-4D97-AF65-F5344CB8AC3E}">
        <p14:creationId xmlns:p14="http://schemas.microsoft.com/office/powerpoint/2010/main" val="1775588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Spellings and homework</a:t>
            </a:r>
          </a:p>
        </p:txBody>
      </p:sp>
      <p:pic>
        <p:nvPicPr>
          <p:cNvPr id="4" name="Picture 3"/>
          <p:cNvPicPr>
            <a:picLocks noChangeAspect="1"/>
          </p:cNvPicPr>
          <p:nvPr/>
        </p:nvPicPr>
        <p:blipFill>
          <a:blip r:embed="rId2"/>
          <a:stretch>
            <a:fillRect/>
          </a:stretch>
        </p:blipFill>
        <p:spPr>
          <a:xfrm>
            <a:off x="294536" y="1774936"/>
            <a:ext cx="7610475" cy="4467225"/>
          </a:xfrm>
          <a:prstGeom prst="rect">
            <a:avLst/>
          </a:prstGeom>
        </p:spPr>
      </p:pic>
      <p:sp>
        <p:nvSpPr>
          <p:cNvPr id="5" name="TextBox 4"/>
          <p:cNvSpPr txBox="1"/>
          <p:nvPr/>
        </p:nvSpPr>
        <p:spPr>
          <a:xfrm>
            <a:off x="8113689" y="1596981"/>
            <a:ext cx="3683358" cy="3970318"/>
          </a:xfrm>
          <a:prstGeom prst="rect">
            <a:avLst/>
          </a:prstGeom>
          <a:noFill/>
        </p:spPr>
        <p:txBody>
          <a:bodyPr wrap="square" lIns="91440" tIns="45720" rIns="91440" bIns="45720" rtlCol="0" anchor="t">
            <a:spAutoFit/>
          </a:bodyPr>
          <a:lstStyle/>
          <a:p>
            <a:r>
              <a:rPr lang="en-GB" dirty="0">
                <a:latin typeface="Comic Sans MS"/>
              </a:rPr>
              <a:t>Weekly spellings will be sent home on a Friday. There is a weekly spelling test each Friday.</a:t>
            </a:r>
            <a:endParaRPr lang="en-US"/>
          </a:p>
          <a:p>
            <a:endParaRPr lang="en-GB" dirty="0">
              <a:latin typeface="Comic Sans MS"/>
            </a:endParaRPr>
          </a:p>
          <a:p>
            <a:r>
              <a:rPr lang="en-GB" dirty="0">
                <a:latin typeface="Comic Sans MS" panose="030F0702030302020204" pitchFamily="66" charset="0"/>
              </a:rPr>
              <a:t>Pupils will have the opportunity to practise these in class each morning but should also practise at home using look, cover, write and check.</a:t>
            </a:r>
          </a:p>
          <a:p>
            <a:endParaRPr lang="en-GB" dirty="0">
              <a:latin typeface="Comic Sans MS" panose="030F0702030302020204" pitchFamily="66" charset="0"/>
            </a:endParaRPr>
          </a:p>
          <a:p>
            <a:r>
              <a:rPr lang="en-GB" dirty="0">
                <a:latin typeface="Comic Sans MS"/>
              </a:rPr>
              <a:t>English and Maths (alternate) homework is sent home every Friday. Pupils should return this by Wednesday morning.</a:t>
            </a:r>
          </a:p>
        </p:txBody>
      </p:sp>
    </p:spTree>
    <p:extLst>
      <p:ext uri="{BB962C8B-B14F-4D97-AF65-F5344CB8AC3E}">
        <p14:creationId xmlns:p14="http://schemas.microsoft.com/office/powerpoint/2010/main" val="3484139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Fox Curriculum</a:t>
            </a:r>
          </a:p>
        </p:txBody>
      </p:sp>
      <p:sp>
        <p:nvSpPr>
          <p:cNvPr id="6" name="TextBox 5"/>
          <p:cNvSpPr txBox="1"/>
          <p:nvPr/>
        </p:nvSpPr>
        <p:spPr>
          <a:xfrm>
            <a:off x="9003323" y="1533465"/>
            <a:ext cx="2819483" cy="2554545"/>
          </a:xfrm>
          <a:prstGeom prst="rect">
            <a:avLst/>
          </a:prstGeom>
          <a:noFill/>
        </p:spPr>
        <p:txBody>
          <a:bodyPr wrap="square" rtlCol="0">
            <a:spAutoFit/>
          </a:bodyPr>
          <a:lstStyle/>
          <a:p>
            <a:r>
              <a:rPr lang="en-GB" sz="2000" dirty="0">
                <a:latin typeface="Comic Sans MS" panose="030F0702030302020204" pitchFamily="66" charset="0"/>
              </a:rPr>
              <a:t>The Fox curriculum includes all statutory subjects at Key Stage 3. This includes English, Maths, Science, Computing, Physical Education and Citizenship. </a:t>
            </a:r>
          </a:p>
        </p:txBody>
      </p:sp>
      <p:pic>
        <p:nvPicPr>
          <p:cNvPr id="5" name="Picture 4"/>
          <p:cNvPicPr>
            <a:picLocks noChangeAspect="1"/>
          </p:cNvPicPr>
          <p:nvPr/>
        </p:nvPicPr>
        <p:blipFill>
          <a:blip r:embed="rId2"/>
          <a:stretch>
            <a:fillRect/>
          </a:stretch>
        </p:blipFill>
        <p:spPr>
          <a:xfrm>
            <a:off x="792163" y="1368425"/>
            <a:ext cx="7720598" cy="5202230"/>
          </a:xfrm>
          <a:prstGeom prst="rect">
            <a:avLst/>
          </a:prstGeom>
        </p:spPr>
      </p:pic>
    </p:spTree>
    <p:extLst>
      <p:ext uri="{BB962C8B-B14F-4D97-AF65-F5344CB8AC3E}">
        <p14:creationId xmlns:p14="http://schemas.microsoft.com/office/powerpoint/2010/main" val="901345637"/>
      </p:ext>
    </p:extLst>
  </p:cSld>
  <p:clrMapOvr>
    <a:masterClrMapping/>
  </p:clrMapOvr>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 to PowerPoint.potx" id="{43699C43-EC89-4A55-9A99-3FD944590577}" vid="{3C36ED3A-1C33-4ECB-8650-37D568EF45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1584528</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2012-06-20T23:39:00+00:00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TP102923943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843282</LocLastLocAttemptVersionLookup>
    <IsSearchable xmlns="4873beb7-5857-4685-be1f-d57550cc96cc">true</IsSearchable>
    <TemplateTemplateType xmlns="4873beb7-5857-4685-be1f-d57550cc96cc">PowerPoint Template - Slideshow Launch</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LocMarketGroupTiers2 xmlns="4873beb7-5857-4685-be1f-d57550cc96cc" xsi:nil="true"/>
    <APAuthor xmlns="4873beb7-5857-4685-be1f-d57550cc96cc">
      <UserInfo>
        <DisplayName>REDMOND\v-sa</DisplayName>
        <AccountId>2467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DEC53A-9DF1-4780-BE92-17E971B7A9ED}">
  <ds:schemaRefs>
    <ds:schemaRef ds:uri="http://schemas.microsoft.com/sharepoint/v3/contenttype/forms"/>
  </ds:schemaRefs>
</ds:datastoreItem>
</file>

<file path=customXml/itemProps2.xml><?xml version="1.0" encoding="utf-8"?>
<ds:datastoreItem xmlns:ds="http://schemas.openxmlformats.org/officeDocument/2006/customXml" ds:itemID="{B970C04F-E7AC-41AB-9C6D-1B1BB88BFF7F}">
  <ds:schemaRefs>
    <ds:schemaRef ds:uri="http://www.w3.org/XML/1998/namespace"/>
    <ds:schemaRef ds:uri="http://purl.org/dc/dcmitype/"/>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4873beb7-5857-4685-be1f-d57550cc96cc"/>
    <ds:schemaRef ds:uri="http://purl.org/dc/elements/1.1/"/>
  </ds:schemaRefs>
</ds:datastoreItem>
</file>

<file path=customXml/itemProps3.xml><?xml version="1.0" encoding="utf-8"?>
<ds:datastoreItem xmlns:ds="http://schemas.openxmlformats.org/officeDocument/2006/customXml" ds:itemID="{63EE7759-C66F-4EA4-9863-7EBA32518D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Welcome to PowerPoint 2013</Template>
  <TotalTime>11403</TotalTime>
  <Words>585</Words>
  <Application>Microsoft Office PowerPoint</Application>
  <PresentationFormat>Widescreen</PresentationFormat>
  <Paragraphs>123</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WelcomeDoc</vt:lpstr>
      <vt:lpstr>Welcome to Fox Class  2025-2026</vt:lpstr>
      <vt:lpstr>Introductions…</vt:lpstr>
      <vt:lpstr>Introductions…</vt:lpstr>
      <vt:lpstr>PowerPoint Presentation</vt:lpstr>
      <vt:lpstr>On arrival…</vt:lpstr>
      <vt:lpstr>Equipment</vt:lpstr>
      <vt:lpstr>What should pupils bring to school daily?</vt:lpstr>
      <vt:lpstr>Spellings and homework</vt:lpstr>
      <vt:lpstr>Fox Curriculum</vt:lpstr>
      <vt:lpstr>Termly overviews </vt:lpstr>
      <vt:lpstr>Any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Q3 2021-2022</dc:title>
  <dc:creator>Teacher</dc:creator>
  <cp:keywords/>
  <cp:lastModifiedBy>Danielle Taylor</cp:lastModifiedBy>
  <cp:revision>69</cp:revision>
  <dcterms:created xsi:type="dcterms:W3CDTF">2021-09-18T20:35:27Z</dcterms:created>
  <dcterms:modified xsi:type="dcterms:W3CDTF">2025-09-24T12:11:08Z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_TemplateID">
    <vt:lpwstr>TC029239449991</vt:lpwstr>
  </property>
  <property fmtid="{D5CDD505-2E9C-101B-9397-08002B2CF9AE}" pid="4" name="ContentTypeId">
    <vt:lpwstr>0x0101006EDDDB5EE6D98C44930B742096920B300400F5B6D36B3EF94B4E9A635CDF2A18F5B8</vt:lpwstr>
  </property>
  <property fmtid="{D5CDD505-2E9C-101B-9397-08002B2CF9AE}" pid="5" name="FeatureTags">
    <vt:lpwstr/>
  </property>
  <property fmtid="{D5CDD505-2E9C-101B-9397-08002B2CF9AE}" pid="6" name="LocalizationTags">
    <vt:lpwstr/>
  </property>
  <property fmtid="{D5CDD505-2E9C-101B-9397-08002B2CF9AE}" pid="7" name="ScenarioTags">
    <vt:lpwstr/>
  </property>
  <property fmtid="{D5CDD505-2E9C-101B-9397-08002B2CF9AE}" pid="8" name="CampaignTags">
    <vt:lpwstr/>
  </property>
</Properties>
</file>