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8" r:id="rId1"/>
  </p:sldMasterIdLst>
  <p:notesMasterIdLst>
    <p:notesMasterId r:id="rId15"/>
  </p:notesMasterIdLst>
  <p:sldIdLst>
    <p:sldId id="256" r:id="rId2"/>
    <p:sldId id="257" r:id="rId3"/>
    <p:sldId id="268" r:id="rId4"/>
    <p:sldId id="260" r:id="rId5"/>
    <p:sldId id="267" r:id="rId6"/>
    <p:sldId id="269" r:id="rId7"/>
    <p:sldId id="261" r:id="rId8"/>
    <p:sldId id="277" r:id="rId9"/>
    <p:sldId id="271" r:id="rId10"/>
    <p:sldId id="272" r:id="rId11"/>
    <p:sldId id="275" r:id="rId12"/>
    <p:sldId id="270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36" autoAdjust="0"/>
    <p:restoredTop sz="94660"/>
  </p:normalViewPr>
  <p:slideViewPr>
    <p:cSldViewPr snapToGrid="0">
      <p:cViewPr varScale="1">
        <p:scale>
          <a:sx n="88" d="100"/>
          <a:sy n="88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FE986-AD06-43D2-8668-B8F2D990015A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44E4C-5E62-456A-AC2A-A7E1E25211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21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9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0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1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3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5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32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4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36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7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96" y="1211070"/>
            <a:ext cx="11101816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Welcome to Butterfly class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60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9774" y="148046"/>
            <a:ext cx="8957072" cy="1222946"/>
          </a:xfrm>
        </p:spPr>
        <p:txBody>
          <a:bodyPr/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SCERTS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51145" y="1513072"/>
            <a:ext cx="972526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SC - Social Communication; Supporting a learner’s ability </a:t>
            </a:r>
            <a:r>
              <a:rPr lang="en-US" sz="2800" dirty="0" smtClean="0">
                <a:latin typeface="Comic Sans MS" panose="030F0702030302020204" pitchFamily="66" charset="0"/>
              </a:rPr>
              <a:t>to communicate</a:t>
            </a:r>
            <a:r>
              <a:rPr lang="en-US" sz="2800" dirty="0">
                <a:latin typeface="Comic Sans MS" panose="030F0702030302020204" pitchFamily="66" charset="0"/>
              </a:rPr>
              <a:t>, comprehend, and collaborate with </a:t>
            </a:r>
            <a:r>
              <a:rPr lang="en-US" sz="2800" dirty="0" smtClean="0">
                <a:latin typeface="Comic Sans MS" panose="030F0702030302020204" pitchFamily="66" charset="0"/>
              </a:rPr>
              <a:t>others.</a:t>
            </a:r>
          </a:p>
          <a:p>
            <a:endParaRPr lang="en-US" sz="2800" dirty="0">
              <a:latin typeface="Comic Sans MS" panose="030F0702030302020204" pitchFamily="66" charset="0"/>
            </a:endParaRPr>
          </a:p>
          <a:p>
            <a:r>
              <a:rPr lang="en-US" sz="2800" dirty="0" smtClean="0">
                <a:latin typeface="Comic Sans MS" panose="030F0702030302020204" pitchFamily="66" charset="0"/>
              </a:rPr>
              <a:t>ER </a:t>
            </a:r>
            <a:r>
              <a:rPr lang="en-US" sz="2800" dirty="0">
                <a:latin typeface="Comic Sans MS" panose="030F0702030302020204" pitchFamily="66" charset="0"/>
              </a:rPr>
              <a:t>– Emotional Regulation; Supporting a learner’s ability </a:t>
            </a:r>
            <a:r>
              <a:rPr lang="en-US" sz="2800" dirty="0" smtClean="0">
                <a:latin typeface="Comic Sans MS" panose="030F0702030302020204" pitchFamily="66" charset="0"/>
              </a:rPr>
              <a:t>to cope</a:t>
            </a:r>
            <a:r>
              <a:rPr lang="en-US" sz="2800" dirty="0">
                <a:latin typeface="Comic Sans MS" panose="030F0702030302020204" pitchFamily="66" charset="0"/>
              </a:rPr>
              <a:t>, make transitions, and actively engage with others</a:t>
            </a:r>
            <a:r>
              <a:rPr lang="en-US" sz="2800" dirty="0" smtClean="0">
                <a:latin typeface="Comic Sans MS" panose="030F0702030302020204" pitchFamily="66" charset="0"/>
              </a:rPr>
              <a:t>.</a:t>
            </a:r>
          </a:p>
          <a:p>
            <a:endParaRPr lang="en-US" sz="2800" dirty="0">
              <a:latin typeface="Comic Sans MS" panose="030F0702030302020204" pitchFamily="66" charset="0"/>
            </a:endParaRPr>
          </a:p>
          <a:p>
            <a:r>
              <a:rPr lang="en-US" sz="2800" dirty="0" smtClean="0">
                <a:latin typeface="Comic Sans MS" panose="030F0702030302020204" pitchFamily="66" charset="0"/>
              </a:rPr>
              <a:t>TS </a:t>
            </a:r>
            <a:r>
              <a:rPr lang="en-US" sz="2800" dirty="0">
                <a:latin typeface="Comic Sans MS" panose="030F0702030302020204" pitchFamily="66" charset="0"/>
              </a:rPr>
              <a:t>– Transactional Support; interpersonal supports and</a:t>
            </a:r>
          </a:p>
          <a:p>
            <a:r>
              <a:rPr lang="en-US" sz="2800" dirty="0">
                <a:latin typeface="Comic Sans MS" panose="030F0702030302020204" pitchFamily="66" charset="0"/>
              </a:rPr>
              <a:t>learning supports embedded in the natural environment </a:t>
            </a:r>
            <a:r>
              <a:rPr lang="en-US" sz="2800" dirty="0" smtClean="0">
                <a:latin typeface="Comic Sans MS" panose="030F0702030302020204" pitchFamily="66" charset="0"/>
              </a:rPr>
              <a:t>to foster </a:t>
            </a:r>
            <a:r>
              <a:rPr lang="en-US" sz="2800" dirty="0">
                <a:latin typeface="Comic Sans MS" panose="030F0702030302020204" pitchFamily="66" charset="0"/>
              </a:rPr>
              <a:t>SC and ER</a:t>
            </a:r>
          </a:p>
        </p:txBody>
      </p:sp>
    </p:spTree>
    <p:extLst>
      <p:ext uri="{BB962C8B-B14F-4D97-AF65-F5344CB8AC3E}">
        <p14:creationId xmlns:p14="http://schemas.microsoft.com/office/powerpoint/2010/main" val="307768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7753" y="1279779"/>
            <a:ext cx="8957072" cy="122294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Transactional support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39774" y="1724296"/>
            <a:ext cx="90877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mic Sans MS" panose="030F0702030302020204" pitchFamily="66" charset="0"/>
              </a:rPr>
              <a:t>SCERTS</a:t>
            </a:r>
          </a:p>
          <a:p>
            <a:endParaRPr lang="en-US" sz="4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omic Sans MS" panose="030F0702030302020204" pitchFamily="66" charset="0"/>
              </a:rPr>
              <a:t>Transactional Support; interpersonal supports </a:t>
            </a:r>
            <a:r>
              <a:rPr lang="en-US" sz="2400" dirty="0" smtClean="0">
                <a:latin typeface="Comic Sans MS" panose="030F0702030302020204" pitchFamily="66" charset="0"/>
              </a:rPr>
              <a:t>and learning </a:t>
            </a:r>
            <a:r>
              <a:rPr lang="en-US" sz="2400" dirty="0">
                <a:latin typeface="Comic Sans MS" panose="030F0702030302020204" pitchFamily="66" charset="0"/>
              </a:rPr>
              <a:t>supports embedded in the natural environment to foster SC and 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000" dirty="0" smtClean="0">
                <a:latin typeface="Comic Sans MS" panose="030F0702030302020204" pitchFamily="66" charset="0"/>
              </a:rPr>
              <a:t>E.g. use of PECS.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endParaRPr lang="en-US" sz="40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489" y="4504099"/>
            <a:ext cx="1828800" cy="18383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726" y="4504099"/>
            <a:ext cx="18288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6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065" y="260084"/>
            <a:ext cx="8451975" cy="2883710"/>
          </a:xfrm>
        </p:spPr>
        <p:txBody>
          <a:bodyPr>
            <a:norm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And finally… </a:t>
            </a:r>
            <a:br>
              <a:rPr lang="en-GB" sz="6600" dirty="0" smtClean="0">
                <a:latin typeface="Comic Sans MS" panose="030F0702030302020204" pitchFamily="66" charset="0"/>
              </a:rPr>
            </a:br>
            <a:r>
              <a:rPr lang="en-GB" sz="6600" dirty="0" smtClean="0">
                <a:latin typeface="Comic Sans MS" panose="030F0702030302020204" pitchFamily="66" charset="0"/>
              </a:rPr>
              <a:t>the classroom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86047" y="2821882"/>
            <a:ext cx="107446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The classroom is zoned into ‘work’ and ‘choose’ areas.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main work areas: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omic Sans MS" panose="030F0702030302020204" pitchFamily="66" charset="0"/>
              </a:rPr>
              <a:t>Work base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Comic Sans MS" panose="030F0702030302020204" pitchFamily="66" charset="0"/>
              </a:rPr>
              <a:t>TEACCH baskets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Let’s have a look!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6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065" y="260084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Questions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46975" y="1494057"/>
            <a:ext cx="897657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Thank you for coming</a:t>
            </a:r>
            <a:r>
              <a:rPr lang="en-GB" sz="3600" dirty="0" smtClean="0">
                <a:latin typeface="Comic Sans MS" panose="030F0702030302020204" pitchFamily="66" charset="0"/>
              </a:rPr>
              <a:t>!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200" dirty="0">
                <a:latin typeface="Comic Sans MS" panose="030F0702030302020204" pitchFamily="66" charset="0"/>
              </a:rPr>
              <a:t>We hope you have found this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meeting helpful and informative</a:t>
            </a:r>
            <a:r>
              <a:rPr lang="en-GB" sz="32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We </a:t>
            </a:r>
            <a:r>
              <a:rPr lang="en-GB" sz="3200" dirty="0">
                <a:latin typeface="Comic Sans MS" panose="030F0702030302020204" pitchFamily="66" charset="0"/>
              </a:rPr>
              <a:t>are always grateful for the support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you give your </a:t>
            </a:r>
            <a:r>
              <a:rPr lang="en-GB" sz="3200" dirty="0" smtClean="0">
                <a:latin typeface="Comic Sans MS" panose="030F0702030302020204" pitchFamily="66" charset="0"/>
              </a:rPr>
              <a:t>children and if you require any further clarification on anything in this PowerPoint then please feel free to ask!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4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8197" y="436030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About us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34778" y="2075829"/>
            <a:ext cx="89765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We are a </a:t>
            </a:r>
            <a:r>
              <a:rPr lang="en-GB" sz="4000" dirty="0" smtClean="0">
                <a:latin typeface="Comic Sans MS" panose="030F0702030302020204" pitchFamily="66" charset="0"/>
              </a:rPr>
              <a:t>KS1 </a:t>
            </a:r>
            <a:r>
              <a:rPr lang="en-GB" sz="4000" dirty="0" smtClean="0">
                <a:latin typeface="Comic Sans MS" panose="030F0702030302020204" pitchFamily="66" charset="0"/>
              </a:rPr>
              <a:t>class with a mixture of Year 2 and Year 3 pupils.</a:t>
            </a:r>
          </a:p>
          <a:p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 smtClean="0">
                <a:latin typeface="Comic Sans MS" panose="030F0702030302020204" pitchFamily="66" charset="0"/>
              </a:rPr>
              <a:t>We are a class of 7 and follow the Elm Pathway curriculum.</a:t>
            </a:r>
          </a:p>
          <a:p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 smtClean="0">
                <a:latin typeface="Comic Sans MS" panose="030F0702030302020204" pitchFamily="66" charset="0"/>
              </a:rPr>
              <a:t>All children have an ASD diagnosis.</a:t>
            </a:r>
          </a:p>
          <a:p>
            <a:endParaRPr lang="en-GB" sz="4000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endParaRPr lang="en-GB" sz="4000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3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3438" y="579487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Meet the team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51365" y="2914029"/>
            <a:ext cx="8514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Class teacher: 	Miss </a:t>
            </a:r>
            <a:r>
              <a:rPr lang="en-GB" sz="4000" dirty="0" err="1" smtClean="0">
                <a:latin typeface="Comic Sans MS" panose="030F0702030302020204" pitchFamily="66" charset="0"/>
              </a:rPr>
              <a:t>Rimmer</a:t>
            </a:r>
            <a:r>
              <a:rPr lang="en-GB" sz="4000" dirty="0" smtClean="0">
                <a:latin typeface="Comic Sans MS" panose="030F0702030302020204" pitchFamily="66" charset="0"/>
              </a:rPr>
              <a:t> 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365" y="4373794"/>
            <a:ext cx="58887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Teaching </a:t>
            </a:r>
            <a:r>
              <a:rPr lang="en-GB" sz="4000" dirty="0" smtClean="0">
                <a:latin typeface="Comic Sans MS" panose="030F0702030302020204" pitchFamily="66" charset="0"/>
              </a:rPr>
              <a:t>Assistants: </a:t>
            </a:r>
            <a:r>
              <a:rPr lang="en-GB" sz="4000" dirty="0" smtClean="0">
                <a:latin typeface="Comic Sans MS" panose="030F0702030302020204" pitchFamily="66" charset="0"/>
              </a:rPr>
              <a:t>Mrs </a:t>
            </a:r>
            <a:r>
              <a:rPr lang="en-GB" sz="4000" dirty="0" err="1" smtClean="0">
                <a:latin typeface="Comic Sans MS" panose="030F0702030302020204" pitchFamily="66" charset="0"/>
              </a:rPr>
              <a:t>Hockenhull</a:t>
            </a:r>
            <a:r>
              <a:rPr lang="en-GB" sz="4000" dirty="0" smtClean="0">
                <a:latin typeface="Comic Sans MS" panose="030F0702030302020204" pitchFamily="66" charset="0"/>
              </a:rPr>
              <a:t> and Miss Quirk</a:t>
            </a:r>
            <a:endParaRPr lang="en-GB" sz="4000" dirty="0" smtClean="0"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assistant: 	 </a:t>
            </a:r>
          </a:p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								</a:t>
            </a:r>
            <a:endParaRPr lang="en-GB" sz="4000" dirty="0" smtClean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468"/>
          <a:stretch/>
        </p:blipFill>
        <p:spPr>
          <a:xfrm>
            <a:off x="9886874" y="3971355"/>
            <a:ext cx="1225410" cy="22129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9988" y="1993737"/>
            <a:ext cx="1793869" cy="18405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7479" y="3971355"/>
            <a:ext cx="2085018" cy="229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9662" y="368128"/>
            <a:ext cx="10115870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Home/School diaries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6672" y="2203924"/>
            <a:ext cx="89765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School provides children with a Home School Diary. </a:t>
            </a:r>
            <a:endParaRPr lang="en-GB" sz="4000" dirty="0" smtClean="0">
              <a:latin typeface="Comic Sans MS" panose="030F0702030302020204" pitchFamily="66" charset="0"/>
            </a:endParaRPr>
          </a:p>
          <a:p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 smtClean="0">
                <a:latin typeface="Comic Sans MS" panose="030F0702030302020204" pitchFamily="66" charset="0"/>
              </a:rPr>
              <a:t>The diaries should be used to put any important information in that both your child's teachers and you should be aware of.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0981" y="415067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EFL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59853" y="1661483"/>
            <a:ext cx="94451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Please can everybody make sure they are set up on Evidence For Learning (EFL for short).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 smtClean="0">
                <a:latin typeface="Comic Sans MS" panose="030F0702030302020204" pitchFamily="66" charset="0"/>
              </a:rPr>
              <a:t>We will use this to post pictures, Record of Achievements and reports at the end of the year.</a:t>
            </a:r>
          </a:p>
        </p:txBody>
      </p:sp>
    </p:spTree>
    <p:extLst>
      <p:ext uri="{BB962C8B-B14F-4D97-AF65-F5344CB8AC3E}">
        <p14:creationId xmlns:p14="http://schemas.microsoft.com/office/powerpoint/2010/main" val="13343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065" y="260084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PE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59853" y="1661483"/>
            <a:ext cx="944519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PE takes place on a </a:t>
            </a:r>
            <a:r>
              <a:rPr lang="en-GB" sz="2800" dirty="0" smtClean="0">
                <a:latin typeface="Comic Sans MS" panose="030F0702030302020204" pitchFamily="66" charset="0"/>
              </a:rPr>
              <a:t>Monday </a:t>
            </a:r>
            <a:r>
              <a:rPr lang="en-GB" sz="2800" dirty="0" smtClean="0">
                <a:latin typeface="Comic Sans MS" panose="030F0702030302020204" pitchFamily="66" charset="0"/>
              </a:rPr>
              <a:t>afternoon with Warrington Wolves.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PE kit is a white t-shirt, black shorts and comfortable shoes.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We will always endeavour to change children into their PE kit, however on some days this may not be possible.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PE kits should be left in school and will be sent home every half-term.</a:t>
            </a:r>
          </a:p>
        </p:txBody>
      </p:sp>
    </p:spTree>
    <p:extLst>
      <p:ext uri="{BB962C8B-B14F-4D97-AF65-F5344CB8AC3E}">
        <p14:creationId xmlns:p14="http://schemas.microsoft.com/office/powerpoint/2010/main" val="81863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065" y="260084"/>
            <a:ext cx="8642938" cy="175534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 plea!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59854" y="1661483"/>
            <a:ext cx="89765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Please can you ensure that your child’s uniform and belongings are labelled.</a:t>
            </a:r>
          </a:p>
          <a:p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 smtClean="0">
                <a:latin typeface="Comic Sans MS" panose="030F0702030302020204" pitchFamily="66" charset="0"/>
              </a:rPr>
              <a:t>This makes it much easier for us to ensure that your belongings will always come home!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326" y="1893123"/>
            <a:ext cx="7325747" cy="24673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b="25794"/>
          <a:stretch/>
        </p:blipFill>
        <p:spPr>
          <a:xfrm>
            <a:off x="8122171" y="3585352"/>
            <a:ext cx="3191592" cy="257701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894177" y="484810"/>
            <a:ext cx="8642938" cy="1755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The Elm Pathway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12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9774" y="148046"/>
            <a:ext cx="8642938" cy="1222946"/>
          </a:xfrm>
        </p:spPr>
        <p:txBody>
          <a:bodyPr/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SCERTS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51145" y="1225689"/>
            <a:ext cx="89765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Alongside the EYFS curriculum we also follow a SCERTS programme.</a:t>
            </a:r>
          </a:p>
          <a:p>
            <a:r>
              <a:rPr lang="en-GB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n-GB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ocial</a:t>
            </a:r>
            <a:endParaRPr lang="en-GB" sz="4000" dirty="0" smtClean="0">
              <a:solidFill>
                <a:schemeClr val="accent5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 </a:t>
            </a:r>
            <a:r>
              <a:rPr lang="en-GB" sz="40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ommunication</a:t>
            </a:r>
            <a:endParaRPr lang="en-GB" sz="4000" dirty="0" smtClean="0">
              <a:solidFill>
                <a:schemeClr val="accent5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E motional</a:t>
            </a:r>
          </a:p>
          <a:p>
            <a:r>
              <a:rPr lang="en-GB" sz="40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R </a:t>
            </a:r>
            <a:r>
              <a:rPr lang="en-GB" sz="4000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egulation</a:t>
            </a:r>
            <a:endParaRPr lang="en-GB" sz="40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 </a:t>
            </a:r>
            <a:r>
              <a:rPr lang="en-GB" sz="4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ransactional</a:t>
            </a:r>
            <a:endParaRPr lang="en-GB" sz="4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 </a:t>
            </a:r>
            <a:r>
              <a:rPr lang="en-GB" sz="4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upport</a:t>
            </a:r>
            <a:endParaRPr lang="en-GB" sz="4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1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420</TotalTime>
  <Words>419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Corbel</vt:lpstr>
      <vt:lpstr>Basis</vt:lpstr>
      <vt:lpstr>Welcome to Butterfly class </vt:lpstr>
      <vt:lpstr>About us </vt:lpstr>
      <vt:lpstr>Meet the team </vt:lpstr>
      <vt:lpstr>Home/School diaries </vt:lpstr>
      <vt:lpstr>EFL </vt:lpstr>
      <vt:lpstr>PE </vt:lpstr>
      <vt:lpstr>A plea! </vt:lpstr>
      <vt:lpstr>PowerPoint Presentation</vt:lpstr>
      <vt:lpstr>SCERTS</vt:lpstr>
      <vt:lpstr>SCERTS</vt:lpstr>
      <vt:lpstr>Transactional support</vt:lpstr>
      <vt:lpstr>And finally…  the classroom </vt:lpstr>
      <vt:lpstr>Questions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Class 4</dc:title>
  <dc:creator>E Blinco</dc:creator>
  <cp:lastModifiedBy>Kristie Rimmer</cp:lastModifiedBy>
  <cp:revision>35</cp:revision>
  <dcterms:created xsi:type="dcterms:W3CDTF">2019-09-22T13:24:22Z</dcterms:created>
  <dcterms:modified xsi:type="dcterms:W3CDTF">2025-09-24T08:35:52Z</dcterms:modified>
</cp:coreProperties>
</file>