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FF"/>
    <a:srgbClr val="808000"/>
    <a:srgbClr val="CCFFCC"/>
    <a:srgbClr val="FF9966"/>
    <a:srgbClr val="CC99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82" y="2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D2C47F4-9F8F-4A13-B561-A2A96089B5D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3673131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D2C47F4-9F8F-4A13-B561-A2A96089B5D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4257842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D2C47F4-9F8F-4A13-B561-A2A96089B5D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1158978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D2C47F4-9F8F-4A13-B561-A2A96089B5D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173959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2C47F4-9F8F-4A13-B561-A2A96089B5DA}" type="datetimeFigureOut">
              <a:rPr lang="en-GB" smtClean="0"/>
              <a:t>07/01/2026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293142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D2C47F4-9F8F-4A13-B561-A2A96089B5D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3400716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D2C47F4-9F8F-4A13-B561-A2A96089B5DA}" type="datetimeFigureOut">
              <a:rPr lang="en-GB" smtClean="0"/>
              <a:t>07/01/2026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1640192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D2C47F4-9F8F-4A13-B561-A2A96089B5DA}" type="datetimeFigureOut">
              <a:rPr lang="en-GB" smtClean="0"/>
              <a:t>07/01/2026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1671576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2C47F4-9F8F-4A13-B561-A2A96089B5DA}" type="datetimeFigureOut">
              <a:rPr lang="en-GB" smtClean="0"/>
              <a:t>07/01/2026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3772793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2C47F4-9F8F-4A13-B561-A2A96089B5D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1759563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2C47F4-9F8F-4A13-B561-A2A96089B5DA}" type="datetimeFigureOut">
              <a:rPr lang="en-GB" smtClean="0"/>
              <a:t>07/01/2026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45618E-21AD-4C40-80B6-F7DB4771DB28}" type="slidenum">
              <a:rPr lang="en-GB" smtClean="0"/>
              <a:t>‹#›</a:t>
            </a:fld>
            <a:endParaRPr lang="en-GB"/>
          </a:p>
        </p:txBody>
      </p:sp>
    </p:spTree>
    <p:extLst>
      <p:ext uri="{BB962C8B-B14F-4D97-AF65-F5344CB8AC3E}">
        <p14:creationId xmlns:p14="http://schemas.microsoft.com/office/powerpoint/2010/main" val="891894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2C47F4-9F8F-4A13-B561-A2A96089B5DA}" type="datetimeFigureOut">
              <a:rPr lang="en-GB" smtClean="0"/>
              <a:t>07/01/2026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45618E-21AD-4C40-80B6-F7DB4771DB28}" type="slidenum">
              <a:rPr lang="en-GB" smtClean="0"/>
              <a:t>‹#›</a:t>
            </a:fld>
            <a:endParaRPr lang="en-GB"/>
          </a:p>
        </p:txBody>
      </p:sp>
    </p:spTree>
    <p:extLst>
      <p:ext uri="{BB962C8B-B14F-4D97-AF65-F5344CB8AC3E}">
        <p14:creationId xmlns:p14="http://schemas.microsoft.com/office/powerpoint/2010/main" val="3831235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4864043" y="178895"/>
            <a:ext cx="2400300" cy="571500"/>
          </a:xfrm>
          <a:prstGeom prst="rect">
            <a:avLst/>
          </a:prstGeom>
          <a:solidFill>
            <a:schemeClr val="bg2"/>
          </a:solidFill>
          <a:ln w="9525">
            <a:solidFill>
              <a:schemeClr val="accent1">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400" u="sng"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Butterfly Class        </a:t>
            </a:r>
            <a:r>
              <a:rPr lang="en-US" sz="1400" u="sng" dirty="0" smtClean="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2025/26</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 Box 7"/>
          <p:cNvSpPr txBox="1">
            <a:spLocks noChangeArrowheads="1"/>
          </p:cNvSpPr>
          <p:nvPr/>
        </p:nvSpPr>
        <p:spPr bwMode="auto">
          <a:xfrm>
            <a:off x="66921" y="2114136"/>
            <a:ext cx="3002281" cy="1552257"/>
          </a:xfrm>
          <a:prstGeom prst="rect">
            <a:avLst/>
          </a:prstGeom>
          <a:solidFill>
            <a:srgbClr val="E69ECE"/>
          </a:solidFill>
          <a:ln w="9525">
            <a:solidFill>
              <a:schemeClr val="accent2">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100" u="sng" dirty="0" smtClean="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PSHE</a:t>
            </a:r>
            <a:r>
              <a:rPr lang="en-US" sz="1100" u="sng" dirty="0" smtClean="0">
                <a:effectLst/>
                <a:latin typeface="Helvetica" panose="020B060402020202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 Box 2"/>
          <p:cNvSpPr txBox="1">
            <a:spLocks noChangeArrowheads="1"/>
          </p:cNvSpPr>
          <p:nvPr/>
        </p:nvSpPr>
        <p:spPr bwMode="auto">
          <a:xfrm>
            <a:off x="339253" y="1211708"/>
            <a:ext cx="11449879" cy="728483"/>
          </a:xfrm>
          <a:prstGeom prst="rect">
            <a:avLst/>
          </a:prstGeom>
          <a:solidFill>
            <a:schemeClr val="accent2"/>
          </a:solidFill>
          <a:ln w="9525">
            <a:solidFill>
              <a:srgbClr val="000000"/>
            </a:solidFill>
            <a:miter lim="800000"/>
            <a:headEnd/>
            <a:tailEnd/>
          </a:ln>
        </p:spPr>
        <p:txBody>
          <a:bodyPr rot="0" vert="horz" wrap="square" lIns="91440" tIns="45720" rIns="91440" bIns="45720" anchor="t" anchorCtr="0">
            <a:noAutofit/>
          </a:bodyPr>
          <a:lstStyle/>
          <a:p>
            <a:pPr>
              <a:spcAft>
                <a:spcPts val="0"/>
              </a:spcAft>
            </a:pPr>
            <a:r>
              <a:rPr lang="en-US" sz="1200" dirty="0">
                <a:effectLst/>
                <a:latin typeface="Comic Sans MS" panose="030F0702030302020204" pitchFamily="66" charset="0"/>
                <a:ea typeface="Times New Roman" panose="02020603050405020304" pitchFamily="18" charset="0"/>
                <a:cs typeface="Times New Roman" panose="02020603050405020304" pitchFamily="18" charset="0"/>
              </a:rPr>
              <a:t>SCERTS: targets are set and reviewed termly based on joint attention, symbol use, and mutual regulation and self-regulation goals. Our SCERTS work focusses on Social Communication, Emotional Regulation and Transactional Supports. We plan our activities around pupil’s SCERTS targets and support our pupil’s in becoming confident and competent social communicators and active learners.</a:t>
            </a:r>
            <a:endParaRPr lang="en-GB" sz="12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7" name="TextBox 6"/>
          <p:cNvSpPr txBox="1"/>
          <p:nvPr/>
        </p:nvSpPr>
        <p:spPr>
          <a:xfrm>
            <a:off x="3691930" y="805354"/>
            <a:ext cx="4715786" cy="369332"/>
          </a:xfrm>
          <a:prstGeom prst="rect">
            <a:avLst/>
          </a:prstGeom>
          <a:noFill/>
        </p:spPr>
        <p:txBody>
          <a:bodyPr wrap="square" rtlCol="0">
            <a:spAutoFit/>
          </a:bodyPr>
          <a:lstStyle/>
          <a:p>
            <a:r>
              <a:rPr lang="en-US" b="1" dirty="0" smtClean="0"/>
              <a:t>Spring</a:t>
            </a:r>
            <a:r>
              <a:rPr lang="en-US" b="1" dirty="0" smtClean="0"/>
              <a:t> </a:t>
            </a:r>
            <a:r>
              <a:rPr lang="en-US" b="1" dirty="0"/>
              <a:t>Term Topics: </a:t>
            </a:r>
            <a:r>
              <a:rPr lang="en-US" b="1" dirty="0" smtClean="0"/>
              <a:t>Poetry</a:t>
            </a:r>
            <a:r>
              <a:rPr lang="en-US" b="1" dirty="0" smtClean="0"/>
              <a:t> + Plants and Flowers </a:t>
            </a:r>
            <a:endParaRPr lang="en-GB" dirty="0"/>
          </a:p>
        </p:txBody>
      </p:sp>
      <p:sp>
        <p:nvSpPr>
          <p:cNvPr id="8" name="Text Box 12"/>
          <p:cNvSpPr txBox="1">
            <a:spLocks noChangeArrowheads="1"/>
          </p:cNvSpPr>
          <p:nvPr/>
        </p:nvSpPr>
        <p:spPr bwMode="auto">
          <a:xfrm>
            <a:off x="3146560" y="2096964"/>
            <a:ext cx="2944138" cy="1550035"/>
          </a:xfrm>
          <a:prstGeom prst="rect">
            <a:avLst/>
          </a:prstGeom>
          <a:gradFill rotWithShape="1">
            <a:gsLst>
              <a:gs pos="0">
                <a:schemeClr val="accent1">
                  <a:lumMod val="50000"/>
                  <a:lumOff val="50000"/>
                </a:schemeClr>
              </a:gs>
              <a:gs pos="100000">
                <a:schemeClr val="accent1">
                  <a:lumMod val="100000"/>
                  <a:lumOff val="0"/>
                </a:schemeClr>
              </a:gs>
            </a:gsLst>
            <a:lin ang="5400000"/>
          </a:gradFill>
          <a:ln w="9525">
            <a:solidFill>
              <a:schemeClr val="accent1">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200" u="sng"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Communication and language.</a:t>
            </a:r>
            <a:endParaRPr lang="en-GB" sz="1200" dirty="0">
              <a:effectLst/>
              <a:latin typeface="Cambria" panose="02040503050406030204" pitchFamily="18" charset="0"/>
              <a:ea typeface="Times New Roman" panose="02020603050405020304" pitchFamily="18" charset="0"/>
              <a:cs typeface="Times New Roman" panose="02020603050405020304" pitchFamily="18" charset="0"/>
            </a:endParaRPr>
          </a:p>
          <a:p>
            <a:pPr algn="ctr">
              <a:spcAft>
                <a:spcPts val="0"/>
              </a:spcAft>
            </a:pPr>
            <a:r>
              <a:rPr lang="en-US" sz="1200" u="none" strike="noStrike"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 </a:t>
            </a:r>
            <a:endParaRPr lang="en-GB" sz="12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9" name="Text Box 13"/>
          <p:cNvSpPr txBox="1">
            <a:spLocks noChangeArrowheads="1"/>
          </p:cNvSpPr>
          <p:nvPr/>
        </p:nvSpPr>
        <p:spPr bwMode="auto">
          <a:xfrm>
            <a:off x="106678" y="3745891"/>
            <a:ext cx="2962525" cy="1550035"/>
          </a:xfrm>
          <a:prstGeom prst="rect">
            <a:avLst/>
          </a:prstGeom>
          <a:solidFill>
            <a:schemeClr val="bg2">
              <a:lumMod val="75000"/>
            </a:schemeClr>
          </a:solidFill>
          <a:ln w="9525">
            <a:solidFill>
              <a:schemeClr val="accent3">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200" u="sng"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Physical Development</a:t>
            </a:r>
            <a:endParaRPr lang="en-GB" sz="1200" dirty="0">
              <a:effectLst/>
              <a:latin typeface="Cambria" panose="02040503050406030204" pitchFamily="18" charset="0"/>
              <a:ea typeface="Times New Roman" panose="02020603050405020304" pitchFamily="18" charset="0"/>
              <a:cs typeface="Times New Roman" panose="02020603050405020304" pitchFamily="18" charset="0"/>
            </a:endParaRPr>
          </a:p>
          <a:p>
            <a:pPr algn="ctr">
              <a:spcAft>
                <a:spcPts val="0"/>
              </a:spcAft>
            </a:pPr>
            <a:endParaRPr lang="en-US" sz="1200" u="none" strike="noStrike" dirty="0" smtClean="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spcAft>
                <a:spcPts val="0"/>
              </a:spcAft>
            </a:pPr>
            <a:endParaRPr lang="en-GB" sz="12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Text Box 7"/>
          <p:cNvSpPr txBox="1">
            <a:spLocks noChangeArrowheads="1"/>
          </p:cNvSpPr>
          <p:nvPr/>
        </p:nvSpPr>
        <p:spPr bwMode="auto">
          <a:xfrm>
            <a:off x="6168057" y="2094742"/>
            <a:ext cx="2810788" cy="1552257"/>
          </a:xfrm>
          <a:prstGeom prst="rect">
            <a:avLst/>
          </a:prstGeom>
          <a:solidFill>
            <a:srgbClr val="FFCC66"/>
          </a:solidFill>
          <a:ln w="9525">
            <a:solidFill>
              <a:schemeClr val="accent2">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100" u="sng" dirty="0" err="1" smtClean="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Maths</a:t>
            </a:r>
            <a:r>
              <a:rPr lang="en-US" sz="1100" u="sng" dirty="0" smtClean="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a:t>
            </a:r>
            <a:r>
              <a:rPr lang="en-US" sz="1100" u="sng" dirty="0" smtClean="0">
                <a:effectLst/>
                <a:latin typeface="Helvetica" panose="020B060402020202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Text Box 7"/>
          <p:cNvSpPr txBox="1">
            <a:spLocks noChangeArrowheads="1"/>
          </p:cNvSpPr>
          <p:nvPr/>
        </p:nvSpPr>
        <p:spPr bwMode="auto">
          <a:xfrm>
            <a:off x="3157243" y="3726696"/>
            <a:ext cx="2944138" cy="1552257"/>
          </a:xfrm>
          <a:prstGeom prst="rect">
            <a:avLst/>
          </a:prstGeom>
          <a:solidFill>
            <a:srgbClr val="CC99FF"/>
          </a:solidFill>
          <a:ln w="9525">
            <a:solidFill>
              <a:schemeClr val="accent2">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200" u="sng" dirty="0" smtClean="0">
                <a:effectLst/>
                <a:latin typeface="Comic Sans MS" panose="030F0702030302020204" pitchFamily="66" charset="0"/>
                <a:ea typeface="Times New Roman" panose="02020603050405020304" pitchFamily="18" charset="0"/>
                <a:cs typeface="Times New Roman" panose="02020603050405020304" pitchFamily="18" charset="0"/>
              </a:rPr>
              <a:t>Art</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2" name="Text Box 7"/>
          <p:cNvSpPr txBox="1">
            <a:spLocks noChangeArrowheads="1"/>
          </p:cNvSpPr>
          <p:nvPr/>
        </p:nvSpPr>
        <p:spPr bwMode="auto">
          <a:xfrm>
            <a:off x="9056204" y="2094742"/>
            <a:ext cx="3021496" cy="1552257"/>
          </a:xfrm>
          <a:prstGeom prst="rect">
            <a:avLst/>
          </a:prstGeom>
          <a:solidFill>
            <a:schemeClr val="accent6">
              <a:lumMod val="20000"/>
              <a:lumOff val="80000"/>
            </a:schemeClr>
          </a:solidFill>
          <a:ln w="9525">
            <a:solidFill>
              <a:schemeClr val="accent2">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100" u="sng" dirty="0" smtClean="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Literacy</a:t>
            </a:r>
            <a:r>
              <a:rPr lang="en-US" sz="1100" u="sng" dirty="0" smtClean="0">
                <a:effectLst/>
                <a:latin typeface="Helvetica" panose="020B060402020202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3" name="Text Box 7"/>
          <p:cNvSpPr txBox="1">
            <a:spLocks noChangeArrowheads="1"/>
          </p:cNvSpPr>
          <p:nvPr/>
        </p:nvSpPr>
        <p:spPr bwMode="auto">
          <a:xfrm>
            <a:off x="6168057" y="3743669"/>
            <a:ext cx="2810788" cy="1552257"/>
          </a:xfrm>
          <a:prstGeom prst="rect">
            <a:avLst/>
          </a:prstGeom>
          <a:solidFill>
            <a:srgbClr val="FFFF00"/>
          </a:solidFill>
          <a:ln w="9525">
            <a:solidFill>
              <a:schemeClr val="accent2">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100" u="sng" dirty="0" smtClean="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History  </a:t>
            </a:r>
            <a:r>
              <a:rPr lang="en-US" sz="1100" u="sng" dirty="0" smtClean="0">
                <a:effectLst/>
                <a:latin typeface="Helvetica" panose="020B060402020202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4" name="Text Box 7"/>
          <p:cNvSpPr txBox="1">
            <a:spLocks noChangeArrowheads="1"/>
          </p:cNvSpPr>
          <p:nvPr/>
        </p:nvSpPr>
        <p:spPr bwMode="auto">
          <a:xfrm>
            <a:off x="9056202" y="3743668"/>
            <a:ext cx="3021498" cy="1552257"/>
          </a:xfrm>
          <a:prstGeom prst="rect">
            <a:avLst/>
          </a:prstGeom>
          <a:solidFill>
            <a:srgbClr val="FF9966"/>
          </a:solidFill>
          <a:ln w="9525">
            <a:solidFill>
              <a:schemeClr val="accent2">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100" u="sng" dirty="0" smtClean="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Geography  </a:t>
            </a:r>
            <a:r>
              <a:rPr lang="en-US" sz="1100" u="sng" dirty="0" smtClean="0">
                <a:effectLst/>
                <a:latin typeface="Helvetica" panose="020B060402020202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5" name="Text Box 7"/>
          <p:cNvSpPr txBox="1">
            <a:spLocks noChangeArrowheads="1"/>
          </p:cNvSpPr>
          <p:nvPr/>
        </p:nvSpPr>
        <p:spPr bwMode="auto">
          <a:xfrm>
            <a:off x="3132813" y="5392596"/>
            <a:ext cx="2957885" cy="1336859"/>
          </a:xfrm>
          <a:prstGeom prst="rect">
            <a:avLst/>
          </a:prstGeom>
          <a:solidFill>
            <a:srgbClr val="CCFFCC"/>
          </a:solidFill>
          <a:ln w="9525">
            <a:solidFill>
              <a:schemeClr val="accent2">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100" u="sng" dirty="0" smtClean="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Science  </a:t>
            </a:r>
            <a:r>
              <a:rPr lang="en-US" sz="1100" u="sng" dirty="0" smtClean="0">
                <a:effectLst/>
                <a:latin typeface="Helvetica" panose="020B060402020202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6" name="Text Box 7"/>
          <p:cNvSpPr txBox="1">
            <a:spLocks noChangeArrowheads="1"/>
          </p:cNvSpPr>
          <p:nvPr/>
        </p:nvSpPr>
        <p:spPr bwMode="auto">
          <a:xfrm>
            <a:off x="6168057" y="5392596"/>
            <a:ext cx="2810788" cy="1336859"/>
          </a:xfrm>
          <a:prstGeom prst="rect">
            <a:avLst/>
          </a:prstGeom>
          <a:solidFill>
            <a:srgbClr val="9999FF"/>
          </a:solidFill>
          <a:ln w="9525">
            <a:solidFill>
              <a:schemeClr val="accent2">
                <a:lumMod val="95000"/>
                <a:lumOff val="0"/>
              </a:schemeClr>
            </a:solidFill>
            <a:miter lim="800000"/>
            <a:headEnd/>
            <a:tailEnd/>
          </a:ln>
          <a:effectLst>
            <a:outerShdw dist="23000" dir="5400000" rotWithShape="0">
              <a:srgbClr val="808080">
                <a:alpha val="34999"/>
              </a:srgbClr>
            </a:outerShdw>
          </a:effectLst>
        </p:spPr>
        <p:txBody>
          <a:bodyPr rot="0" vert="horz" wrap="square" lIns="91440" tIns="45720" rIns="91440" bIns="45720" anchor="t" anchorCtr="0" upright="1">
            <a:noAutofit/>
          </a:bodyPr>
          <a:lstStyle/>
          <a:p>
            <a:pPr algn="ctr">
              <a:spcAft>
                <a:spcPts val="0"/>
              </a:spcAft>
            </a:pPr>
            <a:r>
              <a:rPr lang="en-US" sz="1100" u="sng" dirty="0" smtClean="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DT/ Food Tech  </a:t>
            </a:r>
            <a:r>
              <a:rPr lang="en-US" sz="1100" u="sng" dirty="0" smtClean="0">
                <a:effectLst/>
                <a:latin typeface="Helvetica" panose="020B060402020202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998372" y="4084320"/>
            <a:ext cx="1971250" cy="107115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omic Sans MS" panose="030F0702030302020204" pitchFamily="66" charset="0"/>
              </a:rPr>
              <a:t>Developing fine motor skills. Developing gross motor skills.</a:t>
            </a:r>
            <a:endParaRPr lang="en-GB" sz="1000" dirty="0">
              <a:solidFill>
                <a:schemeClr val="tx1"/>
              </a:solidFill>
              <a:latin typeface="Comic Sans MS" panose="030F0702030302020204" pitchFamily="66" charset="0"/>
            </a:endParaRPr>
          </a:p>
          <a:p>
            <a:r>
              <a:rPr lang="en-US" sz="1000" dirty="0">
                <a:solidFill>
                  <a:schemeClr val="tx1"/>
                </a:solidFill>
                <a:latin typeface="Comic Sans MS" panose="030F0702030302020204" pitchFamily="66" charset="0"/>
              </a:rPr>
              <a:t>Using the O.T. equipment to regulate. Using the sensory room. Exploring more physical games in P.E sessions. </a:t>
            </a:r>
            <a:endParaRPr lang="en-GB" sz="1000" dirty="0">
              <a:solidFill>
                <a:schemeClr val="tx1"/>
              </a:solidFill>
              <a:latin typeface="Comic Sans MS" panose="030F0702030302020204" pitchFamily="66" charset="0"/>
            </a:endParaRPr>
          </a:p>
        </p:txBody>
      </p:sp>
      <p:sp>
        <p:nvSpPr>
          <p:cNvPr id="18" name="Rectangle 17"/>
          <p:cNvSpPr/>
          <p:nvPr/>
        </p:nvSpPr>
        <p:spPr>
          <a:xfrm>
            <a:off x="10032392" y="2336151"/>
            <a:ext cx="2001952" cy="12439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solidFill>
                  <a:schemeClr val="tx1"/>
                </a:solidFill>
                <a:latin typeface="Comic Sans MS" panose="030F0702030302020204" pitchFamily="66" charset="0"/>
              </a:rPr>
              <a:t>Mark </a:t>
            </a:r>
            <a:r>
              <a:rPr lang="en-US" sz="1000" dirty="0">
                <a:solidFill>
                  <a:schemeClr val="tx1"/>
                </a:solidFill>
                <a:latin typeface="Comic Sans MS" panose="030F0702030302020204" pitchFamily="66" charset="0"/>
              </a:rPr>
              <a:t>making skills/tracing over letters and writing.  </a:t>
            </a:r>
            <a:endParaRPr lang="en-GB" sz="1000" dirty="0">
              <a:solidFill>
                <a:schemeClr val="tx1"/>
              </a:solidFill>
              <a:latin typeface="Comic Sans MS" panose="030F0702030302020204" pitchFamily="66" charset="0"/>
            </a:endParaRPr>
          </a:p>
          <a:p>
            <a:r>
              <a:rPr lang="en-US" sz="1000" dirty="0">
                <a:solidFill>
                  <a:schemeClr val="tx1"/>
                </a:solidFill>
                <a:latin typeface="Comic Sans MS" panose="030F0702030302020204" pitchFamily="66" charset="0"/>
              </a:rPr>
              <a:t>Accessing and showing more interest in books. </a:t>
            </a:r>
            <a:r>
              <a:rPr lang="en-US" sz="1000" dirty="0" err="1">
                <a:solidFill>
                  <a:schemeClr val="tx1"/>
                </a:solidFill>
                <a:latin typeface="Comic Sans MS" panose="030F0702030302020204" pitchFamily="66" charset="0"/>
              </a:rPr>
              <a:t>Recognising</a:t>
            </a:r>
            <a:r>
              <a:rPr lang="en-US" sz="1000" dirty="0">
                <a:solidFill>
                  <a:schemeClr val="tx1"/>
                </a:solidFill>
                <a:latin typeface="Comic Sans MS" panose="030F0702030302020204" pitchFamily="66" charset="0"/>
              </a:rPr>
              <a:t> peer’s names</a:t>
            </a:r>
            <a:r>
              <a:rPr lang="en-US" sz="1000" dirty="0" smtClean="0">
                <a:solidFill>
                  <a:schemeClr val="tx1"/>
                </a:solidFill>
                <a:latin typeface="Comic Sans MS" panose="030F0702030302020204" pitchFamily="66" charset="0"/>
              </a:rPr>
              <a:t>.</a:t>
            </a:r>
          </a:p>
          <a:p>
            <a:r>
              <a:rPr lang="en-US" sz="1000" dirty="0" smtClean="0">
                <a:solidFill>
                  <a:schemeClr val="tx1"/>
                </a:solidFill>
                <a:latin typeface="Comic Sans MS" panose="030F0702030302020204" pitchFamily="66" charset="0"/>
              </a:rPr>
              <a:t>Exploring nursery rhymes and rhyming words</a:t>
            </a:r>
            <a:r>
              <a:rPr lang="en-US" sz="1100" dirty="0" smtClean="0">
                <a:solidFill>
                  <a:schemeClr val="tx1"/>
                </a:solidFill>
                <a:latin typeface="Comic Sans MS" panose="030F0702030302020204" pitchFamily="66" charset="0"/>
              </a:rPr>
              <a:t>. </a:t>
            </a:r>
            <a:endParaRPr lang="en-GB" sz="1100" dirty="0">
              <a:solidFill>
                <a:schemeClr val="tx1"/>
              </a:solidFill>
              <a:latin typeface="Comic Sans MS" panose="030F0702030302020204" pitchFamily="66" charset="0"/>
            </a:endParaRPr>
          </a:p>
        </p:txBody>
      </p:sp>
      <p:sp>
        <p:nvSpPr>
          <p:cNvPr id="20" name="Rectangle 19"/>
          <p:cNvSpPr/>
          <p:nvPr/>
        </p:nvSpPr>
        <p:spPr>
          <a:xfrm>
            <a:off x="4073268" y="3962400"/>
            <a:ext cx="1961438" cy="126061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latin typeface="Comic Sans MS" panose="030F0702030302020204" pitchFamily="66" charset="0"/>
              </a:rPr>
              <a:t>Exploring the use of colour. Differentiating between primary and secondary colours. Mixing colours and observing the result. Using a variety of materials to create colourful art. </a:t>
            </a:r>
          </a:p>
          <a:p>
            <a:endParaRPr lang="en-GB" sz="1100" dirty="0">
              <a:solidFill>
                <a:schemeClr val="tx1"/>
              </a:solidFill>
              <a:latin typeface="Comic Sans MS" panose="030F0702030302020204" pitchFamily="66" charset="0"/>
            </a:endParaRPr>
          </a:p>
        </p:txBody>
      </p:sp>
      <p:sp>
        <p:nvSpPr>
          <p:cNvPr id="21" name="Rectangle 20"/>
          <p:cNvSpPr/>
          <p:nvPr/>
        </p:nvSpPr>
        <p:spPr>
          <a:xfrm>
            <a:off x="7165082" y="4064080"/>
            <a:ext cx="1769592" cy="110123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latin typeface="Comic Sans MS" panose="030F0702030302020204" pitchFamily="66" charset="0"/>
              </a:rPr>
              <a:t>An exploration into </a:t>
            </a:r>
            <a:r>
              <a:rPr lang="en-GB" sz="1000" dirty="0" smtClean="0">
                <a:solidFill>
                  <a:schemeClr val="tx1"/>
                </a:solidFill>
                <a:latin typeface="Comic Sans MS" panose="030F0702030302020204" pitchFamily="66" charset="0"/>
              </a:rPr>
              <a:t>ancient animals from under the sea.  Exploring the concept of past and presen</a:t>
            </a:r>
            <a:r>
              <a:rPr lang="en-GB" sz="1000" dirty="0" smtClean="0">
                <a:solidFill>
                  <a:schemeClr val="tx1"/>
                </a:solidFill>
                <a:latin typeface="Comic Sans MS" panose="030F0702030302020204" pitchFamily="66" charset="0"/>
              </a:rPr>
              <a:t>t and making comparisons. </a:t>
            </a:r>
            <a:endParaRPr lang="en-GB" sz="1000" dirty="0">
              <a:solidFill>
                <a:schemeClr val="tx1"/>
              </a:solidFill>
              <a:latin typeface="Comic Sans MS" panose="030F0702030302020204" pitchFamily="66" charset="0"/>
            </a:endParaRPr>
          </a:p>
        </p:txBody>
      </p:sp>
      <p:sp>
        <p:nvSpPr>
          <p:cNvPr id="22" name="Text Box 14"/>
          <p:cNvSpPr txBox="1"/>
          <p:nvPr/>
        </p:nvSpPr>
        <p:spPr>
          <a:xfrm>
            <a:off x="1099134" y="2450492"/>
            <a:ext cx="1797079" cy="1059703"/>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US" sz="10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Making choices.</a:t>
            </a:r>
            <a:endParaRPr lang="en-GB" sz="1200" dirty="0">
              <a:effectLst/>
              <a:ea typeface="Times New Roman" panose="02020603050405020304" pitchFamily="18" charset="0"/>
              <a:cs typeface="Times New Roman" panose="02020603050405020304" pitchFamily="18" charset="0"/>
            </a:endParaRPr>
          </a:p>
          <a:p>
            <a:pPr>
              <a:spcAft>
                <a:spcPts val="0"/>
              </a:spcAft>
            </a:pPr>
            <a:r>
              <a:rPr lang="en-US" sz="10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Learning to cooperate.</a:t>
            </a:r>
            <a:endParaRPr lang="en-GB" sz="1200" dirty="0">
              <a:effectLst/>
              <a:ea typeface="Times New Roman" panose="02020603050405020304" pitchFamily="18" charset="0"/>
              <a:cs typeface="Times New Roman" panose="02020603050405020304" pitchFamily="18" charset="0"/>
            </a:endParaRPr>
          </a:p>
          <a:p>
            <a:pPr>
              <a:spcAft>
                <a:spcPts val="0"/>
              </a:spcAft>
            </a:pPr>
            <a:r>
              <a:rPr lang="en-US" sz="10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Learning to communicate</a:t>
            </a:r>
            <a:r>
              <a:rPr lang="en-US" sz="1000" dirty="0" smtClean="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a:t>
            </a:r>
          </a:p>
          <a:p>
            <a:pPr>
              <a:spcAft>
                <a:spcPts val="0"/>
              </a:spcAft>
            </a:pPr>
            <a:r>
              <a:rPr lang="en-US" sz="1000" dirty="0" smtClean="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Feeling a sense of belonging. </a:t>
            </a:r>
          </a:p>
          <a:p>
            <a:pPr>
              <a:spcAft>
                <a:spcPts val="0"/>
              </a:spcAft>
            </a:pPr>
            <a:r>
              <a:rPr lang="en-US" sz="1000" dirty="0" smtClean="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Building friendships </a:t>
            </a:r>
            <a:endParaRPr lang="en-GB" sz="1200" dirty="0">
              <a:effectLst/>
              <a:ea typeface="Times New Roman" panose="02020603050405020304" pitchFamily="18" charset="0"/>
              <a:cs typeface="Times New Roman" panose="02020603050405020304" pitchFamily="18" charset="0"/>
            </a:endParaRPr>
          </a:p>
          <a:p>
            <a:pPr>
              <a:spcAft>
                <a:spcPts val="0"/>
              </a:spcAft>
            </a:pPr>
            <a:r>
              <a:rPr lang="en-US" sz="1200" dirty="0">
                <a:effectLst/>
                <a:ea typeface="Times New Roman" panose="02020603050405020304" pitchFamily="18" charset="0"/>
                <a:cs typeface="Times New Roman" panose="02020603050405020304" pitchFamily="18" charset="0"/>
              </a:rPr>
              <a:t> </a:t>
            </a:r>
            <a:endParaRPr lang="en-GB" sz="1200" dirty="0">
              <a:effectLst/>
              <a:ea typeface="Times New Roman" panose="02020603050405020304" pitchFamily="18" charset="0"/>
              <a:cs typeface="Times New Roman" panose="02020603050405020304" pitchFamily="18" charset="0"/>
            </a:endParaRPr>
          </a:p>
        </p:txBody>
      </p:sp>
      <p:sp>
        <p:nvSpPr>
          <p:cNvPr id="25" name="Rectangle 24"/>
          <p:cNvSpPr/>
          <p:nvPr/>
        </p:nvSpPr>
        <p:spPr>
          <a:xfrm>
            <a:off x="10109509" y="4069413"/>
            <a:ext cx="1891073" cy="109589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sz="1100" dirty="0" smtClean="0">
                <a:solidFill>
                  <a:schemeClr val="tx1"/>
                </a:solidFill>
              </a:rPr>
              <a:t>Exploring </a:t>
            </a:r>
            <a:r>
              <a:rPr lang="en-US" sz="1100" dirty="0">
                <a:solidFill>
                  <a:schemeClr val="tx1"/>
                </a:solidFill>
              </a:rPr>
              <a:t>a variety </a:t>
            </a:r>
            <a:r>
              <a:rPr lang="en-US" sz="1100" dirty="0" smtClean="0">
                <a:solidFill>
                  <a:schemeClr val="tx1"/>
                </a:solidFill>
              </a:rPr>
              <a:t>of </a:t>
            </a:r>
            <a:r>
              <a:rPr lang="en-US" sz="1100" dirty="0">
                <a:solidFill>
                  <a:schemeClr val="tx1"/>
                </a:solidFill>
              </a:rPr>
              <a:t>plants found in the local area. </a:t>
            </a:r>
          </a:p>
          <a:p>
            <a:pPr fontAlgn="base"/>
            <a:r>
              <a:rPr lang="en-US" sz="1100" dirty="0" smtClean="0">
                <a:solidFill>
                  <a:schemeClr val="tx1"/>
                </a:solidFill>
              </a:rPr>
              <a:t>Exploring </a:t>
            </a:r>
            <a:r>
              <a:rPr lang="en-US" sz="1100" dirty="0">
                <a:solidFill>
                  <a:schemeClr val="tx1"/>
                </a:solidFill>
              </a:rPr>
              <a:t>a variety of animals found in the local area. </a:t>
            </a:r>
          </a:p>
        </p:txBody>
      </p:sp>
      <p:sp>
        <p:nvSpPr>
          <p:cNvPr id="26" name="Rectangle 25"/>
          <p:cNvSpPr/>
          <p:nvPr/>
        </p:nvSpPr>
        <p:spPr>
          <a:xfrm>
            <a:off x="4158750" y="5626740"/>
            <a:ext cx="1891073" cy="10012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dirty="0" smtClean="0">
                <a:solidFill>
                  <a:schemeClr val="tx1"/>
                </a:solidFill>
                <a:latin typeface="Comic Sans MS" panose="030F0702030302020204" pitchFamily="66" charset="0"/>
              </a:rPr>
              <a:t>Exploring bending, stretching and squashing different materials. </a:t>
            </a:r>
            <a:r>
              <a:rPr lang="en-GB" sz="1100" dirty="0" smtClean="0">
                <a:solidFill>
                  <a:schemeClr val="tx1"/>
                </a:solidFill>
                <a:latin typeface="Comic Sans MS" panose="030F0702030302020204" pitchFamily="66" charset="0"/>
              </a:rPr>
              <a:t>Beginning to explore and understand properties. </a:t>
            </a:r>
            <a:endParaRPr lang="en-GB" sz="1100" dirty="0">
              <a:solidFill>
                <a:schemeClr val="tx1"/>
              </a:solidFill>
              <a:latin typeface="Comic Sans MS" panose="030F0702030302020204" pitchFamily="66" charset="0"/>
            </a:endParaRPr>
          </a:p>
        </p:txBody>
      </p:sp>
      <p:pic>
        <p:nvPicPr>
          <p:cNvPr id="29" name="Picture 28"/>
          <p:cNvPicPr>
            <a:picLocks noChangeAspect="1"/>
          </p:cNvPicPr>
          <p:nvPr/>
        </p:nvPicPr>
        <p:blipFill>
          <a:blip r:embed="rId2"/>
          <a:stretch>
            <a:fillRect/>
          </a:stretch>
        </p:blipFill>
        <p:spPr>
          <a:xfrm>
            <a:off x="3229791" y="2569574"/>
            <a:ext cx="768163" cy="780356"/>
          </a:xfrm>
          <a:prstGeom prst="rect">
            <a:avLst/>
          </a:prstGeom>
        </p:spPr>
      </p:pic>
      <p:sp>
        <p:nvSpPr>
          <p:cNvPr id="30" name="Rectangle 29"/>
          <p:cNvSpPr/>
          <p:nvPr/>
        </p:nvSpPr>
        <p:spPr>
          <a:xfrm>
            <a:off x="4073267" y="2529580"/>
            <a:ext cx="1891073" cy="82525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900" dirty="0" smtClean="0">
                <a:solidFill>
                  <a:schemeClr val="tx1"/>
                </a:solidFill>
                <a:latin typeface="Comic Sans MS" panose="030F0702030302020204" pitchFamily="66" charset="0"/>
              </a:rPr>
              <a:t>Using </a:t>
            </a:r>
            <a:r>
              <a:rPr lang="en-US" sz="900" dirty="0">
                <a:solidFill>
                  <a:schemeClr val="tx1"/>
                </a:solidFill>
                <a:latin typeface="Comic Sans MS" panose="030F0702030302020204" pitchFamily="66" charset="0"/>
              </a:rPr>
              <a:t>c</a:t>
            </a:r>
            <a:r>
              <a:rPr lang="en-US" sz="900" dirty="0" smtClean="0">
                <a:solidFill>
                  <a:schemeClr val="tx1"/>
                </a:solidFill>
                <a:latin typeface="Comic Sans MS" panose="030F0702030302020204" pitchFamily="66" charset="0"/>
              </a:rPr>
              <a:t>ommunication mats/books</a:t>
            </a:r>
            <a:r>
              <a:rPr lang="en-US" sz="900" dirty="0" smtClean="0">
                <a:solidFill>
                  <a:schemeClr val="tx1"/>
                </a:solidFill>
                <a:latin typeface="Comic Sans MS" panose="030F0702030302020204" pitchFamily="66" charset="0"/>
              </a:rPr>
              <a:t> </a:t>
            </a:r>
            <a:r>
              <a:rPr lang="en-US" sz="900" dirty="0">
                <a:solidFill>
                  <a:schemeClr val="tx1"/>
                </a:solidFill>
                <a:latin typeface="Comic Sans MS" panose="030F0702030302020204" pitchFamily="66" charset="0"/>
              </a:rPr>
              <a:t>to make requests.</a:t>
            </a:r>
            <a:endParaRPr lang="en-GB" sz="900" dirty="0">
              <a:solidFill>
                <a:schemeClr val="tx1"/>
              </a:solidFill>
              <a:latin typeface="Comic Sans MS" panose="030F0702030302020204" pitchFamily="66" charset="0"/>
            </a:endParaRPr>
          </a:p>
          <a:p>
            <a:r>
              <a:rPr lang="en-US" sz="900" dirty="0">
                <a:solidFill>
                  <a:schemeClr val="tx1"/>
                </a:solidFill>
                <a:latin typeface="Comic Sans MS" panose="030F0702030302020204" pitchFamily="66" charset="0"/>
              </a:rPr>
              <a:t>Following a total communication model in our environment. </a:t>
            </a:r>
            <a:endParaRPr lang="en-GB" sz="900" dirty="0">
              <a:solidFill>
                <a:schemeClr val="tx1"/>
              </a:solidFill>
              <a:latin typeface="Comic Sans MS" panose="030F0702030302020204" pitchFamily="66" charset="0"/>
            </a:endParaRPr>
          </a:p>
          <a:p>
            <a:r>
              <a:rPr lang="en-US" sz="900" dirty="0">
                <a:solidFill>
                  <a:schemeClr val="tx1"/>
                </a:solidFill>
                <a:latin typeface="Comic Sans MS" panose="030F0702030302020204" pitchFamily="66" charset="0"/>
              </a:rPr>
              <a:t>Initiating and extending interactions. </a:t>
            </a:r>
            <a:endParaRPr lang="en-GB" sz="900" dirty="0">
              <a:solidFill>
                <a:schemeClr val="tx1"/>
              </a:solidFill>
              <a:latin typeface="Comic Sans MS" panose="030F0702030302020204" pitchFamily="66" charset="0"/>
            </a:endParaRPr>
          </a:p>
        </p:txBody>
      </p:sp>
      <p:pic>
        <p:nvPicPr>
          <p:cNvPr id="32" name="Picture 31"/>
          <p:cNvPicPr>
            <a:picLocks noChangeAspect="1"/>
          </p:cNvPicPr>
          <p:nvPr/>
        </p:nvPicPr>
        <p:blipFill rotWithShape="1">
          <a:blip r:embed="rId3"/>
          <a:srcRect l="2574"/>
          <a:stretch/>
        </p:blipFill>
        <p:spPr>
          <a:xfrm>
            <a:off x="3229791" y="4170072"/>
            <a:ext cx="879848" cy="889511"/>
          </a:xfrm>
          <a:prstGeom prst="rect">
            <a:avLst/>
          </a:prstGeom>
        </p:spPr>
      </p:pic>
      <p:pic>
        <p:nvPicPr>
          <p:cNvPr id="33" name="Picture 32"/>
          <p:cNvPicPr>
            <a:picLocks noChangeAspect="1"/>
          </p:cNvPicPr>
          <p:nvPr/>
        </p:nvPicPr>
        <p:blipFill>
          <a:blip r:embed="rId4"/>
          <a:stretch>
            <a:fillRect/>
          </a:stretch>
        </p:blipFill>
        <p:spPr>
          <a:xfrm>
            <a:off x="6211323" y="4182491"/>
            <a:ext cx="910539" cy="931714"/>
          </a:xfrm>
          <a:prstGeom prst="rect">
            <a:avLst/>
          </a:prstGeom>
        </p:spPr>
      </p:pic>
      <p:pic>
        <p:nvPicPr>
          <p:cNvPr id="34" name="Picture 33"/>
          <p:cNvPicPr>
            <a:picLocks noChangeAspect="1"/>
          </p:cNvPicPr>
          <p:nvPr/>
        </p:nvPicPr>
        <p:blipFill>
          <a:blip r:embed="rId5"/>
          <a:stretch>
            <a:fillRect/>
          </a:stretch>
        </p:blipFill>
        <p:spPr>
          <a:xfrm>
            <a:off x="134262" y="4187949"/>
            <a:ext cx="827836" cy="834203"/>
          </a:xfrm>
          <a:prstGeom prst="rect">
            <a:avLst/>
          </a:prstGeom>
        </p:spPr>
      </p:pic>
      <p:pic>
        <p:nvPicPr>
          <p:cNvPr id="3" name="Picture 2"/>
          <p:cNvPicPr>
            <a:picLocks noChangeAspect="1"/>
          </p:cNvPicPr>
          <p:nvPr/>
        </p:nvPicPr>
        <p:blipFill>
          <a:blip r:embed="rId6"/>
          <a:stretch>
            <a:fillRect/>
          </a:stretch>
        </p:blipFill>
        <p:spPr>
          <a:xfrm>
            <a:off x="6186422" y="2574313"/>
            <a:ext cx="779504" cy="796208"/>
          </a:xfrm>
          <a:prstGeom prst="rect">
            <a:avLst/>
          </a:prstGeom>
        </p:spPr>
      </p:pic>
      <p:sp>
        <p:nvSpPr>
          <p:cNvPr id="35" name="Rectangle 34"/>
          <p:cNvSpPr/>
          <p:nvPr/>
        </p:nvSpPr>
        <p:spPr>
          <a:xfrm>
            <a:off x="6984291" y="2466331"/>
            <a:ext cx="1950384" cy="94539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u="sng" dirty="0">
                <a:solidFill>
                  <a:schemeClr val="tx1"/>
                </a:solidFill>
                <a:latin typeface="Comic Sans MS" panose="030F0702030302020204" pitchFamily="66" charset="0"/>
              </a:rPr>
              <a:t>Number-</a:t>
            </a:r>
            <a:r>
              <a:rPr lang="en-US" sz="1000" dirty="0">
                <a:solidFill>
                  <a:schemeClr val="tx1"/>
                </a:solidFill>
                <a:latin typeface="Comic Sans MS" panose="030F0702030302020204" pitchFamily="66" charset="0"/>
              </a:rPr>
              <a:t> Number recognition- number matching, songs and </a:t>
            </a:r>
            <a:r>
              <a:rPr lang="en-US" sz="1000" dirty="0" smtClean="0">
                <a:solidFill>
                  <a:schemeClr val="tx1"/>
                </a:solidFill>
                <a:latin typeface="Comic Sans MS" panose="030F0702030302020204" pitchFamily="66" charset="0"/>
              </a:rPr>
              <a:t>ordering. </a:t>
            </a:r>
            <a:endParaRPr lang="en-US" sz="1000" dirty="0" smtClean="0">
              <a:solidFill>
                <a:schemeClr val="tx1"/>
              </a:solidFill>
              <a:latin typeface="Comic Sans MS" panose="030F0702030302020204" pitchFamily="66" charset="0"/>
            </a:endParaRPr>
          </a:p>
          <a:p>
            <a:r>
              <a:rPr lang="en-US" sz="1000" b="1" u="sng" dirty="0" smtClean="0">
                <a:solidFill>
                  <a:schemeClr val="tx1"/>
                </a:solidFill>
                <a:latin typeface="Comic Sans MS" panose="030F0702030302020204" pitchFamily="66" charset="0"/>
              </a:rPr>
              <a:t>Measurement – </a:t>
            </a:r>
            <a:r>
              <a:rPr lang="en-US" sz="1000" dirty="0" smtClean="0">
                <a:solidFill>
                  <a:schemeClr val="tx1"/>
                </a:solidFill>
                <a:latin typeface="Comic Sans MS" panose="030F0702030302020204" pitchFamily="66" charset="0"/>
              </a:rPr>
              <a:t>Height and length</a:t>
            </a:r>
            <a:endParaRPr lang="en-US" sz="1000" dirty="0" smtClean="0">
              <a:solidFill>
                <a:schemeClr val="tx1"/>
              </a:solidFill>
              <a:latin typeface="Comic Sans MS" panose="030F0702030302020204" pitchFamily="66" charset="0"/>
            </a:endParaRPr>
          </a:p>
        </p:txBody>
      </p:sp>
      <p:pic>
        <p:nvPicPr>
          <p:cNvPr id="19" name="Picture 18"/>
          <p:cNvPicPr>
            <a:picLocks noChangeAspect="1"/>
          </p:cNvPicPr>
          <p:nvPr/>
        </p:nvPicPr>
        <p:blipFill>
          <a:blip r:embed="rId7"/>
          <a:stretch>
            <a:fillRect/>
          </a:stretch>
        </p:blipFill>
        <p:spPr>
          <a:xfrm>
            <a:off x="9098785" y="4139628"/>
            <a:ext cx="933607" cy="950398"/>
          </a:xfrm>
          <a:prstGeom prst="rect">
            <a:avLst/>
          </a:prstGeom>
        </p:spPr>
      </p:pic>
      <p:pic>
        <p:nvPicPr>
          <p:cNvPr id="27" name="Picture 26"/>
          <p:cNvPicPr>
            <a:picLocks noChangeAspect="1"/>
          </p:cNvPicPr>
          <p:nvPr/>
        </p:nvPicPr>
        <p:blipFill>
          <a:blip r:embed="rId8"/>
          <a:stretch>
            <a:fillRect/>
          </a:stretch>
        </p:blipFill>
        <p:spPr>
          <a:xfrm>
            <a:off x="158430" y="2529580"/>
            <a:ext cx="857474" cy="882149"/>
          </a:xfrm>
          <a:prstGeom prst="rect">
            <a:avLst/>
          </a:prstGeom>
        </p:spPr>
      </p:pic>
      <p:sp>
        <p:nvSpPr>
          <p:cNvPr id="36" name="Rectangle 35"/>
          <p:cNvSpPr/>
          <p:nvPr/>
        </p:nvSpPr>
        <p:spPr>
          <a:xfrm>
            <a:off x="7165082" y="5616337"/>
            <a:ext cx="1769592" cy="107513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smtClean="0">
                <a:solidFill>
                  <a:schemeClr val="tx1"/>
                </a:solidFill>
                <a:latin typeface="Comic Sans MS" panose="030F0702030302020204" pitchFamily="66" charset="0"/>
              </a:rPr>
              <a:t>Focussing on different food groups. Using step by step instructions to create a variety of recipes with a use of different food groups. </a:t>
            </a:r>
            <a:endParaRPr lang="en-GB" sz="1000" dirty="0">
              <a:solidFill>
                <a:schemeClr val="tx1"/>
              </a:solidFill>
              <a:latin typeface="Comic Sans MS" panose="030F0702030302020204" pitchFamily="66" charset="0"/>
            </a:endParaRPr>
          </a:p>
        </p:txBody>
      </p:sp>
      <p:pic>
        <p:nvPicPr>
          <p:cNvPr id="17" name="Picture 16"/>
          <p:cNvPicPr>
            <a:picLocks noChangeAspect="1"/>
          </p:cNvPicPr>
          <p:nvPr/>
        </p:nvPicPr>
        <p:blipFill>
          <a:blip r:embed="rId9"/>
          <a:stretch>
            <a:fillRect/>
          </a:stretch>
        </p:blipFill>
        <p:spPr>
          <a:xfrm>
            <a:off x="3167550" y="5616337"/>
            <a:ext cx="913841" cy="943533"/>
          </a:xfrm>
          <a:prstGeom prst="rect">
            <a:avLst/>
          </a:prstGeom>
        </p:spPr>
      </p:pic>
      <p:pic>
        <p:nvPicPr>
          <p:cNvPr id="23" name="Picture 22"/>
          <p:cNvPicPr>
            <a:picLocks noChangeAspect="1"/>
          </p:cNvPicPr>
          <p:nvPr/>
        </p:nvPicPr>
        <p:blipFill>
          <a:blip r:embed="rId10"/>
          <a:stretch>
            <a:fillRect/>
          </a:stretch>
        </p:blipFill>
        <p:spPr>
          <a:xfrm>
            <a:off x="6349162" y="5498478"/>
            <a:ext cx="547709" cy="549638"/>
          </a:xfrm>
          <a:prstGeom prst="rect">
            <a:avLst/>
          </a:prstGeom>
        </p:spPr>
      </p:pic>
      <p:pic>
        <p:nvPicPr>
          <p:cNvPr id="24" name="Picture 23"/>
          <p:cNvPicPr>
            <a:picLocks noChangeAspect="1"/>
          </p:cNvPicPr>
          <p:nvPr/>
        </p:nvPicPr>
        <p:blipFill>
          <a:blip r:embed="rId11"/>
          <a:stretch>
            <a:fillRect/>
          </a:stretch>
        </p:blipFill>
        <p:spPr>
          <a:xfrm>
            <a:off x="6349162" y="6088103"/>
            <a:ext cx="565627" cy="584206"/>
          </a:xfrm>
          <a:prstGeom prst="rect">
            <a:avLst/>
          </a:prstGeom>
        </p:spPr>
      </p:pic>
      <p:pic>
        <p:nvPicPr>
          <p:cNvPr id="28" name="Picture 27"/>
          <p:cNvPicPr>
            <a:picLocks noChangeAspect="1"/>
          </p:cNvPicPr>
          <p:nvPr/>
        </p:nvPicPr>
        <p:blipFill>
          <a:blip r:embed="rId12"/>
          <a:stretch>
            <a:fillRect/>
          </a:stretch>
        </p:blipFill>
        <p:spPr>
          <a:xfrm>
            <a:off x="9127723" y="2518222"/>
            <a:ext cx="861313" cy="879769"/>
          </a:xfrm>
          <a:prstGeom prst="rect">
            <a:avLst/>
          </a:prstGeom>
        </p:spPr>
      </p:pic>
      <p:pic>
        <p:nvPicPr>
          <p:cNvPr id="37" name="Picture 36"/>
          <p:cNvPicPr>
            <a:picLocks noChangeAspect="1"/>
          </p:cNvPicPr>
          <p:nvPr/>
        </p:nvPicPr>
        <p:blipFill>
          <a:blip r:embed="rId6"/>
          <a:stretch>
            <a:fillRect/>
          </a:stretch>
        </p:blipFill>
        <p:spPr>
          <a:xfrm>
            <a:off x="6186422" y="2555106"/>
            <a:ext cx="779504" cy="796208"/>
          </a:xfrm>
          <a:prstGeom prst="rect">
            <a:avLst/>
          </a:prstGeom>
        </p:spPr>
      </p:pic>
    </p:spTree>
    <p:extLst>
      <p:ext uri="{BB962C8B-B14F-4D97-AF65-F5344CB8AC3E}">
        <p14:creationId xmlns:p14="http://schemas.microsoft.com/office/powerpoint/2010/main" val="2827595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563</TotalTime>
  <Words>305</Words>
  <Application>Microsoft Office PowerPoint</Application>
  <PresentationFormat>Widescreen</PresentationFormat>
  <Paragraphs>43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Cambria</vt:lpstr>
      <vt:lpstr>Comic Sans MS</vt:lpstr>
      <vt:lpstr>Helvetica</vt:lpstr>
      <vt:lpstr>Times New Roman</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Kristie Rimmer</cp:lastModifiedBy>
  <cp:revision>20</cp:revision>
  <dcterms:created xsi:type="dcterms:W3CDTF">2024-09-04T10:08:47Z</dcterms:created>
  <dcterms:modified xsi:type="dcterms:W3CDTF">2026-01-07T16:42:49Z</dcterms:modified>
</cp:coreProperties>
</file>