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8" r:id="rId5"/>
    <p:sldId id="259" r:id="rId6"/>
    <p:sldId id="270" r:id="rId7"/>
    <p:sldId id="260" r:id="rId8"/>
    <p:sldId id="262" r:id="rId9"/>
    <p:sldId id="269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ctr">
              <a:defRPr sz="5400">
                <a:solidFill>
                  <a:schemeClr val="accent1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675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682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88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28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133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29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709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775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5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04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7114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834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4114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29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219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391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CA89B-93A7-4C3E-A6BD-DF5F727A398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7054D7C-B841-41CA-9F69-2C6C57B662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7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0690" y="1736319"/>
            <a:ext cx="7766936" cy="1646302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Welcome to </a:t>
            </a:r>
            <a:r>
              <a:rPr lang="en-US" dirty="0" smtClean="0">
                <a:solidFill>
                  <a:srgbClr val="0070C0"/>
                </a:solidFill>
              </a:rPr>
              <a:t>Bluebell 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2026-2027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779" y="3648808"/>
            <a:ext cx="3262758" cy="26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Class Team</a:t>
            </a:r>
            <a:endParaRPr lang="en-GB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840524" y="4398011"/>
            <a:ext cx="138666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Mrs </a:t>
            </a:r>
            <a:r>
              <a:rPr lang="en-GB" sz="2000" dirty="0" err="1" smtClean="0">
                <a:latin typeface="Comic Sans MS" panose="030F0702030302020204" pitchFamily="66" charset="0"/>
              </a:rPr>
              <a:t>Pucill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99525" y="4398011"/>
            <a:ext cx="128921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Miss Ball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9885" y="4398011"/>
            <a:ext cx="165821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Mrs </a:t>
            </a:r>
            <a:r>
              <a:rPr lang="en-GB" sz="2000" dirty="0" err="1" smtClean="0">
                <a:latin typeface="Comic Sans MS" panose="030F0702030302020204" pitchFamily="66" charset="0"/>
              </a:rPr>
              <a:t>Hogden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7334" y="4382284"/>
            <a:ext cx="192518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Mrs Monteiro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93941"/>
            <a:ext cx="1925189" cy="192518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574350" y="5939596"/>
            <a:ext cx="412953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Comic Sans MS" panose="030F0702030302020204" pitchFamily="66" charset="0"/>
              </a:rPr>
              <a:t>We are also joined by Mr Higham (Music) and Miss Fox (PPA cover).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9" b="21315"/>
          <a:stretch/>
        </p:blipFill>
        <p:spPr>
          <a:xfrm>
            <a:off x="3573569" y="2293941"/>
            <a:ext cx="1920572" cy="19251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t="5325" b="18854"/>
          <a:stretch/>
        </p:blipFill>
        <p:spPr>
          <a:xfrm>
            <a:off x="6550556" y="2292764"/>
            <a:ext cx="1976873" cy="19354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83845" y="2292764"/>
            <a:ext cx="1920572" cy="19263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1130137" y="4899329"/>
            <a:ext cx="874509" cy="307777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mic Sans MS" panose="030F0702030302020204" pitchFamily="66" charset="0"/>
              </a:rPr>
              <a:t>Teacher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07226" y="4899328"/>
            <a:ext cx="453256" cy="307777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mic Sans MS" panose="030F0702030302020204" pitchFamily="66" charset="0"/>
              </a:rPr>
              <a:t>TA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12364" y="4885975"/>
            <a:ext cx="453256" cy="307777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mic Sans MS" panose="030F0702030302020204" pitchFamily="66" charset="0"/>
              </a:rPr>
              <a:t>TA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17503" y="4885974"/>
            <a:ext cx="45325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omic Sans MS" panose="030F0702030302020204" pitchFamily="66" charset="0"/>
              </a:rPr>
              <a:t>TA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1028" name="Picture 4" descr="Mr  Higha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33" y="5443006"/>
            <a:ext cx="1331848" cy="13318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34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126" y="315175"/>
            <a:ext cx="7745697" cy="1320800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Bluebell </a:t>
            </a:r>
            <a:r>
              <a:rPr lang="en-GB" sz="4000" dirty="0"/>
              <a:t>is a KS2 class made up of </a:t>
            </a:r>
            <a:r>
              <a:rPr lang="en-GB" sz="4000" dirty="0" smtClean="0"/>
              <a:t>pupils in Year 4, Year 5 and </a:t>
            </a:r>
            <a:r>
              <a:rPr lang="en-GB" sz="4000" dirty="0"/>
              <a:t>Year </a:t>
            </a:r>
            <a:r>
              <a:rPr lang="en-GB" sz="4000" dirty="0" smtClean="0"/>
              <a:t>6.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69D4F1-362E-BB7F-58B4-9C2049798F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30" t="17550" r="9434" b="3086"/>
          <a:stretch>
            <a:fillRect/>
          </a:stretch>
        </p:blipFill>
        <p:spPr>
          <a:xfrm>
            <a:off x="8695865" y="4335366"/>
            <a:ext cx="1687850" cy="233363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52002F-E5CF-CE14-DE09-88C8D7505B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15" r="-323" b="224"/>
          <a:stretch>
            <a:fillRect/>
          </a:stretch>
        </p:blipFill>
        <p:spPr>
          <a:xfrm>
            <a:off x="4032547" y="4337985"/>
            <a:ext cx="1680790" cy="23324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B9AA76-853B-B545-770C-69571C393F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3" r="309" b="3466"/>
          <a:stretch>
            <a:fillRect/>
          </a:stretch>
        </p:blipFill>
        <p:spPr>
          <a:xfrm>
            <a:off x="6278974" y="1785637"/>
            <a:ext cx="1825014" cy="23347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939F68C-41AC-5E80-B6AD-6485C65B8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5315" y="4331770"/>
            <a:ext cx="1692071" cy="23386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A1792C3-9467-4AC3-3DBC-298F9416C9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708" y="4330090"/>
            <a:ext cx="1702992" cy="23337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80C9B42-44B7-6CDD-F6D5-8FC1258D8A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5602" y="1780910"/>
            <a:ext cx="1710524" cy="2332669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CFF389F-00FA-B62D-052E-C1E63984C3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301" t="5976" r="3258" b="199"/>
          <a:stretch>
            <a:fillRect/>
          </a:stretch>
        </p:blipFill>
        <p:spPr>
          <a:xfrm>
            <a:off x="3944763" y="1780216"/>
            <a:ext cx="1753772" cy="233441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B0765F7-2477-647E-7D1D-D774D730B1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5315" y="1780201"/>
            <a:ext cx="1692447" cy="234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Curriculum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77333" y="1930400"/>
            <a:ext cx="8906281" cy="4278376"/>
          </a:xfrm>
        </p:spPr>
        <p:txBody>
          <a:bodyPr>
            <a:noAutofit/>
          </a:bodyPr>
          <a:lstStyle/>
          <a:p>
            <a:r>
              <a:rPr lang="en-US" sz="2800" dirty="0"/>
              <a:t>In Bluebell Class, we follow the Willow </a:t>
            </a:r>
            <a:r>
              <a:rPr lang="en-US" sz="2800" dirty="0" smtClean="0"/>
              <a:t>pathway. This is a </a:t>
            </a:r>
            <a:r>
              <a:rPr lang="en-US" sz="2800" dirty="0"/>
              <a:t>creative curriculum, following a topic-based </a:t>
            </a:r>
            <a:r>
              <a:rPr lang="en-US" sz="2800" dirty="0" smtClean="0"/>
              <a:t>approach with </a:t>
            </a:r>
            <a:r>
              <a:rPr lang="en-US" sz="2800" dirty="0"/>
              <a:t>cross-curricular links. ​</a:t>
            </a:r>
          </a:p>
          <a:p>
            <a:endParaRPr lang="en-US" sz="2800" dirty="0" smtClean="0"/>
          </a:p>
          <a:p>
            <a:r>
              <a:rPr lang="en-US" sz="2800" dirty="0"/>
              <a:t>This includes one-to-one activities, child-led choice </a:t>
            </a:r>
            <a:r>
              <a:rPr lang="en-US" sz="2800" dirty="0" smtClean="0"/>
              <a:t>sessions </a:t>
            </a:r>
            <a:r>
              <a:rPr lang="en-US" sz="2800" dirty="0"/>
              <a:t>and sensory activities. </a:t>
            </a:r>
          </a:p>
          <a:p>
            <a:endParaRPr lang="en-US" sz="2800" dirty="0"/>
          </a:p>
          <a:p>
            <a:r>
              <a:rPr lang="en-US" sz="2800" dirty="0"/>
              <a:t>Phonics and </a:t>
            </a:r>
            <a:r>
              <a:rPr lang="en-US" sz="2800" dirty="0" err="1" smtClean="0"/>
              <a:t>Maths</a:t>
            </a:r>
            <a:r>
              <a:rPr lang="en-US" sz="2800" dirty="0" smtClean="0"/>
              <a:t> </a:t>
            </a:r>
            <a:r>
              <a:rPr lang="en-US" sz="2800" dirty="0"/>
              <a:t>lessons are taught discretely.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079" y="609600"/>
            <a:ext cx="1562235" cy="363505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24372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Arrival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6390978" cy="4278376"/>
          </a:xfrm>
        </p:spPr>
        <p:txBody>
          <a:bodyPr>
            <a:normAutofit/>
          </a:bodyPr>
          <a:lstStyle/>
          <a:p>
            <a:r>
              <a:rPr lang="en-US" sz="2800" dirty="0"/>
              <a:t>When the children arrive, they take part in </a:t>
            </a:r>
            <a:r>
              <a:rPr lang="en-US" sz="2800" dirty="0" smtClean="0"/>
              <a:t>fine motor and provision activities. </a:t>
            </a:r>
          </a:p>
          <a:p>
            <a:endParaRPr lang="en-US" sz="2800" dirty="0" smtClean="0"/>
          </a:p>
          <a:p>
            <a:r>
              <a:rPr lang="en-US" sz="2800" dirty="0" smtClean="0"/>
              <a:t>We then carry out Occupational Therapy (OT) and a ‘Good Morning’ routine, including the timetable for the day.</a:t>
            </a:r>
            <a:endParaRPr lang="en-GB" sz="2800" dirty="0"/>
          </a:p>
        </p:txBody>
      </p:sp>
      <p:pic>
        <p:nvPicPr>
          <p:cNvPr id="5" name="Picture 2" descr="Color Matching Activity For Easter - Little Bins for Little Han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31" y="1300286"/>
            <a:ext cx="1794606" cy="179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258" y="1300286"/>
            <a:ext cx="1850109" cy="17946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864" y="4210541"/>
            <a:ext cx="1842503" cy="18803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4832" y="4210542"/>
            <a:ext cx="1901114" cy="18803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651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84284"/>
            <a:ext cx="8596668" cy="1320800"/>
          </a:xfrm>
        </p:spPr>
        <p:txBody>
          <a:bodyPr/>
          <a:lstStyle/>
          <a:p>
            <a:r>
              <a:rPr lang="en-US" dirty="0" smtClean="0"/>
              <a:t>Timetable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695" y="1058985"/>
            <a:ext cx="8728658" cy="546002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91179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6390978" cy="4278376"/>
          </a:xfrm>
        </p:spPr>
        <p:txBody>
          <a:bodyPr>
            <a:normAutofit/>
          </a:bodyPr>
          <a:lstStyle/>
          <a:p>
            <a:r>
              <a:rPr lang="en-US" sz="2800" dirty="0"/>
              <a:t>We have a snack during </a:t>
            </a:r>
            <a:r>
              <a:rPr lang="en-US" sz="2800" dirty="0" smtClean="0"/>
              <a:t>the morning and afternoon. </a:t>
            </a:r>
            <a:r>
              <a:rPr lang="en-US" sz="2800" dirty="0"/>
              <a:t>Your child can </a:t>
            </a:r>
            <a:r>
              <a:rPr lang="en-US" sz="2800" dirty="0" smtClean="0"/>
              <a:t>have toast in the morning paid via Parent Pay, and fruit/other class snacks in the afternoon, </a:t>
            </a:r>
            <a:r>
              <a:rPr lang="en-US" sz="2800" dirty="0"/>
              <a:t>or they can bring in their own snack if </a:t>
            </a:r>
            <a:r>
              <a:rPr lang="en-US" sz="2800" dirty="0" smtClean="0"/>
              <a:t>preferred.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725" y="2143983"/>
            <a:ext cx="2581142" cy="24192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9559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should pupils bring to school daily?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54115"/>
            <a:ext cx="9530536" cy="4519247"/>
          </a:xfrm>
          <a:noFill/>
        </p:spPr>
        <p:txBody>
          <a:bodyPr>
            <a:normAutofit lnSpcReduction="10000"/>
          </a:bodyPr>
          <a:lstStyle/>
          <a:p>
            <a:r>
              <a:rPr lang="en-GB" sz="2600" dirty="0"/>
              <a:t>Pupils have all been given a home-school book for communication. Please </a:t>
            </a:r>
            <a:r>
              <a:rPr lang="en-GB" sz="2600" dirty="0" smtClean="0"/>
              <a:t>write </a:t>
            </a:r>
            <a:r>
              <a:rPr lang="en-GB" sz="2600" dirty="0"/>
              <a:t>any notes to class staff in here. Staff will also use </a:t>
            </a:r>
            <a:r>
              <a:rPr lang="en-GB" sz="2600" dirty="0" smtClean="0"/>
              <a:t>them to </a:t>
            </a:r>
            <a:r>
              <a:rPr lang="en-GB" sz="2600" dirty="0"/>
              <a:t>pass on any messages home, please check these daily</a:t>
            </a:r>
            <a:r>
              <a:rPr lang="en-GB" sz="2600" dirty="0" smtClean="0"/>
              <a:t>.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GB" sz="2600" dirty="0"/>
              <a:t>Water bottles should be brought into school</a:t>
            </a:r>
            <a:r>
              <a:rPr lang="en-GB" sz="2600" dirty="0" smtClean="0"/>
              <a:t>.</a:t>
            </a:r>
          </a:p>
          <a:p>
            <a:endParaRPr lang="en-US" sz="2600" dirty="0"/>
          </a:p>
          <a:p>
            <a:r>
              <a:rPr lang="en-US" sz="2600" dirty="0"/>
              <a:t>We have lots of fun and can get a bit messy, so we would ask that your child brings in a complete set of spare clothes.</a:t>
            </a:r>
            <a:endParaRPr lang="en-GB" sz="2600" dirty="0"/>
          </a:p>
          <a:p>
            <a:endParaRPr lang="en-GB" sz="2800" dirty="0" smtClean="0"/>
          </a:p>
          <a:p>
            <a:endParaRPr lang="en-US" sz="2800" dirty="0"/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013">
            <a:off x="10270920" y="2279800"/>
            <a:ext cx="1071392" cy="90678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805" y="3736732"/>
            <a:ext cx="1405621" cy="1179362"/>
          </a:xfrm>
          <a:prstGeom prst="rect">
            <a:avLst/>
          </a:prstGeom>
        </p:spPr>
      </p:pic>
      <p:pic>
        <p:nvPicPr>
          <p:cNvPr id="3074" name="Picture 2" descr="Free Vectors | Clothing (color)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9139" y1="29412" x2="32450" y2="28235"/>
                        <a14:foregroundMark x1="58278" y1="39706" x2="58278" y2="39706"/>
                        <a14:foregroundMark x1="63576" y1="35588" x2="62031" y2="38824"/>
                        <a14:foregroundMark x1="61589" y1="42941" x2="61589" y2="42941"/>
                        <a14:foregroundMark x1="58278" y1="57941" x2="58278" y2="57941"/>
                        <a14:foregroundMark x1="66004" y1="56471" x2="52097" y2="51765"/>
                        <a14:foregroundMark x1="76600" y1="36471" x2="76600" y2="57647"/>
                        <a14:foregroundMark x1="61810" y1="34118" x2="62693" y2="30588"/>
                        <a14:foregroundMark x1="51435" y1="42647" x2="60927" y2="44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812" y="5264174"/>
            <a:ext cx="2415605" cy="181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59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77333" y="1930400"/>
            <a:ext cx="8141351" cy="4278376"/>
          </a:xfrm>
        </p:spPr>
        <p:txBody>
          <a:bodyPr>
            <a:normAutofit/>
          </a:bodyPr>
          <a:lstStyle/>
          <a:p>
            <a:r>
              <a:rPr lang="en-GB" sz="2800" dirty="0"/>
              <a:t>Reading books and records are given to take home. Please write in the reading record when you have read with your child at home. Books will be changed every Friday. </a:t>
            </a:r>
          </a:p>
          <a:p>
            <a:endParaRPr lang="en-US" sz="2800" dirty="0"/>
          </a:p>
          <a:p>
            <a:r>
              <a:rPr lang="en-US" sz="2800" dirty="0"/>
              <a:t>Homework is also given every Friday, due the following Friday.</a:t>
            </a:r>
            <a:endParaRPr lang="en-GB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4828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for Learning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579876"/>
          </a:xfrm>
        </p:spPr>
        <p:txBody>
          <a:bodyPr>
            <a:noAutofit/>
          </a:bodyPr>
          <a:lstStyle/>
          <a:p>
            <a:r>
              <a:rPr lang="en-US" sz="2800" dirty="0" smtClean="0"/>
              <a:t>Please </a:t>
            </a:r>
            <a:r>
              <a:rPr lang="en-US" sz="2800" dirty="0"/>
              <a:t>access </a:t>
            </a:r>
            <a:r>
              <a:rPr lang="en-US" sz="2800" dirty="0" err="1" smtClean="0"/>
              <a:t>EfL</a:t>
            </a:r>
            <a:r>
              <a:rPr lang="en-US" sz="2800" dirty="0" smtClean="0"/>
              <a:t>, </a:t>
            </a:r>
            <a:r>
              <a:rPr lang="en-US" sz="2800" dirty="0"/>
              <a:t>as this is where we will share examples of the fun activities pupils have been enjoying in class</a:t>
            </a:r>
            <a:r>
              <a:rPr lang="en-US" sz="2800" dirty="0" smtClean="0"/>
              <a:t>!</a:t>
            </a:r>
          </a:p>
          <a:p>
            <a:endParaRPr lang="en-US" sz="2800" dirty="0"/>
          </a:p>
          <a:p>
            <a:r>
              <a:rPr lang="en-US" sz="2800" dirty="0"/>
              <a:t>We also encourage you to upload photos – we love to see what your child has been up to and celebrate them! </a:t>
            </a:r>
            <a:endParaRPr lang="en-GB" sz="2800" dirty="0"/>
          </a:p>
        </p:txBody>
      </p:sp>
      <p:pic>
        <p:nvPicPr>
          <p:cNvPr id="5122" name="Picture 2" descr="Login | Evidence For Learni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091" y="4747845"/>
            <a:ext cx="2765728" cy="1843821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3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6390978" cy="427837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Our </a:t>
            </a:r>
            <a:r>
              <a:rPr lang="en-US" sz="2800" dirty="0"/>
              <a:t>PE lesson will </a:t>
            </a:r>
            <a:r>
              <a:rPr lang="en-US" sz="2800" dirty="0" smtClean="0"/>
              <a:t>be on </a:t>
            </a:r>
            <a:r>
              <a:rPr lang="en-US" sz="2800" dirty="0"/>
              <a:t>a </a:t>
            </a:r>
            <a:r>
              <a:rPr lang="en-US" sz="2800" dirty="0" smtClean="0"/>
              <a:t>Tuesday.</a:t>
            </a:r>
          </a:p>
          <a:p>
            <a:endParaRPr lang="en-US" sz="2800" dirty="0"/>
          </a:p>
          <a:p>
            <a:r>
              <a:rPr lang="en-US" sz="2800" dirty="0" smtClean="0"/>
              <a:t>Please ensure your child is dressed for PE before coming to school. </a:t>
            </a:r>
            <a:endParaRPr lang="en-GB" sz="2800" dirty="0"/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074" t="21745" r="10619" b="4883"/>
          <a:stretch/>
        </p:blipFill>
        <p:spPr>
          <a:xfrm>
            <a:off x="6814039" y="4553165"/>
            <a:ext cx="2127738" cy="197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96" y="1251438"/>
            <a:ext cx="8596668" cy="4744915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Thank you for taking the time to join us this afternoon! </a:t>
            </a:r>
            <a:r>
              <a:rPr lang="en-GB" sz="4000" b="1" dirty="0" smtClean="0"/>
              <a:t>We </a:t>
            </a:r>
            <a:r>
              <a:rPr lang="en-GB" sz="4000" b="1" dirty="0"/>
              <a:t>really appreciate your support.</a:t>
            </a:r>
            <a:br>
              <a:rPr lang="en-GB" sz="4000" b="1" dirty="0"/>
            </a:b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GB" sz="4000" b="1" dirty="0" smtClean="0"/>
              <a:t/>
            </a:r>
            <a:br>
              <a:rPr lang="en-GB" sz="4000" b="1" dirty="0" smtClean="0"/>
            </a:br>
            <a:r>
              <a:rPr lang="en-US" sz="4000" dirty="0" smtClean="0"/>
              <a:t>We </a:t>
            </a:r>
            <a:r>
              <a:rPr lang="en-US" sz="4000" dirty="0"/>
              <a:t>look forward to </a:t>
            </a:r>
            <a:r>
              <a:rPr lang="en-US" sz="4000" dirty="0" smtClean="0"/>
              <a:t>a fun year </a:t>
            </a:r>
            <a:r>
              <a:rPr lang="en-US" sz="4000" dirty="0"/>
              <a:t>ahead!</a:t>
            </a:r>
            <a:endParaRPr lang="en-GB" sz="4000" dirty="0"/>
          </a:p>
        </p:txBody>
      </p:sp>
      <p:pic>
        <p:nvPicPr>
          <p:cNvPr id="4100" name="Picture 4" descr="Simple Flat Design Light Blue Heart Shape Romantic Element Stock Vector -  Illustration of modern, cute: 404361679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1706" y1="7992" x2="25585" y2="5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543" y="2637692"/>
            <a:ext cx="3433882" cy="294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6667" y="2576146"/>
            <a:ext cx="3262758" cy="26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8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96" y="1251438"/>
            <a:ext cx="8596668" cy="4744915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Any questions?</a:t>
            </a:r>
            <a:endParaRPr lang="en-GB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6923" y1="92845" x2="44103" y2="792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3918">
            <a:off x="3893109" y="2585559"/>
            <a:ext cx="2684305" cy="394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1965</TotalTime>
  <Words>405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Comic Sans MS</vt:lpstr>
      <vt:lpstr>Trebuchet MS</vt:lpstr>
      <vt:lpstr>Wingdings 3</vt:lpstr>
      <vt:lpstr>Facet</vt:lpstr>
      <vt:lpstr>Welcome to Bluebell  2026-2027</vt:lpstr>
      <vt:lpstr>Class Team</vt:lpstr>
      <vt:lpstr>Bluebell is a KS2 class made up of pupils in Year 4, Year 5 and Year 6. </vt:lpstr>
      <vt:lpstr>Our Curriculum</vt:lpstr>
      <vt:lpstr>Arrival</vt:lpstr>
      <vt:lpstr>Timetable</vt:lpstr>
      <vt:lpstr>Snack</vt:lpstr>
      <vt:lpstr>What should pupils bring to school daily?</vt:lpstr>
      <vt:lpstr>Homework</vt:lpstr>
      <vt:lpstr>Evidence for Learning</vt:lpstr>
      <vt:lpstr>PE</vt:lpstr>
      <vt:lpstr>Thank you for taking the time to join us this afternoon! We really appreciate your support.   We look forward to a fun year ahead!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Bluebell  2025-2026</dc:title>
  <dc:creator>Jessica Stappard</dc:creator>
  <cp:lastModifiedBy>Manon Wright</cp:lastModifiedBy>
  <cp:revision>23</cp:revision>
  <dcterms:created xsi:type="dcterms:W3CDTF">2025-09-20T21:21:57Z</dcterms:created>
  <dcterms:modified xsi:type="dcterms:W3CDTF">2026-09-16T11:06:54Z</dcterms:modified>
</cp:coreProperties>
</file>