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56" r:id="rId5"/>
    <p:sldId id="257" r:id="rId6"/>
    <p:sldId id="270" r:id="rId7"/>
    <p:sldId id="258" r:id="rId8"/>
    <p:sldId id="262" r:id="rId9"/>
    <p:sldId id="259" r:id="rId10"/>
    <p:sldId id="260" r:id="rId11"/>
    <p:sldId id="261" r:id="rId12"/>
    <p:sldId id="264" r:id="rId13"/>
    <p:sldId id="265" r:id="rId14"/>
    <p:sldId id="266"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70"/>
            <p14:sldId id="258"/>
            <p14:sldId id="262"/>
            <p14:sldId id="259"/>
            <p14:sldId id="260"/>
            <p14:sldId id="261"/>
            <p14:sldId id="264"/>
            <p14:sldId id="265"/>
            <p14:sldId id="266"/>
            <p14:sldId id="269"/>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1" dt="2026-09-10T14:09:47.124"/>
    <p1510:client id="{6DB8CED0-37FA-3E5B-D8D5-97CC2AA7E4D4}" v="6" dt="2026-09-10T14:38:03.382"/>
    <p1510:client id="{82A957CC-EE33-F913-A1D5-338EDB000222}" v="3" dt="2026-09-11T08:11:11.6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280" autoAdjust="0"/>
  </p:normalViewPr>
  <p:slideViewPr>
    <p:cSldViewPr snapToGrid="0">
      <p:cViewPr varScale="1">
        <p:scale>
          <a:sx n="87" d="100"/>
          <a:sy n="87" d="100"/>
        </p:scale>
        <p:origin x="528"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0000000-0000-0000-0000-000000000000}"/>
    <pc:docChg chg="modSld">
      <pc:chgData name="" userId="" providerId="" clId="Web-{00000000-0000-0000-0000-000000000000}" dt="2026-09-10T14:04:26.877" v="0"/>
      <pc:docMkLst>
        <pc:docMk/>
      </pc:docMkLst>
      <pc:sldChg chg="delSp">
        <pc:chgData name="" userId="" providerId="" clId="Web-{00000000-0000-0000-0000-000000000000}" dt="2026-09-10T14:04:26.877" v="0"/>
        <pc:sldMkLst>
          <pc:docMk/>
          <pc:sldMk cId="2471807738" sldId="256"/>
        </pc:sldMkLst>
        <pc:picChg chg="del">
          <ac:chgData name="" userId="" providerId="" clId="Web-{00000000-0000-0000-0000-000000000000}" dt="2026-09-10T14:04:26.877" v="0"/>
          <ac:picMkLst>
            <pc:docMk/>
            <pc:sldMk cId="2471807738" sldId="256"/>
            <ac:picMk id="3" creationId="{3A66C473-8DFB-C1EE-FD9F-11329D0BF005}"/>
          </ac:picMkLst>
        </pc:picChg>
      </pc:sldChg>
    </pc:docChg>
  </pc:docChgLst>
  <pc:docChgLst>
    <pc:chgData name="Danielle Taylor" userId="S::danielle.taylor@greenlaneschool.co.uk::6b00a917-8684-4dc8-8d57-af9932326e9a" providerId="AD" clId="Web-{00000000-0000-0000-0000-000000000000}"/>
    <pc:docChg chg="modSld">
      <pc:chgData name="Danielle Taylor" userId="S::danielle.taylor@greenlaneschool.co.uk::6b00a917-8684-4dc8-8d57-af9932326e9a" providerId="AD" clId="Web-{00000000-0000-0000-0000-000000000000}" dt="2026-09-10T14:09:47.124" v="46"/>
      <pc:docMkLst>
        <pc:docMk/>
      </pc:docMkLst>
      <pc:sldChg chg="addSp modSp">
        <pc:chgData name="Danielle Taylor" userId="S::danielle.taylor@greenlaneschool.co.uk::6b00a917-8684-4dc8-8d57-af9932326e9a" providerId="AD" clId="Web-{00000000-0000-0000-0000-000000000000}" dt="2026-09-10T14:05:58.333" v="9" actId="20577"/>
        <pc:sldMkLst>
          <pc:docMk/>
          <pc:sldMk cId="2471807738" sldId="256"/>
        </pc:sldMkLst>
        <pc:spChg chg="mod">
          <ac:chgData name="Danielle Taylor" userId="S::danielle.taylor@greenlaneschool.co.uk::6b00a917-8684-4dc8-8d57-af9932326e9a" providerId="AD" clId="Web-{00000000-0000-0000-0000-000000000000}" dt="2026-09-10T14:05:58.333" v="9" actId="20577"/>
          <ac:spMkLst>
            <pc:docMk/>
            <pc:sldMk cId="2471807738" sldId="256"/>
            <ac:spMk id="2" creationId="{00000000-0000-0000-0000-000000000000}"/>
          </ac:spMkLst>
        </pc:spChg>
        <pc:picChg chg="add mod modCrop">
          <ac:chgData name="Danielle Taylor" userId="S::danielle.taylor@greenlaneschool.co.uk::6b00a917-8684-4dc8-8d57-af9932326e9a" providerId="AD" clId="Web-{00000000-0000-0000-0000-000000000000}" dt="2026-09-10T14:05:51.521" v="6" actId="14100"/>
          <ac:picMkLst>
            <pc:docMk/>
            <pc:sldMk cId="2471807738" sldId="256"/>
            <ac:picMk id="4" creationId="{7419B527-F7A2-2CA2-6AD9-BCDE6263847C}"/>
          </ac:picMkLst>
        </pc:picChg>
      </pc:sldChg>
      <pc:sldChg chg="addSp delSp modSp">
        <pc:chgData name="Danielle Taylor" userId="S::danielle.taylor@greenlaneschool.co.uk::6b00a917-8684-4dc8-8d57-af9932326e9a" providerId="AD" clId="Web-{00000000-0000-0000-0000-000000000000}" dt="2026-09-10T14:09:25.232" v="43" actId="1076"/>
        <pc:sldMkLst>
          <pc:docMk/>
          <pc:sldMk cId="1704640970" sldId="258"/>
        </pc:sldMkLst>
        <pc:picChg chg="del">
          <ac:chgData name="Danielle Taylor" userId="S::danielle.taylor@greenlaneschool.co.uk::6b00a917-8684-4dc8-8d57-af9932326e9a" providerId="AD" clId="Web-{00000000-0000-0000-0000-000000000000}" dt="2026-09-10T14:09:16.732" v="41"/>
          <ac:picMkLst>
            <pc:docMk/>
            <pc:sldMk cId="1704640970" sldId="258"/>
            <ac:picMk id="2" creationId="{3981754B-CFCA-137A-684D-142EDDD6B7A6}"/>
          </ac:picMkLst>
        </pc:picChg>
        <pc:picChg chg="add mod">
          <ac:chgData name="Danielle Taylor" userId="S::danielle.taylor@greenlaneschool.co.uk::6b00a917-8684-4dc8-8d57-af9932326e9a" providerId="AD" clId="Web-{00000000-0000-0000-0000-000000000000}" dt="2026-09-10T14:09:25.232" v="43" actId="1076"/>
          <ac:picMkLst>
            <pc:docMk/>
            <pc:sldMk cId="1704640970" sldId="258"/>
            <ac:picMk id="5" creationId="{534A4AE8-E383-35CD-D492-1075742E62E2}"/>
          </ac:picMkLst>
        </pc:picChg>
      </pc:sldChg>
      <pc:sldChg chg="modSp">
        <pc:chgData name="Danielle Taylor" userId="S::danielle.taylor@greenlaneschool.co.uk::6b00a917-8684-4dc8-8d57-af9932326e9a" providerId="AD" clId="Web-{00000000-0000-0000-0000-000000000000}" dt="2026-09-10T14:09:32.639" v="45" actId="20577"/>
        <pc:sldMkLst>
          <pc:docMk/>
          <pc:sldMk cId="1193395943" sldId="262"/>
        </pc:sldMkLst>
        <pc:spChg chg="mod">
          <ac:chgData name="Danielle Taylor" userId="S::danielle.taylor@greenlaneschool.co.uk::6b00a917-8684-4dc8-8d57-af9932326e9a" providerId="AD" clId="Web-{00000000-0000-0000-0000-000000000000}" dt="2026-09-10T14:09:32.639" v="45" actId="20577"/>
          <ac:spMkLst>
            <pc:docMk/>
            <pc:sldMk cId="1193395943" sldId="262"/>
            <ac:spMk id="5" creationId="{00000000-0000-0000-0000-000000000000}"/>
          </ac:spMkLst>
        </pc:spChg>
      </pc:sldChg>
      <pc:sldChg chg="delSp">
        <pc:chgData name="Danielle Taylor" userId="S::danielle.taylor@greenlaneschool.co.uk::6b00a917-8684-4dc8-8d57-af9932326e9a" providerId="AD" clId="Web-{00000000-0000-0000-0000-000000000000}" dt="2026-09-10T14:09:47.124" v="46"/>
        <pc:sldMkLst>
          <pc:docMk/>
          <pc:sldMk cId="901345637" sldId="264"/>
        </pc:sldMkLst>
        <pc:picChg chg="del">
          <ac:chgData name="Danielle Taylor" userId="S::danielle.taylor@greenlaneschool.co.uk::6b00a917-8684-4dc8-8d57-af9932326e9a" providerId="AD" clId="Web-{00000000-0000-0000-0000-000000000000}" dt="2026-09-10T14:09:47.124" v="46"/>
          <ac:picMkLst>
            <pc:docMk/>
            <pc:sldMk cId="901345637" sldId="264"/>
            <ac:picMk id="5" creationId="{00000000-0000-0000-0000-000000000000}"/>
          </ac:picMkLst>
        </pc:picChg>
      </pc:sldChg>
      <pc:sldChg chg="addSp delSp modSp">
        <pc:chgData name="Danielle Taylor" userId="S::danielle.taylor@greenlaneschool.co.uk::6b00a917-8684-4dc8-8d57-af9932326e9a" providerId="AD" clId="Web-{00000000-0000-0000-0000-000000000000}" dt="2026-09-10T14:09:12.779" v="40" actId="1076"/>
        <pc:sldMkLst>
          <pc:docMk/>
          <pc:sldMk cId="1749026465" sldId="270"/>
        </pc:sldMkLst>
        <pc:spChg chg="mod">
          <ac:chgData name="Danielle Taylor" userId="S::danielle.taylor@greenlaneschool.co.uk::6b00a917-8684-4dc8-8d57-af9932326e9a" providerId="AD" clId="Web-{00000000-0000-0000-0000-000000000000}" dt="2026-09-10T14:08:29.683" v="38" actId="20577"/>
          <ac:spMkLst>
            <pc:docMk/>
            <pc:sldMk cId="1749026465" sldId="270"/>
            <ac:spMk id="3" creationId="{39DF6BFB-8CC5-6C10-A00E-E4CD70B09AA8}"/>
          </ac:spMkLst>
        </pc:spChg>
        <pc:spChg chg="mod">
          <ac:chgData name="Danielle Taylor" userId="S::danielle.taylor@greenlaneschool.co.uk::6b00a917-8684-4dc8-8d57-af9932326e9a" providerId="AD" clId="Web-{00000000-0000-0000-0000-000000000000}" dt="2026-09-10T14:09:12.779" v="40" actId="1076"/>
          <ac:spMkLst>
            <pc:docMk/>
            <pc:sldMk cId="1749026465" sldId="270"/>
            <ac:spMk id="6" creationId="{00000000-0000-0000-0000-000000000000}"/>
          </ac:spMkLst>
        </pc:spChg>
        <pc:picChg chg="del">
          <ac:chgData name="Danielle Taylor" userId="S::danielle.taylor@greenlaneschool.co.uk::6b00a917-8684-4dc8-8d57-af9932326e9a" providerId="AD" clId="Web-{00000000-0000-0000-0000-000000000000}" dt="2026-09-10T14:07:19.712" v="13"/>
          <ac:picMkLst>
            <pc:docMk/>
            <pc:sldMk cId="1749026465" sldId="270"/>
            <ac:picMk id="5" creationId="{CD4A3BBC-2BE2-1B44-4689-D707B3ED6098}"/>
          </ac:picMkLst>
        </pc:picChg>
        <pc:picChg chg="add mod modCrop">
          <ac:chgData name="Danielle Taylor" userId="S::danielle.taylor@greenlaneschool.co.uk::6b00a917-8684-4dc8-8d57-af9932326e9a" providerId="AD" clId="Web-{00000000-0000-0000-0000-000000000000}" dt="2026-09-10T14:09:08.904" v="39" actId="1076"/>
          <ac:picMkLst>
            <pc:docMk/>
            <pc:sldMk cId="1749026465" sldId="270"/>
            <ac:picMk id="7" creationId="{5C00A4E0-5ACD-7C5B-B4F3-A71ED95A2007}"/>
          </ac:picMkLst>
        </pc:picChg>
        <pc:picChg chg="del">
          <ac:chgData name="Danielle Taylor" userId="S::danielle.taylor@greenlaneschool.co.uk::6b00a917-8684-4dc8-8d57-af9932326e9a" providerId="AD" clId="Web-{00000000-0000-0000-0000-000000000000}" dt="2026-09-10T14:08:07.917" v="31"/>
          <ac:picMkLst>
            <pc:docMk/>
            <pc:sldMk cId="1749026465" sldId="270"/>
            <ac:picMk id="9" creationId="{879A8F30-44E6-7470-D551-0AE246D06FD5}"/>
          </ac:picMkLst>
        </pc:picChg>
        <pc:picChg chg="add mod modCrop">
          <ac:chgData name="Danielle Taylor" userId="S::danielle.taylor@greenlaneschool.co.uk::6b00a917-8684-4dc8-8d57-af9932326e9a" providerId="AD" clId="Web-{00000000-0000-0000-0000-000000000000}" dt="2026-09-10T14:08:15.558" v="34" actId="1076"/>
          <ac:picMkLst>
            <pc:docMk/>
            <pc:sldMk cId="1749026465" sldId="270"/>
            <ac:picMk id="10" creationId="{990F618F-252F-34CD-2D7F-33E933F66169}"/>
          </ac:picMkLst>
        </pc:picChg>
      </pc:sldChg>
    </pc:docChg>
  </pc:docChgLst>
  <pc:docChgLst>
    <pc:chgData name="Danielle Taylor" userId="S::danielle.taylor@greenlaneschool.co.uk::6b00a917-8684-4dc8-8d57-af9932326e9a" providerId="AD" clId="Web-{82A957CC-EE33-F913-A1D5-338EDB000222}"/>
    <pc:docChg chg="modSld">
      <pc:chgData name="Danielle Taylor" userId="S::danielle.taylor@greenlaneschool.co.uk::6b00a917-8684-4dc8-8d57-af9932326e9a" providerId="AD" clId="Web-{82A957CC-EE33-F913-A1D5-338EDB000222}" dt="2026-09-11T08:11:11.627" v="2" actId="1076"/>
      <pc:docMkLst>
        <pc:docMk/>
      </pc:docMkLst>
      <pc:sldChg chg="addSp modSp">
        <pc:chgData name="Danielle Taylor" userId="S::danielle.taylor@greenlaneschool.co.uk::6b00a917-8684-4dc8-8d57-af9932326e9a" providerId="AD" clId="Web-{82A957CC-EE33-F913-A1D5-338EDB000222}" dt="2026-09-11T08:11:11.627" v="2" actId="1076"/>
        <pc:sldMkLst>
          <pc:docMk/>
          <pc:sldMk cId="2077900519" sldId="265"/>
        </pc:sldMkLst>
        <pc:picChg chg="add mod">
          <ac:chgData name="Danielle Taylor" userId="S::danielle.taylor@greenlaneschool.co.uk::6b00a917-8684-4dc8-8d57-af9932326e9a" providerId="AD" clId="Web-{82A957CC-EE33-F913-A1D5-338EDB000222}" dt="2026-09-11T08:11:11.627" v="2" actId="1076"/>
          <ac:picMkLst>
            <pc:docMk/>
            <pc:sldMk cId="2077900519" sldId="265"/>
            <ac:picMk id="3" creationId="{484FF494-6486-49BF-3512-FE260B1A4E71}"/>
          </ac:picMkLst>
        </pc:picChg>
      </pc:sldChg>
    </pc:docChg>
  </pc:docChgLst>
  <pc:docChgLst>
    <pc:chgData name="Danielle Taylor" userId="S::danielle.taylor@greenlaneschool.co.uk::6b00a917-8684-4dc8-8d57-af9932326e9a" providerId="AD" clId="Web-{6DB8CED0-37FA-3E5B-D8D5-97CC2AA7E4D4}"/>
    <pc:docChg chg="modSld">
      <pc:chgData name="Danielle Taylor" userId="S::danielle.taylor@greenlaneschool.co.uk::6b00a917-8684-4dc8-8d57-af9932326e9a" providerId="AD" clId="Web-{6DB8CED0-37FA-3E5B-D8D5-97CC2AA7E4D4}" dt="2026-09-10T14:38:03.382" v="5"/>
      <pc:docMkLst>
        <pc:docMk/>
      </pc:docMkLst>
      <pc:sldChg chg="addSp modSp">
        <pc:chgData name="Danielle Taylor" userId="S::danielle.taylor@greenlaneschool.co.uk::6b00a917-8684-4dc8-8d57-af9932326e9a" providerId="AD" clId="Web-{6DB8CED0-37FA-3E5B-D8D5-97CC2AA7E4D4}" dt="2026-09-10T14:37:45.287" v="4" actId="1076"/>
        <pc:sldMkLst>
          <pc:docMk/>
          <pc:sldMk cId="901345637" sldId="264"/>
        </pc:sldMkLst>
        <pc:picChg chg="add mod">
          <ac:chgData name="Danielle Taylor" userId="S::danielle.taylor@greenlaneschool.co.uk::6b00a917-8684-4dc8-8d57-af9932326e9a" providerId="AD" clId="Web-{6DB8CED0-37FA-3E5B-D8D5-97CC2AA7E4D4}" dt="2026-09-10T14:37:45.287" v="4" actId="1076"/>
          <ac:picMkLst>
            <pc:docMk/>
            <pc:sldMk cId="901345637" sldId="264"/>
            <ac:picMk id="3" creationId="{5AC64AB8-384D-380A-2AD7-3DEF5246BBC6}"/>
          </ac:picMkLst>
        </pc:picChg>
      </pc:sldChg>
      <pc:sldChg chg="delSp">
        <pc:chgData name="Danielle Taylor" userId="S::danielle.taylor@greenlaneschool.co.uk::6b00a917-8684-4dc8-8d57-af9932326e9a" providerId="AD" clId="Web-{6DB8CED0-37FA-3E5B-D8D5-97CC2AA7E4D4}" dt="2026-09-10T14:38:03.382" v="5"/>
        <pc:sldMkLst>
          <pc:docMk/>
          <pc:sldMk cId="2077900519" sldId="265"/>
        </pc:sldMkLst>
        <pc:graphicFrameChg chg="del">
          <ac:chgData name="Danielle Taylor" userId="S::danielle.taylor@greenlaneschool.co.uk::6b00a917-8684-4dc8-8d57-af9932326e9a" providerId="AD" clId="Web-{6DB8CED0-37FA-3E5B-D8D5-97CC2AA7E4D4}" dt="2026-09-10T14:38:03.382" v="5"/>
          <ac:graphicFrameMkLst>
            <pc:docMk/>
            <pc:sldMk cId="2077900519" sldId="265"/>
            <ac:graphicFrameMk id="4"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9/11/2026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0048" y="801082"/>
            <a:ext cx="10515600" cy="2387600"/>
          </a:xfrm>
        </p:spPr>
        <p:txBody>
          <a:bodyPr/>
          <a:lstStyle/>
          <a:p>
            <a:pPr algn="ctr"/>
            <a:r>
              <a:rPr lang="en-US" dirty="0">
                <a:latin typeface="Comic Sans MS"/>
              </a:rPr>
              <a:t>Welcome to Fox Class </a:t>
            </a:r>
            <a:br>
              <a:rPr lang="en-US" dirty="0">
                <a:latin typeface="Comic Sans MS" panose="030F0702030302020204" pitchFamily="66" charset="0"/>
              </a:rPr>
            </a:br>
            <a:r>
              <a:rPr lang="en-US" dirty="0">
                <a:latin typeface="Comic Sans MS"/>
              </a:rPr>
              <a:t>2026-2027</a:t>
            </a:r>
            <a:endParaRPr lang="en-US" dirty="0">
              <a:latin typeface="Comic Sans MS" panose="030F0702030302020204" pitchFamily="66" charset="0"/>
            </a:endParaRPr>
          </a:p>
        </p:txBody>
      </p:sp>
      <p:pic>
        <p:nvPicPr>
          <p:cNvPr id="4" name="Picture 3">
            <a:extLst>
              <a:ext uri="{FF2B5EF4-FFF2-40B4-BE49-F238E27FC236}">
                <a16:creationId xmlns:a16="http://schemas.microsoft.com/office/drawing/2014/main" id="{7419B527-F7A2-2CA2-6AD9-BCDE6263847C}"/>
              </a:ext>
            </a:extLst>
          </p:cNvPr>
          <p:cNvPicPr>
            <a:picLocks noChangeAspect="1"/>
          </p:cNvPicPr>
          <p:nvPr/>
        </p:nvPicPr>
        <p:blipFill>
          <a:blip r:embed="rId3"/>
          <a:srcRect l="4333" t="29115" r="8111" b="11565"/>
          <a:stretch>
            <a:fillRect/>
          </a:stretch>
        </p:blipFill>
        <p:spPr>
          <a:xfrm>
            <a:off x="1280160" y="3195584"/>
            <a:ext cx="9875526" cy="3661767"/>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Introductions…</a:t>
            </a:r>
          </a:p>
        </p:txBody>
      </p:sp>
      <p:sp>
        <p:nvSpPr>
          <p:cNvPr id="4" name="TextBox 3"/>
          <p:cNvSpPr txBox="1"/>
          <p:nvPr/>
        </p:nvSpPr>
        <p:spPr>
          <a:xfrm>
            <a:off x="4111680" y="5247433"/>
            <a:ext cx="3734873" cy="1077218"/>
          </a:xfrm>
          <a:prstGeom prst="rect">
            <a:avLst/>
          </a:prstGeom>
          <a:noFill/>
        </p:spPr>
        <p:txBody>
          <a:bodyPr wrap="square" rtlCol="0">
            <a:spAutoFit/>
          </a:bodyPr>
          <a:lstStyle/>
          <a:p>
            <a:pPr algn="ctr"/>
            <a:r>
              <a:rPr lang="en-GB" sz="4000" dirty="0">
                <a:latin typeface="Comic Sans MS" panose="030F0702030302020204" pitchFamily="66" charset="0"/>
              </a:rPr>
              <a:t>Miss Taylor</a:t>
            </a:r>
          </a:p>
          <a:p>
            <a:pPr algn="ctr"/>
            <a:r>
              <a:rPr lang="en-GB" sz="2400" dirty="0">
                <a:latin typeface="Comic Sans MS" panose="030F0702030302020204" pitchFamily="66" charset="0"/>
              </a:rPr>
              <a:t>Class Teacher</a:t>
            </a:r>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716" y="2084405"/>
            <a:ext cx="2198077" cy="2826100"/>
          </a:xfrm>
          <a:prstGeom prst="rect">
            <a:avLst/>
          </a:prstGeom>
        </p:spPr>
      </p:pic>
    </p:spTree>
    <p:extLst>
      <p:ext uri="{BB962C8B-B14F-4D97-AF65-F5344CB8AC3E}">
        <p14:creationId xmlns:p14="http://schemas.microsoft.com/office/powerpoint/2010/main" val="305254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Introductions…</a:t>
            </a:r>
          </a:p>
        </p:txBody>
      </p:sp>
      <p:sp>
        <p:nvSpPr>
          <p:cNvPr id="6" name="TextBox 5"/>
          <p:cNvSpPr txBox="1"/>
          <p:nvPr/>
        </p:nvSpPr>
        <p:spPr>
          <a:xfrm>
            <a:off x="4229924" y="4280438"/>
            <a:ext cx="3734873" cy="1384995"/>
          </a:xfrm>
          <a:prstGeom prst="rect">
            <a:avLst/>
          </a:prstGeom>
          <a:noFill/>
        </p:spPr>
        <p:txBody>
          <a:bodyPr wrap="square" lIns="91440" tIns="45720" rIns="91440" bIns="45720" rtlCol="0" anchor="t">
            <a:spAutoFit/>
          </a:bodyPr>
          <a:lstStyle/>
          <a:p>
            <a:r>
              <a:rPr lang="en-GB" sz="4000" dirty="0">
                <a:latin typeface="Comic Sans MS"/>
              </a:rPr>
              <a:t>Mr Brandt</a:t>
            </a:r>
            <a:endParaRPr lang="en-GB" sz="4000" dirty="0">
              <a:latin typeface="Comic Sans MS" panose="030F0702030302020204" pitchFamily="66" charset="0"/>
            </a:endParaRPr>
          </a:p>
          <a:p>
            <a:r>
              <a:rPr lang="en-GB" sz="2000" dirty="0">
                <a:latin typeface="Comic Sans MS"/>
              </a:rPr>
              <a:t>Mon-Fri</a:t>
            </a:r>
            <a:endParaRPr lang="en-GB" sz="2000" dirty="0">
              <a:latin typeface="Comic Sans MS" panose="030F0702030302020204" pitchFamily="66" charset="0"/>
            </a:endParaRPr>
          </a:p>
          <a:p>
            <a:r>
              <a:rPr lang="en-GB" sz="2400" dirty="0">
                <a:latin typeface="Comic Sans MS" panose="030F0702030302020204" pitchFamily="66" charset="0"/>
              </a:rPr>
              <a:t>       </a:t>
            </a:r>
          </a:p>
        </p:txBody>
      </p:sp>
      <p:sp>
        <p:nvSpPr>
          <p:cNvPr id="8" name="TextBox 7"/>
          <p:cNvSpPr txBox="1"/>
          <p:nvPr/>
        </p:nvSpPr>
        <p:spPr>
          <a:xfrm>
            <a:off x="1055144" y="4280438"/>
            <a:ext cx="3507395" cy="1692771"/>
          </a:xfrm>
          <a:prstGeom prst="rect">
            <a:avLst/>
          </a:prstGeom>
          <a:noFill/>
        </p:spPr>
        <p:txBody>
          <a:bodyPr wrap="square" rtlCol="0">
            <a:spAutoFit/>
          </a:bodyPr>
          <a:lstStyle/>
          <a:p>
            <a:r>
              <a:rPr lang="en-GB" sz="4000" dirty="0">
                <a:latin typeface="Comic Sans MS" panose="030F0702030302020204" pitchFamily="66" charset="0"/>
              </a:rPr>
              <a:t>Mrs </a:t>
            </a:r>
            <a:r>
              <a:rPr lang="en-GB" sz="4000" dirty="0" err="1">
                <a:latin typeface="Comic Sans MS" panose="030F0702030302020204" pitchFamily="66" charset="0"/>
              </a:rPr>
              <a:t>Dey</a:t>
            </a:r>
            <a:endParaRPr lang="en-GB" sz="4000" dirty="0">
              <a:latin typeface="Comic Sans MS" panose="030F0702030302020204" pitchFamily="66" charset="0"/>
            </a:endParaRPr>
          </a:p>
          <a:p>
            <a:r>
              <a:rPr lang="en-GB" sz="2000" dirty="0">
                <a:latin typeface="Comic Sans MS" panose="030F0702030302020204" pitchFamily="66" charset="0"/>
              </a:rPr>
              <a:t>Mon-Wed</a:t>
            </a:r>
          </a:p>
          <a:p>
            <a:r>
              <a:rPr lang="en-GB" sz="4000" dirty="0">
                <a:latin typeface="Comic Sans MS" panose="030F0702030302020204" pitchFamily="66" charset="0"/>
              </a:rPr>
              <a:t> </a:t>
            </a:r>
            <a:endParaRPr lang="en-GB" sz="2400" dirty="0">
              <a:latin typeface="Comic Sans MS" panose="030F0702030302020204" pitchFamily="66"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9989" r="24935" b="11383"/>
          <a:stretch/>
        </p:blipFill>
        <p:spPr>
          <a:xfrm>
            <a:off x="1169966" y="1679424"/>
            <a:ext cx="1881554" cy="2601014"/>
          </a:xfrm>
          <a:prstGeom prst="rect">
            <a:avLst/>
          </a:prstGeom>
        </p:spPr>
      </p:pic>
      <p:sp>
        <p:nvSpPr>
          <p:cNvPr id="3" name="TextBox 2">
            <a:extLst>
              <a:ext uri="{FF2B5EF4-FFF2-40B4-BE49-F238E27FC236}">
                <a16:creationId xmlns:a16="http://schemas.microsoft.com/office/drawing/2014/main" id="{39DF6BFB-8CC5-6C10-A00E-E4CD70B09AA8}"/>
              </a:ext>
            </a:extLst>
          </p:cNvPr>
          <p:cNvSpPr txBox="1"/>
          <p:nvPr/>
        </p:nvSpPr>
        <p:spPr>
          <a:xfrm>
            <a:off x="8074789" y="4280438"/>
            <a:ext cx="3734873" cy="1384995"/>
          </a:xfrm>
          <a:prstGeom prst="rect">
            <a:avLst/>
          </a:prstGeom>
          <a:noFill/>
        </p:spPr>
        <p:txBody>
          <a:bodyPr wrap="square" lIns="91440" tIns="45720" rIns="91440" bIns="45720" rtlCol="0" anchor="t">
            <a:spAutoFit/>
          </a:bodyPr>
          <a:lstStyle/>
          <a:p>
            <a:r>
              <a:rPr lang="en-GB" sz="4000" dirty="0">
                <a:latin typeface="Comic Sans MS"/>
              </a:rPr>
              <a:t>Mr Juhaz</a:t>
            </a:r>
            <a:endParaRPr lang="en-GB" sz="4000" dirty="0">
              <a:latin typeface="Comic Sans MS" panose="030F0702030302020204" pitchFamily="66" charset="0"/>
            </a:endParaRPr>
          </a:p>
          <a:p>
            <a:r>
              <a:rPr lang="en-GB" sz="2000" dirty="0">
                <a:latin typeface="Comic Sans MS"/>
              </a:rPr>
              <a:t>Thurs-Fri</a:t>
            </a:r>
            <a:endParaRPr lang="en-GB" sz="2000" dirty="0">
              <a:latin typeface="Comic Sans MS" panose="030F0702030302020204" pitchFamily="66" charset="0"/>
            </a:endParaRPr>
          </a:p>
          <a:p>
            <a:r>
              <a:rPr lang="en-GB" sz="2400" dirty="0">
                <a:latin typeface="Comic Sans MS" panose="030F0702030302020204" pitchFamily="66" charset="0"/>
              </a:rPr>
              <a:t>       </a:t>
            </a:r>
          </a:p>
        </p:txBody>
      </p:sp>
      <p:pic>
        <p:nvPicPr>
          <p:cNvPr id="7" name="Picture 6">
            <a:extLst>
              <a:ext uri="{FF2B5EF4-FFF2-40B4-BE49-F238E27FC236}">
                <a16:creationId xmlns:a16="http://schemas.microsoft.com/office/drawing/2014/main" id="{5C00A4E0-5ACD-7C5B-B4F3-A71ED95A2007}"/>
              </a:ext>
            </a:extLst>
          </p:cNvPr>
          <p:cNvPicPr>
            <a:picLocks noChangeAspect="1"/>
          </p:cNvPicPr>
          <p:nvPr/>
        </p:nvPicPr>
        <p:blipFill>
          <a:blip r:embed="rId3"/>
          <a:srcRect b="35556"/>
          <a:stretch>
            <a:fillRect/>
          </a:stretch>
        </p:blipFill>
        <p:spPr>
          <a:xfrm>
            <a:off x="4559935" y="1719262"/>
            <a:ext cx="2208530" cy="2288329"/>
          </a:xfrm>
          <a:prstGeom prst="rect">
            <a:avLst/>
          </a:prstGeom>
        </p:spPr>
      </p:pic>
      <p:pic>
        <p:nvPicPr>
          <p:cNvPr id="10" name="Picture 9">
            <a:extLst>
              <a:ext uri="{FF2B5EF4-FFF2-40B4-BE49-F238E27FC236}">
                <a16:creationId xmlns:a16="http://schemas.microsoft.com/office/drawing/2014/main" id="{990F618F-252F-34CD-2D7F-33E933F66169}"/>
              </a:ext>
            </a:extLst>
          </p:cNvPr>
          <p:cNvPicPr>
            <a:picLocks noChangeAspect="1"/>
          </p:cNvPicPr>
          <p:nvPr/>
        </p:nvPicPr>
        <p:blipFill>
          <a:blip r:embed="rId4"/>
          <a:srcRect t="13861" r="2239" b="20792"/>
          <a:stretch>
            <a:fillRect/>
          </a:stretch>
        </p:blipFill>
        <p:spPr>
          <a:xfrm>
            <a:off x="8561070" y="2024751"/>
            <a:ext cx="1896300" cy="1910106"/>
          </a:xfrm>
          <a:prstGeom prst="rect">
            <a:avLst/>
          </a:prstGeom>
        </p:spPr>
      </p:pic>
    </p:spTree>
    <p:extLst>
      <p:ext uri="{BB962C8B-B14F-4D97-AF65-F5344CB8AC3E}">
        <p14:creationId xmlns:p14="http://schemas.microsoft.com/office/powerpoint/2010/main" val="1749026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0804" y="1559706"/>
            <a:ext cx="10045521" cy="2554545"/>
          </a:xfrm>
          <a:prstGeom prst="rect">
            <a:avLst/>
          </a:prstGeom>
          <a:noFill/>
        </p:spPr>
        <p:txBody>
          <a:bodyPr wrap="square" rtlCol="0">
            <a:spAutoFit/>
          </a:bodyPr>
          <a:lstStyle/>
          <a:p>
            <a:r>
              <a:rPr lang="en-GB" sz="4000" dirty="0">
                <a:latin typeface="Comic Sans MS" panose="030F0702030302020204" pitchFamily="66" charset="0"/>
              </a:rPr>
              <a:t>Fox Class is a Key Stage 3 class made up of 12 pupils from Years 7, 8 and 9.</a:t>
            </a:r>
          </a:p>
          <a:p>
            <a:endParaRPr lang="en-GB" sz="4000" dirty="0">
              <a:latin typeface="Comic Sans MS" panose="030F0702030302020204" pitchFamily="66" charset="0"/>
            </a:endParaRPr>
          </a:p>
          <a:p>
            <a:endParaRPr lang="en-GB" sz="4000" dirty="0">
              <a:latin typeface="Comic Sans MS" panose="030F0702030302020204" pitchFamily="66" charset="0"/>
            </a:endParaRPr>
          </a:p>
        </p:txBody>
      </p:sp>
      <p:pic>
        <p:nvPicPr>
          <p:cNvPr id="5" name="Picture 4" descr="A group of children posing for a photo&#10;&#10;AI-generated content may be incorrect.">
            <a:extLst>
              <a:ext uri="{FF2B5EF4-FFF2-40B4-BE49-F238E27FC236}">
                <a16:creationId xmlns:a16="http://schemas.microsoft.com/office/drawing/2014/main" id="{534A4AE8-E383-35CD-D492-1075742E62E2}"/>
              </a:ext>
            </a:extLst>
          </p:cNvPr>
          <p:cNvPicPr>
            <a:picLocks noChangeAspect="1"/>
          </p:cNvPicPr>
          <p:nvPr/>
        </p:nvPicPr>
        <p:blipFill>
          <a:blip r:embed="rId2"/>
          <a:srcRect l="4333" t="29115" r="8111" b="11565"/>
          <a:stretch>
            <a:fillRect/>
          </a:stretch>
        </p:blipFill>
        <p:spPr>
          <a:xfrm>
            <a:off x="1066800" y="3195584"/>
            <a:ext cx="9875526" cy="3661767"/>
          </a:xfrm>
          <a:prstGeom prst="rect">
            <a:avLst/>
          </a:prstGeom>
        </p:spPr>
      </p:pic>
    </p:spTree>
    <p:extLst>
      <p:ext uri="{BB962C8B-B14F-4D97-AF65-F5344CB8AC3E}">
        <p14:creationId xmlns:p14="http://schemas.microsoft.com/office/powerpoint/2010/main" val="1704640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On arrival…</a:t>
            </a:r>
          </a:p>
        </p:txBody>
      </p:sp>
      <p:pic>
        <p:nvPicPr>
          <p:cNvPr id="1026" name="Picture 2" descr="81 Cartoon Of The Fancy Tea Cups And Saucers Illustrations &amp;amp; Clip Art -  iStoc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1345917">
            <a:off x="84827" y="1588754"/>
            <a:ext cx="2385709" cy="23857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9733141" y="3928526"/>
            <a:ext cx="1895475" cy="2581275"/>
          </a:xfrm>
          <a:prstGeom prst="rect">
            <a:avLst/>
          </a:prstGeom>
        </p:spPr>
      </p:pic>
      <p:sp>
        <p:nvSpPr>
          <p:cNvPr id="5" name="TextBox 4"/>
          <p:cNvSpPr txBox="1"/>
          <p:nvPr/>
        </p:nvSpPr>
        <p:spPr>
          <a:xfrm>
            <a:off x="2051593" y="3263657"/>
            <a:ext cx="7216021" cy="2246769"/>
          </a:xfrm>
          <a:prstGeom prst="rect">
            <a:avLst/>
          </a:prstGeom>
          <a:noFill/>
        </p:spPr>
        <p:txBody>
          <a:bodyPr wrap="square" lIns="91440" tIns="45720" rIns="91440" bIns="45720" rtlCol="0" anchor="t">
            <a:spAutoFit/>
          </a:bodyPr>
          <a:lstStyle/>
          <a:p>
            <a:r>
              <a:rPr lang="en-GB" sz="2800" dirty="0">
                <a:latin typeface="Comic Sans MS"/>
              </a:rPr>
              <a:t>Water and toast are available on arrival each morning. </a:t>
            </a:r>
          </a:p>
          <a:p>
            <a:r>
              <a:rPr lang="en-GB" sz="2800" dirty="0">
                <a:latin typeface="Comic Sans MS"/>
              </a:rPr>
              <a:t>A contribution of £2 per week towards this cost is received with thanks as school do not fund this.</a:t>
            </a:r>
          </a:p>
        </p:txBody>
      </p:sp>
    </p:spTree>
    <p:extLst>
      <p:ext uri="{BB962C8B-B14F-4D97-AF65-F5344CB8AC3E}">
        <p14:creationId xmlns:p14="http://schemas.microsoft.com/office/powerpoint/2010/main" val="1193395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Equipment</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458175">
            <a:off x="10359414" y="1678674"/>
            <a:ext cx="1377661" cy="1079434"/>
          </a:xfrm>
          <a:prstGeom prst="rect">
            <a:avLst/>
          </a:prstGeom>
        </p:spPr>
      </p:pic>
      <p:sp>
        <p:nvSpPr>
          <p:cNvPr id="5" name="TextBox 4"/>
          <p:cNvSpPr txBox="1"/>
          <p:nvPr/>
        </p:nvSpPr>
        <p:spPr>
          <a:xfrm>
            <a:off x="604434" y="2227534"/>
            <a:ext cx="10953582" cy="4282993"/>
          </a:xfrm>
          <a:prstGeom prst="rect">
            <a:avLst/>
          </a:prstGeom>
          <a:noFill/>
        </p:spPr>
        <p:txBody>
          <a:bodyPr wrap="square" lIns="91440" tIns="45720" rIns="91440" bIns="45720" rtlCol="0" anchor="t">
            <a:spAutoFit/>
          </a:bodyPr>
          <a:lstStyle/>
          <a:p>
            <a:r>
              <a:rPr lang="en-GB" sz="2800" dirty="0">
                <a:latin typeface="Comic Sans MS" panose="030F0702030302020204" pitchFamily="66" charset="0"/>
              </a:rPr>
              <a:t>All equipment is provided by school. Pupils each have their own pencil case which contains everything that they could possibly need in class.</a:t>
            </a:r>
          </a:p>
          <a:p>
            <a:endParaRPr lang="en-GB" sz="2800" dirty="0">
              <a:latin typeface="Comic Sans MS" panose="030F0702030302020204" pitchFamily="66" charset="0"/>
            </a:endParaRPr>
          </a:p>
          <a:p>
            <a:r>
              <a:rPr lang="en-GB" sz="2800" dirty="0">
                <a:latin typeface="Comic Sans MS" panose="030F0702030302020204" pitchFamily="66" charset="0"/>
              </a:rPr>
              <a:t>They do not need to bring in any stationary equipment from home. </a:t>
            </a:r>
          </a:p>
          <a:p>
            <a:endParaRPr lang="en-GB" sz="3600" dirty="0">
              <a:latin typeface="Comic Sans MS" panose="030F0702030302020204" pitchFamily="66" charset="0"/>
            </a:endParaRPr>
          </a:p>
          <a:p>
            <a:r>
              <a:rPr lang="en-GB" sz="2800" dirty="0">
                <a:latin typeface="Comic Sans MS"/>
              </a:rPr>
              <a:t>Pupils should come to school in their PE kit every Wednesday.</a:t>
            </a:r>
          </a:p>
          <a:p>
            <a:endParaRPr lang="en-GB" sz="3600" dirty="0">
              <a:latin typeface="Comic Sans MS" panose="030F0702030302020204" pitchFamily="66" charset="0"/>
            </a:endParaRPr>
          </a:p>
        </p:txBody>
      </p:sp>
    </p:spTree>
    <p:extLst>
      <p:ext uri="{BB962C8B-B14F-4D97-AF65-F5344CB8AC3E}">
        <p14:creationId xmlns:p14="http://schemas.microsoft.com/office/powerpoint/2010/main" val="2153259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834568" y="1630891"/>
            <a:ext cx="1061242" cy="1095953"/>
          </a:xfrm>
          <a:prstGeom prst="rect">
            <a:avLst/>
          </a:prstGeom>
        </p:spPr>
      </p:pic>
      <p:sp>
        <p:nvSpPr>
          <p:cNvPr id="5" name="TextBox 4"/>
          <p:cNvSpPr txBox="1"/>
          <p:nvPr/>
        </p:nvSpPr>
        <p:spPr>
          <a:xfrm>
            <a:off x="2391907" y="1438204"/>
            <a:ext cx="8488907" cy="1477328"/>
          </a:xfrm>
          <a:prstGeom prst="rect">
            <a:avLst/>
          </a:prstGeom>
          <a:noFill/>
          <a:ln>
            <a:solidFill>
              <a:schemeClr val="tx1"/>
            </a:solidFill>
          </a:ln>
        </p:spPr>
        <p:txBody>
          <a:bodyPr wrap="square" rtlCol="0">
            <a:spAutoFit/>
          </a:bodyPr>
          <a:lstStyle/>
          <a:p>
            <a:r>
              <a:rPr lang="en-GB" dirty="0">
                <a:latin typeface="Comic Sans MS" panose="030F0702030302020204" pitchFamily="66" charset="0"/>
              </a:rPr>
              <a:t>Every pupil in Fox Class is given a home-school book. This is a way of communicating any important messages and information. If there are no messages in the book this means that there is nothing additional to mention for that day. Please check this book each day. Please use this book to communicate anything we need to know.</a:t>
            </a:r>
            <a:endParaRPr lang="en-GB" sz="2000" dirty="0">
              <a:latin typeface="Comic Sans MS" panose="030F0702030302020204" pitchFamily="66" charset="0"/>
            </a:endParaRP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884677" y="3376736"/>
            <a:ext cx="1071392" cy="906784"/>
          </a:xfrm>
          <a:prstGeom prst="rect">
            <a:avLst/>
          </a:prstGeom>
        </p:spPr>
      </p:pic>
      <p:sp>
        <p:nvSpPr>
          <p:cNvPr id="8" name="TextBox 7"/>
          <p:cNvSpPr txBox="1"/>
          <p:nvPr/>
        </p:nvSpPr>
        <p:spPr>
          <a:xfrm>
            <a:off x="2391907" y="3165325"/>
            <a:ext cx="8665192" cy="1754326"/>
          </a:xfrm>
          <a:prstGeom prst="rect">
            <a:avLst/>
          </a:prstGeom>
          <a:noFill/>
          <a:ln>
            <a:solidFill>
              <a:schemeClr val="tx1"/>
            </a:solidFill>
          </a:ln>
        </p:spPr>
        <p:txBody>
          <a:bodyPr wrap="square" rtlCol="0">
            <a:spAutoFit/>
          </a:bodyPr>
          <a:lstStyle/>
          <a:p>
            <a:r>
              <a:rPr lang="en-GB" dirty="0">
                <a:latin typeface="Comic Sans MS" panose="030F0702030302020204" pitchFamily="66" charset="0"/>
              </a:rPr>
              <a:t>Reading books and records are given in line with pupils phonics assessments. Please aim to read with your child on a 1:1 basis 3x each week. Please record in the reading record when you have read with your child at home.</a:t>
            </a:r>
          </a:p>
          <a:p>
            <a:endParaRPr lang="en-GB" dirty="0">
              <a:latin typeface="Comic Sans MS" panose="030F0702030302020204" pitchFamily="66" charset="0"/>
            </a:endParaRPr>
          </a:p>
          <a:p>
            <a:r>
              <a:rPr lang="en-GB" dirty="0">
                <a:latin typeface="Comic Sans MS" panose="030F0702030302020204" pitchFamily="66" charset="0"/>
              </a:rPr>
              <a:t>Books will be changed as required. Please write in the home school book if you feel your child’s book needs to be changed.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973769" y="5580391"/>
            <a:ext cx="959115" cy="791005"/>
          </a:xfrm>
          <a:prstGeom prst="rect">
            <a:avLst/>
          </a:prstGeom>
        </p:spPr>
      </p:pic>
      <p:sp>
        <p:nvSpPr>
          <p:cNvPr id="10" name="TextBox 9"/>
          <p:cNvSpPr txBox="1"/>
          <p:nvPr/>
        </p:nvSpPr>
        <p:spPr>
          <a:xfrm>
            <a:off x="2487441" y="5514228"/>
            <a:ext cx="8665192" cy="923330"/>
          </a:xfrm>
          <a:prstGeom prst="rect">
            <a:avLst/>
          </a:prstGeom>
          <a:noFill/>
          <a:ln>
            <a:solidFill>
              <a:schemeClr val="tx1"/>
            </a:solidFill>
          </a:ln>
        </p:spPr>
        <p:txBody>
          <a:bodyPr wrap="square" rtlCol="0">
            <a:spAutoFit/>
          </a:bodyPr>
          <a:lstStyle/>
          <a:p>
            <a:r>
              <a:rPr lang="en-GB" dirty="0">
                <a:latin typeface="Comic Sans MS" panose="030F0702030302020204" pitchFamily="66" charset="0"/>
              </a:rPr>
              <a:t>Water bottles. We encourage pupils to bring in water bottles each day. We will refill them for them as needed and we will send them home each night to be cleaned..  </a:t>
            </a:r>
          </a:p>
        </p:txBody>
      </p:sp>
    </p:spTree>
    <p:extLst>
      <p:ext uri="{BB962C8B-B14F-4D97-AF65-F5344CB8AC3E}">
        <p14:creationId xmlns:p14="http://schemas.microsoft.com/office/powerpoint/2010/main" val="1775588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Spellings and homework</a:t>
            </a:r>
          </a:p>
        </p:txBody>
      </p:sp>
      <p:pic>
        <p:nvPicPr>
          <p:cNvPr id="4" name="Picture 3"/>
          <p:cNvPicPr>
            <a:picLocks noChangeAspect="1"/>
          </p:cNvPicPr>
          <p:nvPr/>
        </p:nvPicPr>
        <p:blipFill>
          <a:blip r:embed="rId2"/>
          <a:stretch>
            <a:fillRect/>
          </a:stretch>
        </p:blipFill>
        <p:spPr>
          <a:xfrm>
            <a:off x="294536" y="1774936"/>
            <a:ext cx="7610475" cy="4467225"/>
          </a:xfrm>
          <a:prstGeom prst="rect">
            <a:avLst/>
          </a:prstGeom>
        </p:spPr>
      </p:pic>
      <p:sp>
        <p:nvSpPr>
          <p:cNvPr id="5" name="TextBox 4"/>
          <p:cNvSpPr txBox="1"/>
          <p:nvPr/>
        </p:nvSpPr>
        <p:spPr>
          <a:xfrm>
            <a:off x="8113689" y="1596981"/>
            <a:ext cx="3683358" cy="3970318"/>
          </a:xfrm>
          <a:prstGeom prst="rect">
            <a:avLst/>
          </a:prstGeom>
          <a:noFill/>
        </p:spPr>
        <p:txBody>
          <a:bodyPr wrap="square" lIns="91440" tIns="45720" rIns="91440" bIns="45720" rtlCol="0" anchor="t">
            <a:spAutoFit/>
          </a:bodyPr>
          <a:lstStyle/>
          <a:p>
            <a:r>
              <a:rPr lang="en-GB" dirty="0">
                <a:latin typeface="Comic Sans MS"/>
              </a:rPr>
              <a:t>Weekly spellings will be sent home on a Friday. There is a weekly spelling test each Friday.</a:t>
            </a:r>
            <a:endParaRPr lang="en-US"/>
          </a:p>
          <a:p>
            <a:endParaRPr lang="en-GB" dirty="0">
              <a:latin typeface="Comic Sans MS"/>
            </a:endParaRPr>
          </a:p>
          <a:p>
            <a:r>
              <a:rPr lang="en-GB" dirty="0">
                <a:latin typeface="Comic Sans MS" panose="030F0702030302020204" pitchFamily="66" charset="0"/>
              </a:rPr>
              <a:t>Pupils will have the opportunity to practise these in class each morning but should also practise at home using look, cover, write and check.</a:t>
            </a:r>
          </a:p>
          <a:p>
            <a:endParaRPr lang="en-GB" dirty="0">
              <a:latin typeface="Comic Sans MS" panose="030F0702030302020204" pitchFamily="66" charset="0"/>
            </a:endParaRPr>
          </a:p>
          <a:p>
            <a:r>
              <a:rPr lang="en-GB" dirty="0">
                <a:latin typeface="Comic Sans MS"/>
              </a:rPr>
              <a:t>English and Maths (alternate) homework is sent home every Friday. Pupils should return this by Wednesday morning.</a:t>
            </a:r>
          </a:p>
        </p:txBody>
      </p:sp>
    </p:spTree>
    <p:extLst>
      <p:ext uri="{BB962C8B-B14F-4D97-AF65-F5344CB8AC3E}">
        <p14:creationId xmlns:p14="http://schemas.microsoft.com/office/powerpoint/2010/main" val="3484139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Fox Curriculum</a:t>
            </a:r>
          </a:p>
        </p:txBody>
      </p:sp>
      <p:sp>
        <p:nvSpPr>
          <p:cNvPr id="6" name="TextBox 5"/>
          <p:cNvSpPr txBox="1"/>
          <p:nvPr/>
        </p:nvSpPr>
        <p:spPr>
          <a:xfrm>
            <a:off x="9003323" y="1533465"/>
            <a:ext cx="2819483" cy="2554545"/>
          </a:xfrm>
          <a:prstGeom prst="rect">
            <a:avLst/>
          </a:prstGeom>
          <a:noFill/>
        </p:spPr>
        <p:txBody>
          <a:bodyPr wrap="square" rtlCol="0">
            <a:spAutoFit/>
          </a:bodyPr>
          <a:lstStyle/>
          <a:p>
            <a:r>
              <a:rPr lang="en-GB" sz="2000" dirty="0">
                <a:latin typeface="Comic Sans MS" panose="030F0702030302020204" pitchFamily="66" charset="0"/>
              </a:rPr>
              <a:t>The Fox curriculum includes all statutory subjects at Key Stage 3. This includes English, Maths, Science, Computing, Physical Education and Citizenship. </a:t>
            </a:r>
          </a:p>
        </p:txBody>
      </p:sp>
      <p:pic>
        <p:nvPicPr>
          <p:cNvPr id="3" name="Picture 2">
            <a:extLst>
              <a:ext uri="{FF2B5EF4-FFF2-40B4-BE49-F238E27FC236}">
                <a16:creationId xmlns:a16="http://schemas.microsoft.com/office/drawing/2014/main" id="{5AC64AB8-384D-380A-2AD7-3DEF5246BBC6}"/>
              </a:ext>
            </a:extLst>
          </p:cNvPr>
          <p:cNvPicPr>
            <a:picLocks noChangeAspect="1"/>
          </p:cNvPicPr>
          <p:nvPr/>
        </p:nvPicPr>
        <p:blipFill>
          <a:blip r:embed="rId2"/>
          <a:stretch>
            <a:fillRect/>
          </a:stretch>
        </p:blipFill>
        <p:spPr>
          <a:xfrm>
            <a:off x="231458" y="1342390"/>
            <a:ext cx="8406765" cy="5473700"/>
          </a:xfrm>
          <a:prstGeom prst="rect">
            <a:avLst/>
          </a:prstGeom>
        </p:spPr>
      </p:pic>
    </p:spTree>
    <p:extLst>
      <p:ext uri="{BB962C8B-B14F-4D97-AF65-F5344CB8AC3E}">
        <p14:creationId xmlns:p14="http://schemas.microsoft.com/office/powerpoint/2010/main" val="901345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Termly overviews </a:t>
            </a:r>
          </a:p>
        </p:txBody>
      </p:sp>
      <p:sp>
        <p:nvSpPr>
          <p:cNvPr id="5" name="TextBox 4"/>
          <p:cNvSpPr txBox="1"/>
          <p:nvPr/>
        </p:nvSpPr>
        <p:spPr>
          <a:xfrm>
            <a:off x="8023538" y="1664756"/>
            <a:ext cx="3825025" cy="2677656"/>
          </a:xfrm>
          <a:prstGeom prst="rect">
            <a:avLst/>
          </a:prstGeom>
          <a:noFill/>
        </p:spPr>
        <p:txBody>
          <a:bodyPr wrap="square" rtlCol="0">
            <a:spAutoFit/>
          </a:bodyPr>
          <a:lstStyle/>
          <a:p>
            <a:r>
              <a:rPr lang="en-GB" sz="2400" dirty="0">
                <a:latin typeface="Comic Sans MS" panose="030F0702030302020204" pitchFamily="66" charset="0"/>
              </a:rPr>
              <a:t>At the beginning of each term you will be sent an overview showing what topics are being taught in each subject for that term..</a:t>
            </a:r>
          </a:p>
          <a:p>
            <a:endParaRPr lang="en-GB" sz="2400" dirty="0">
              <a:latin typeface="Comic Sans MS" panose="030F0702030302020204" pitchFamily="66" charset="0"/>
            </a:endParaRPr>
          </a:p>
        </p:txBody>
      </p:sp>
      <p:pic>
        <p:nvPicPr>
          <p:cNvPr id="3" name="Picture 2">
            <a:extLst>
              <a:ext uri="{FF2B5EF4-FFF2-40B4-BE49-F238E27FC236}">
                <a16:creationId xmlns:a16="http://schemas.microsoft.com/office/drawing/2014/main" id="{484FF494-6486-49BF-3512-FE260B1A4E71}"/>
              </a:ext>
            </a:extLst>
          </p:cNvPr>
          <p:cNvPicPr>
            <a:picLocks noChangeAspect="1"/>
          </p:cNvPicPr>
          <p:nvPr/>
        </p:nvPicPr>
        <p:blipFill>
          <a:blip r:embed="rId2"/>
          <a:stretch>
            <a:fillRect/>
          </a:stretch>
        </p:blipFill>
        <p:spPr>
          <a:xfrm>
            <a:off x="352294" y="1659633"/>
            <a:ext cx="7426892" cy="3956268"/>
          </a:xfrm>
          <a:prstGeom prst="rect">
            <a:avLst/>
          </a:prstGeom>
        </p:spPr>
      </p:pic>
    </p:spTree>
    <p:extLst>
      <p:ext uri="{BB962C8B-B14F-4D97-AF65-F5344CB8AC3E}">
        <p14:creationId xmlns:p14="http://schemas.microsoft.com/office/powerpoint/2010/main" val="2077900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36372" y="1854557"/>
            <a:ext cx="9800823" cy="3046988"/>
          </a:xfrm>
          <a:prstGeom prst="rect">
            <a:avLst/>
          </a:prstGeom>
          <a:noFill/>
        </p:spPr>
        <p:txBody>
          <a:bodyPr wrap="square" rtlCol="0">
            <a:spAutoFit/>
          </a:bodyPr>
          <a:lstStyle/>
          <a:p>
            <a:r>
              <a:rPr lang="en-GB" sz="4800" dirty="0">
                <a:latin typeface="Comic Sans MS" panose="030F0702030302020204" pitchFamily="66" charset="0"/>
              </a:rPr>
              <a:t>Thank you for taking the time to join us!</a:t>
            </a:r>
          </a:p>
          <a:p>
            <a:r>
              <a:rPr lang="en-GB" sz="4800" dirty="0">
                <a:latin typeface="Comic Sans MS" panose="030F0702030302020204" pitchFamily="66" charset="0"/>
              </a:rPr>
              <a:t> As always your support is much appreciated.</a:t>
            </a:r>
          </a:p>
        </p:txBody>
      </p:sp>
      <p:pic>
        <p:nvPicPr>
          <p:cNvPr id="3074" name="Picture 2" descr="The Smiley Face (Yes, That One) Is Getting An Animated Show | IndieW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6109" y="4484385"/>
            <a:ext cx="3051264" cy="2138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389842"/>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0C04F-E7AC-41AB-9C6D-1B1BB88BFF7F}">
  <ds:schemaRefs>
    <ds:schemaRef ds:uri="http://www.w3.org/XML/1998/namespace"/>
    <ds:schemaRef ds:uri="http://purl.org/dc/dcmitype/"/>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 ds:uri="4873beb7-5857-4685-be1f-d57550cc96cc"/>
    <ds:schemaRef ds:uri="http://purl.org/dc/elements/1.1/"/>
  </ds:schemaRefs>
</ds:datastoreItem>
</file>

<file path=customXml/itemProps2.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11403</TotalTime>
  <Words>585</Words>
  <Application>Microsoft Office PowerPoint</Application>
  <PresentationFormat>Widescreen</PresentationFormat>
  <Paragraphs>123</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WelcomeDoc</vt:lpstr>
      <vt:lpstr>Welcome to Fox Class  2026-2027</vt:lpstr>
      <vt:lpstr>Introductions…</vt:lpstr>
      <vt:lpstr>Introductions…</vt:lpstr>
      <vt:lpstr>PowerPoint Presentation</vt:lpstr>
      <vt:lpstr>On arrival…</vt:lpstr>
      <vt:lpstr>Equipment</vt:lpstr>
      <vt:lpstr>What should pupils bring to school daily?</vt:lpstr>
      <vt:lpstr>Spellings and homework</vt:lpstr>
      <vt:lpstr>Fox Curriculum</vt:lpstr>
      <vt:lpstr>Termly overviews </vt:lpstr>
      <vt:lpstr>Any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Danielle Taylor</cp:lastModifiedBy>
  <cp:revision>100</cp:revision>
  <dcterms:created xsi:type="dcterms:W3CDTF">2021-09-18T20:35:27Z</dcterms:created>
  <dcterms:modified xsi:type="dcterms:W3CDTF">2026-09-11T08:11:17Z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