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56" r:id="rId5"/>
    <p:sldId id="257" r:id="rId6"/>
    <p:sldId id="274" r:id="rId7"/>
    <p:sldId id="262" r:id="rId8"/>
    <p:sldId id="273" r:id="rId9"/>
    <p:sldId id="272" r:id="rId10"/>
    <p:sldId id="260" r:id="rId11"/>
    <p:sldId id="271"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 id="257"/>
            <p14:sldId id="274"/>
            <p14:sldId id="262"/>
            <p14:sldId id="273"/>
            <p14:sldId id="272"/>
            <p14:sldId id="260"/>
            <p14:sldId id="271"/>
            <p14:sldId id="266"/>
          </p14:sldIdLst>
        </p14:section>
        <p14:section name="Design, Impress, Work Together" id="{B9B51309-D148-4332-87C2-07BE32FBCA3B}">
          <p14:sldIdLst/>
        </p14:section>
        <p14:section name="Learn More"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B4A6"/>
    <a:srgbClr val="734F29"/>
    <a:srgbClr val="D24726"/>
    <a:srgbClr val="DD462F"/>
    <a:srgbClr val="AEB785"/>
    <a:srgbClr val="EFD5A2"/>
    <a:srgbClr val="3B3026"/>
    <a:srgbClr val="ECE1CA"/>
    <a:srgbClr val="79553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73778D-C261-C625-C5E0-1E395C80ED15}" v="12" dt="2026-09-07T12:15:14.1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06" autoAdjust="0"/>
    <p:restoredTop sz="94280" autoAdjust="0"/>
  </p:normalViewPr>
  <p:slideViewPr>
    <p:cSldViewPr snapToGrid="0">
      <p:cViewPr varScale="1">
        <p:scale>
          <a:sx n="87" d="100"/>
          <a:sy n="87" d="100"/>
        </p:scale>
        <p:origin x="302"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9/16/2026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ctrTitle"/>
          </p:nvPr>
        </p:nvSpPr>
        <p:spPr>
          <a:xfrm>
            <a:off x="838200" y="2061006"/>
            <a:ext cx="10515600" cy="2387600"/>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838202" y="5110609"/>
            <a:ext cx="6705599" cy="1137793"/>
          </a:xfrm>
        </p:spPr>
        <p:txBody>
          <a:bodyPr>
            <a:normAutofit/>
          </a:bodyPr>
          <a:lstStyle>
            <a:lvl1pPr marL="0" indent="0" algn="l">
              <a:lnSpc>
                <a:spcPct val="150000"/>
              </a:lnSpc>
              <a:spcBef>
                <a:spcPts val="600"/>
              </a:spcBef>
              <a:buNone/>
              <a:defRPr sz="2800">
                <a:solidFill>
                  <a:srgbClr val="D24726"/>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BEEBAAA-29B5-4AF5-BC5F-7E580C29002D}"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4866468"/>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4434" y="0"/>
            <a:ext cx="10749367" cy="1208868"/>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838201" y="1825625"/>
            <a:ext cx="4167753" cy="4351338"/>
          </a:xfrm>
        </p:spPr>
        <p:txBody>
          <a:bodyPr>
            <a:normAutofit/>
          </a:bodyPr>
          <a:lstStyle>
            <a:lvl1pPr marL="0" indent="0">
              <a:lnSpc>
                <a:spcPct val="150000"/>
              </a:lnSpc>
              <a:spcAft>
                <a:spcPts val="1200"/>
              </a:spcAft>
              <a:buNone/>
              <a:defRPr sz="1600">
                <a:solidFill>
                  <a:schemeClr val="bg1">
                    <a:lumMod val="50000"/>
                  </a:schemeClr>
                </a:solidFill>
              </a:defRPr>
            </a:lvl1pPr>
            <a:lvl2pPr>
              <a:lnSpc>
                <a:spcPct val="150000"/>
              </a:lnSpc>
              <a:spcAft>
                <a:spcPts val="1200"/>
              </a:spcAft>
              <a:defRPr sz="1400">
                <a:solidFill>
                  <a:schemeClr val="bg1">
                    <a:lumMod val="50000"/>
                  </a:schemeClr>
                </a:solidFill>
              </a:defRPr>
            </a:lvl2pPr>
            <a:lvl3pPr>
              <a:lnSpc>
                <a:spcPct val="150000"/>
              </a:lnSpc>
              <a:spcAft>
                <a:spcPts val="1200"/>
              </a:spcAft>
              <a:defRPr sz="1200">
                <a:solidFill>
                  <a:schemeClr val="bg1">
                    <a:lumMod val="50000"/>
                  </a:schemeClr>
                </a:solidFill>
              </a:defRPr>
            </a:lvl3pPr>
            <a:lvl4pPr>
              <a:lnSpc>
                <a:spcPct val="150000"/>
              </a:lnSpc>
              <a:spcAft>
                <a:spcPts val="1200"/>
              </a:spcAft>
              <a:defRPr sz="1100">
                <a:solidFill>
                  <a:schemeClr val="bg1">
                    <a:lumMod val="50000"/>
                  </a:schemeClr>
                </a:solidFill>
              </a:defRPr>
            </a:lvl4pPr>
            <a:lvl5pPr>
              <a:lnSpc>
                <a:spcPct val="150000"/>
              </a:lnSpc>
              <a:spcAft>
                <a:spcPts val="1200"/>
              </a:spcAft>
              <a:defRPr sz="11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EEBAAA-29B5-4AF5-BC5F-7E580C29002D}"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838201" y="2402238"/>
            <a:ext cx="4508715" cy="2187227"/>
          </a:xfrm>
        </p:spPr>
        <p:txBody>
          <a:bodyPr anchor="ctr">
            <a:noAutofit/>
          </a:bodyPr>
          <a:lstStyle>
            <a:lvl1pPr algn="l">
              <a:defRPr sz="4800">
                <a:solidFill>
                  <a:srgbClr val="D247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6323308" y="2402237"/>
            <a:ext cx="5269424" cy="2187226"/>
          </a:xfrm>
        </p:spPr>
        <p:txBody>
          <a:bodyPr anchor="ctr">
            <a:normAutofit/>
          </a:bodyPr>
          <a:lstStyle>
            <a:lvl1pPr marL="0" indent="0">
              <a:lnSpc>
                <a:spcPct val="150000"/>
              </a:lnSpc>
              <a:buNone/>
              <a:defRPr sz="2800">
                <a:solidFill>
                  <a:schemeClr val="bg1"/>
                </a:solidFill>
                <a:latin typeface="+mj-lt"/>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8BEEBAAA-29B5-4AF5-BC5F-7E580C29002D}"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5656882" y="1709738"/>
            <a:ext cx="6535119" cy="357518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Content Placeholder 3"/>
          <p:cNvSpPr>
            <a:spLocks noGrp="1"/>
          </p:cNvSpPr>
          <p:nvPr>
            <p:ph sz="half" idx="2"/>
          </p:nvPr>
        </p:nvSpPr>
        <p:spPr>
          <a:xfrm>
            <a:off x="6172200" y="1825625"/>
            <a:ext cx="5181600" cy="4351338"/>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5" name="Date Placeholder 4"/>
          <p:cNvSpPr>
            <a:spLocks noGrp="1"/>
          </p:cNvSpPr>
          <p:nvPr>
            <p:ph type="dt" sz="half" idx="10"/>
          </p:nvPr>
        </p:nvSpPr>
        <p:spPr/>
        <p:txBody>
          <a:bodyPr/>
          <a:lstStyle/>
          <a:p>
            <a:fld id="{8BEEBAAA-29B5-4AF5-BC5F-7E580C29002D}" type="datetimeFigureOut">
              <a:rPr lang="en-US" smtClean="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
        <p:nvSpPr>
          <p:cNvPr id="9" name="Rectangle 8"/>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328223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0"/>
            <a:ext cx="10737851" cy="1228436"/>
          </a:xfrm>
        </p:spPr>
        <p:txBody>
          <a:bodyPr anchor="b">
            <a:normAutofit/>
          </a:bodyPr>
          <a:lstStyle>
            <a:lvl1pPr>
              <a:defRPr sz="3600">
                <a:solidFill>
                  <a:schemeClr val="bg1"/>
                </a:solidFill>
              </a:defRPr>
            </a:lvl1pPr>
          </a:lstStyle>
          <a:p>
            <a:r>
              <a:rPr lang="en-US"/>
              <a:t>Click to edit Master title style</a:t>
            </a:r>
          </a:p>
        </p:txBody>
      </p:sp>
      <p:sp>
        <p:nvSpPr>
          <p:cNvPr id="3" name="Text Placeholder 2"/>
          <p:cNvSpPr>
            <a:spLocks noGrp="1"/>
          </p:cNvSpPr>
          <p:nvPr>
            <p:ph type="body" idx="1"/>
          </p:nvPr>
        </p:nvSpPr>
        <p:spPr>
          <a:xfrm>
            <a:off x="831851" y="1489075"/>
            <a:ext cx="5156200"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1851" y="2193927"/>
            <a:ext cx="5156200"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endParaRPr lang="en-US" dirty="0"/>
          </a:p>
        </p:txBody>
      </p:sp>
      <p:sp>
        <p:nvSpPr>
          <p:cNvPr id="5" name="Text Placeholder 4"/>
          <p:cNvSpPr>
            <a:spLocks noGrp="1"/>
          </p:cNvSpPr>
          <p:nvPr>
            <p:ph type="body" sz="quarter" idx="3"/>
          </p:nvPr>
        </p:nvSpPr>
        <p:spPr>
          <a:xfrm>
            <a:off x="6189664" y="1489075"/>
            <a:ext cx="5157787" cy="6413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664" y="2193927"/>
            <a:ext cx="5157787" cy="397827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7" name="Date Placeholder 6"/>
          <p:cNvSpPr>
            <a:spLocks noGrp="1"/>
          </p:cNvSpPr>
          <p:nvPr>
            <p:ph type="dt" sz="half" idx="10"/>
          </p:nvPr>
        </p:nvSpPr>
        <p:spPr/>
        <p:txBody>
          <a:bodyPr/>
          <a:lstStyle/>
          <a:p>
            <a:fld id="{8BEEBAAA-29B5-4AF5-BC5F-7E580C29002D}" type="datetimeFigureOut">
              <a:rPr lang="en-US" smtClean="0"/>
              <a:t>9/16/2026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860EDB8-5305-433F-BE41-D7A86D811DB3}" type="slidenum">
              <a:rPr lang="en-US" smtClean="0"/>
              <a:t>‹#›</a:t>
            </a:fld>
            <a:endParaRPr lang="en-US" dirty="0"/>
          </a:p>
        </p:txBody>
      </p:sp>
      <p:sp>
        <p:nvSpPr>
          <p:cNvPr id="11" name="Rectangle 10"/>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3606029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EEBAAA-29B5-4AF5-BC5F-7E580C29002D}" type="datetimeFigureOut">
              <a:rPr lang="en-US" smtClean="0"/>
              <a:t>9/16/2026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860EDB8-5305-433F-BE41-D7A86D811DB3}" type="slidenum">
              <a:rPr lang="en-US" smtClean="0"/>
              <a:t>‹#›</a:t>
            </a:fld>
            <a:endParaRPr lang="en-US" dirty="0"/>
          </a:p>
        </p:txBody>
      </p:sp>
      <p:sp>
        <p:nvSpPr>
          <p:cNvPr id="7" name="Rectangle 6"/>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00814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EBAAA-29B5-4AF5-BC5F-7E580C29002D}" type="datetimeFigureOut">
              <a:rPr lang="en-US" smtClean="0"/>
              <a:t>9/16/2026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40374320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vert="horz" lIns="91440" tIns="45720" rIns="91440" bIns="45720" rtlCol="0">
            <a:normAutofit/>
          </a:bodyPr>
          <a:lstStyle>
            <a:lvl1pPr>
              <a:defRPr lang="en-US" sz="1600" smtClean="0">
                <a:solidFill>
                  <a:schemeClr val="bg1">
                    <a:lumMod val="50000"/>
                  </a:schemeClr>
                </a:solidFill>
              </a:defRPr>
            </a:lvl1pPr>
            <a:lvl2pPr>
              <a:defRPr lang="en-US" sz="1400" smtClean="0">
                <a:solidFill>
                  <a:schemeClr val="bg1">
                    <a:lumMod val="50000"/>
                  </a:schemeClr>
                </a:solidFill>
              </a:defRPr>
            </a:lvl2pPr>
            <a:lvl3pPr>
              <a:defRPr lang="en-US" sz="1200" smtClean="0">
                <a:solidFill>
                  <a:schemeClr val="bg1">
                    <a:lumMod val="50000"/>
                  </a:schemeClr>
                </a:solidFill>
              </a:defRPr>
            </a:lvl3pPr>
            <a:lvl4pPr>
              <a:defRPr lang="en-US" sz="1100" smtClean="0">
                <a:solidFill>
                  <a:schemeClr val="bg1">
                    <a:lumMod val="50000"/>
                  </a:schemeClr>
                </a:solidFill>
              </a:defRPr>
            </a:lvl4pPr>
            <a:lvl5pPr>
              <a:defRPr lang="en-US" sz="1100">
                <a:solidFill>
                  <a:schemeClr val="bg1">
                    <a:lumMod val="50000"/>
                  </a:schemeClr>
                </a:solidFill>
              </a:defRPr>
            </a:lvl5pPr>
          </a:lstStyle>
          <a:p>
            <a:pPr marL="0" lvl="0" indent="0">
              <a:lnSpc>
                <a:spcPct val="150000"/>
              </a:lnSpc>
              <a:spcAft>
                <a:spcPts val="1200"/>
              </a:spcAft>
              <a:buNone/>
            </a:pPr>
            <a:r>
              <a:rPr lang="en-US"/>
              <a:t>Click to edit Master text styles</a:t>
            </a:r>
          </a:p>
          <a:p>
            <a:pPr marL="0" lvl="1" indent="0">
              <a:lnSpc>
                <a:spcPct val="150000"/>
              </a:lnSpc>
              <a:spcAft>
                <a:spcPts val="1200"/>
              </a:spcAft>
              <a:buNone/>
            </a:pPr>
            <a:r>
              <a:rPr lang="en-US"/>
              <a:t>Second level</a:t>
            </a:r>
          </a:p>
          <a:p>
            <a:pPr marL="0" lvl="2" indent="0">
              <a:lnSpc>
                <a:spcPct val="150000"/>
              </a:lnSpc>
              <a:spcAft>
                <a:spcPts val="1200"/>
              </a:spcAft>
              <a:buNone/>
            </a:pPr>
            <a:r>
              <a:rPr lang="en-US"/>
              <a:t>Third level</a:t>
            </a:r>
          </a:p>
          <a:p>
            <a:pPr marL="0" lvl="3" indent="0">
              <a:lnSpc>
                <a:spcPct val="150000"/>
              </a:lnSpc>
              <a:spcAft>
                <a:spcPts val="1200"/>
              </a:spcAft>
              <a:buNone/>
            </a:pPr>
            <a:r>
              <a:rPr lang="en-US"/>
              <a:t>Fourth level</a:t>
            </a:r>
          </a:p>
          <a:p>
            <a:pPr marL="0" lvl="4" indent="0">
              <a:lnSpc>
                <a:spcPct val="150000"/>
              </a:lnSpc>
              <a:spcAft>
                <a:spcPts val="1200"/>
              </a:spcAft>
              <a:buNone/>
            </a:pPr>
            <a:r>
              <a:rPr lang="en-US"/>
              <a:t>Fifth level</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1784193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101850"/>
            <a:ext cx="3932237" cy="37592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EEBAAA-29B5-4AF5-BC5F-7E580C29002D}" type="datetimeFigureOut">
              <a:rPr lang="en-US" smtClean="0"/>
              <a:t>9/16/2026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860EDB8-5305-433F-BE41-D7A86D811DB3}" type="slidenum">
              <a:rPr lang="en-US" smtClean="0"/>
              <a:t>‹#›</a:t>
            </a:fld>
            <a:endParaRPr lang="en-US" dirty="0"/>
          </a:p>
        </p:txBody>
      </p:sp>
    </p:spTree>
    <p:extLst>
      <p:ext uri="{BB962C8B-B14F-4D97-AF65-F5344CB8AC3E}">
        <p14:creationId xmlns:p14="http://schemas.microsoft.com/office/powerpoint/2010/main" val="31610953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609600" y="1"/>
            <a:ext cx="10744200" cy="1228436"/>
          </a:xfrm>
        </p:spPr>
        <p:txBody>
          <a:bodyPr anchor="b">
            <a:normAutofit/>
          </a:bodyPr>
          <a:lstStyle>
            <a:lvl1pPr>
              <a:defRPr sz="3600">
                <a:solidFill>
                  <a:schemeClr val="bg1"/>
                </a:solidFill>
              </a:defRPr>
            </a:lvl1p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0" y="0"/>
            <a:ext cx="12192000" cy="133285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596921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Vertical Title 1"/>
          <p:cNvSpPr>
            <a:spLocks noGrp="1"/>
          </p:cNvSpPr>
          <p:nvPr>
            <p:ph type="title" orient="vert"/>
          </p:nvPr>
        </p:nvSpPr>
        <p:spPr>
          <a:xfrm>
            <a:off x="10215419" y="365125"/>
            <a:ext cx="1819564" cy="5811838"/>
          </a:xfrm>
        </p:spPr>
        <p:txBody>
          <a:bodyPr vert="eaVert" anchor="b">
            <a:normAutofit/>
          </a:bodyPr>
          <a:lstStyle>
            <a:lvl1pPr>
              <a:defRPr sz="3600">
                <a:solidFill>
                  <a:schemeClr val="bg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EEBAAA-29B5-4AF5-BC5F-7E580C29002D}" type="datetimeFigureOut">
              <a:rPr lang="en-US" smtClean="0"/>
              <a:t>9/16/2026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60EDB8-5305-433F-BE41-D7A86D811DB3}" type="slidenum">
              <a:rPr lang="en-US" smtClean="0"/>
              <a:t>‹#›</a:t>
            </a:fld>
            <a:endParaRPr lang="en-US" dirty="0"/>
          </a:p>
        </p:txBody>
      </p:sp>
      <p:sp>
        <p:nvSpPr>
          <p:cNvPr id="8" name="Rectangle 7"/>
          <p:cNvSpPr/>
          <p:nvPr userDrawn="1"/>
        </p:nvSpPr>
        <p:spPr>
          <a:xfrm>
            <a:off x="10095346" y="0"/>
            <a:ext cx="2096655" cy="685800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1302266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3276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EBAAA-29B5-4AF5-BC5F-7E580C29002D}" type="datetimeFigureOut">
              <a:rPr lang="en-US" smtClean="0"/>
              <a:t>9/16/2026</a:t>
            </a:fld>
            <a:endParaRPr lang="en-US" dirty="0"/>
          </a:p>
        </p:txBody>
      </p:sp>
      <p:sp>
        <p:nvSpPr>
          <p:cNvPr id="5" name="Footer Placeholder 4"/>
          <p:cNvSpPr>
            <a:spLocks noGrp="1"/>
          </p:cNvSpPr>
          <p:nvPr>
            <p:ph type="ftr" sz="quarter" idx="3"/>
          </p:nvPr>
        </p:nvSpPr>
        <p:spPr>
          <a:xfrm>
            <a:off x="4648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77200" y="6356352"/>
            <a:ext cx="3276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60EDB8-5305-433F-BE41-D7A86D811DB3}" type="slidenum">
              <a:rPr lang="en-US" smtClean="0"/>
              <a:t>‹#›</a:t>
            </a:fld>
            <a:endParaRPr lang="en-US" dirty="0"/>
          </a:p>
        </p:txBody>
      </p: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ct val="30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ct val="3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ct val="3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87656" y="3607044"/>
            <a:ext cx="10515600" cy="994311"/>
          </a:xfrm>
        </p:spPr>
        <p:txBody>
          <a:bodyPr>
            <a:normAutofit/>
          </a:bodyPr>
          <a:lstStyle/>
          <a:p>
            <a:pPr algn="ctr"/>
            <a:r>
              <a:rPr lang="en-US" sz="4800" dirty="0">
                <a:latin typeface="Comic Sans MS"/>
              </a:rPr>
              <a:t>Welcome to </a:t>
            </a:r>
            <a:r>
              <a:rPr lang="en-US" sz="4800" dirty="0" smtClean="0">
                <a:latin typeface="Comic Sans MS"/>
              </a:rPr>
              <a:t>Daisy</a:t>
            </a:r>
            <a:r>
              <a:rPr lang="en-US" sz="4800" dirty="0">
                <a:latin typeface="Comic Sans MS"/>
              </a:rPr>
              <a:t> Class</a:t>
            </a:r>
            <a:endParaRPr lang="en-US" sz="4800" dirty="0">
              <a:latin typeface="Comic Sans MS" panose="030F0702030302020204" pitchFamily="66" charset="0"/>
            </a:endParaRPr>
          </a:p>
        </p:txBody>
      </p:sp>
      <p:pic>
        <p:nvPicPr>
          <p:cNvPr id="3" name="Picture 2"/>
          <p:cNvPicPr>
            <a:picLocks noChangeAspect="1"/>
          </p:cNvPicPr>
          <p:nvPr/>
        </p:nvPicPr>
        <p:blipFill>
          <a:blip r:embed="rId3"/>
          <a:stretch>
            <a:fillRect/>
          </a:stretch>
        </p:blipFill>
        <p:spPr>
          <a:xfrm>
            <a:off x="4981080" y="1133862"/>
            <a:ext cx="2228612" cy="2082691"/>
          </a:xfrm>
          <a:prstGeom prst="rect">
            <a:avLst/>
          </a:prstGeom>
        </p:spPr>
      </p:pic>
      <p:pic>
        <p:nvPicPr>
          <p:cNvPr id="5" name="Picture 4"/>
          <p:cNvPicPr>
            <a:picLocks noChangeAspect="1"/>
          </p:cNvPicPr>
          <p:nvPr/>
        </p:nvPicPr>
        <p:blipFill>
          <a:blip r:embed="rId4"/>
          <a:stretch>
            <a:fillRect/>
          </a:stretch>
        </p:blipFill>
        <p:spPr>
          <a:xfrm>
            <a:off x="98374" y="4919909"/>
            <a:ext cx="2636034" cy="1860606"/>
          </a:xfrm>
          <a:prstGeom prst="rect">
            <a:avLst/>
          </a:prstGeom>
        </p:spPr>
      </p:pic>
      <p:pic>
        <p:nvPicPr>
          <p:cNvPr id="6" name="Picture 5"/>
          <p:cNvPicPr>
            <a:picLocks noChangeAspect="1"/>
          </p:cNvPicPr>
          <p:nvPr/>
        </p:nvPicPr>
        <p:blipFill>
          <a:blip r:embed="rId5"/>
          <a:stretch>
            <a:fillRect/>
          </a:stretch>
        </p:blipFill>
        <p:spPr>
          <a:xfrm>
            <a:off x="2824867" y="4931738"/>
            <a:ext cx="1984526" cy="1848777"/>
          </a:xfrm>
          <a:prstGeom prst="rect">
            <a:avLst/>
          </a:prstGeom>
        </p:spPr>
      </p:pic>
      <p:pic>
        <p:nvPicPr>
          <p:cNvPr id="7" name="Picture 6"/>
          <p:cNvPicPr>
            <a:picLocks noChangeAspect="1"/>
          </p:cNvPicPr>
          <p:nvPr/>
        </p:nvPicPr>
        <p:blipFill>
          <a:blip r:embed="rId6"/>
          <a:stretch>
            <a:fillRect/>
          </a:stretch>
        </p:blipFill>
        <p:spPr>
          <a:xfrm>
            <a:off x="4899852" y="4914837"/>
            <a:ext cx="1588871" cy="1865678"/>
          </a:xfrm>
          <a:prstGeom prst="rect">
            <a:avLst/>
          </a:prstGeom>
        </p:spPr>
      </p:pic>
      <p:pic>
        <p:nvPicPr>
          <p:cNvPr id="8" name="Picture 7"/>
          <p:cNvPicPr>
            <a:picLocks noChangeAspect="1"/>
          </p:cNvPicPr>
          <p:nvPr/>
        </p:nvPicPr>
        <p:blipFill>
          <a:blip r:embed="rId7"/>
          <a:stretch>
            <a:fillRect/>
          </a:stretch>
        </p:blipFill>
        <p:spPr>
          <a:xfrm>
            <a:off x="6579182" y="4931738"/>
            <a:ext cx="1766869" cy="1848777"/>
          </a:xfrm>
          <a:prstGeom prst="rect">
            <a:avLst/>
          </a:prstGeom>
        </p:spPr>
      </p:pic>
      <p:pic>
        <p:nvPicPr>
          <p:cNvPr id="9" name="Picture 8"/>
          <p:cNvPicPr>
            <a:picLocks noChangeAspect="1"/>
          </p:cNvPicPr>
          <p:nvPr/>
        </p:nvPicPr>
        <p:blipFill>
          <a:blip r:embed="rId8"/>
          <a:stretch>
            <a:fillRect/>
          </a:stretch>
        </p:blipFill>
        <p:spPr>
          <a:xfrm>
            <a:off x="8436510" y="4925069"/>
            <a:ext cx="1938413" cy="1855445"/>
          </a:xfrm>
          <a:prstGeom prst="rect">
            <a:avLst/>
          </a:prstGeom>
        </p:spPr>
      </p:pic>
      <p:pic>
        <p:nvPicPr>
          <p:cNvPr id="10" name="Picture 9"/>
          <p:cNvPicPr>
            <a:picLocks noChangeAspect="1"/>
          </p:cNvPicPr>
          <p:nvPr/>
        </p:nvPicPr>
        <p:blipFill>
          <a:blip r:embed="rId9"/>
          <a:stretch>
            <a:fillRect/>
          </a:stretch>
        </p:blipFill>
        <p:spPr>
          <a:xfrm>
            <a:off x="10406024" y="4931738"/>
            <a:ext cx="1674608" cy="1848776"/>
          </a:xfrm>
          <a:prstGeom prst="rect">
            <a:avLst/>
          </a:prstGeom>
        </p:spPr>
      </p:pic>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latin typeface="Comic Sans MS" panose="030F0702030302020204" pitchFamily="66" charset="0"/>
              </a:rPr>
              <a:t>Daisy Class </a:t>
            </a:r>
            <a:r>
              <a:rPr lang="en-GB" dirty="0">
                <a:latin typeface="Comic Sans MS" panose="030F0702030302020204" pitchFamily="66" charset="0"/>
              </a:rPr>
              <a:t>Team</a:t>
            </a:r>
          </a:p>
        </p:txBody>
      </p:sp>
      <p:sp>
        <p:nvSpPr>
          <p:cNvPr id="9" name="TextBox 8"/>
          <p:cNvSpPr txBox="1"/>
          <p:nvPr/>
        </p:nvSpPr>
        <p:spPr>
          <a:xfrm>
            <a:off x="131885" y="5099538"/>
            <a:ext cx="11957538" cy="923330"/>
          </a:xfrm>
          <a:prstGeom prst="rect">
            <a:avLst/>
          </a:prstGeom>
          <a:noFill/>
        </p:spPr>
        <p:txBody>
          <a:bodyPr wrap="square" rtlCol="0">
            <a:spAutoFit/>
          </a:bodyPr>
          <a:lstStyle/>
          <a:p>
            <a:r>
              <a:rPr lang="en-GB" dirty="0" smtClean="0">
                <a:latin typeface="Comic Sans MS" panose="030F0702030302020204" pitchFamily="66" charset="0"/>
              </a:rPr>
              <a:t>   Miss Webster            Mrs Fitzpatrick          Miss Blenkinsopp           Mr </a:t>
            </a:r>
            <a:r>
              <a:rPr lang="en-GB" dirty="0" err="1" smtClean="0">
                <a:latin typeface="Comic Sans MS" panose="030F0702030302020204" pitchFamily="66" charset="0"/>
              </a:rPr>
              <a:t>Highham</a:t>
            </a:r>
            <a:r>
              <a:rPr lang="en-GB" dirty="0" smtClean="0">
                <a:latin typeface="Comic Sans MS" panose="030F0702030302020204" pitchFamily="66" charset="0"/>
              </a:rPr>
              <a:t>                    Miss Fox</a:t>
            </a:r>
          </a:p>
          <a:p>
            <a:r>
              <a:rPr lang="en-US" dirty="0" smtClean="0">
                <a:latin typeface="Comic Sans MS" panose="030F0702030302020204" pitchFamily="66" charset="0"/>
              </a:rPr>
              <a:t>    Class Teacher         </a:t>
            </a:r>
            <a:r>
              <a:rPr lang="en-US" dirty="0">
                <a:latin typeface="Comic Sans MS" panose="030F0702030302020204" pitchFamily="66" charset="0"/>
              </a:rPr>
              <a:t>Teaching Assistant      </a:t>
            </a:r>
            <a:r>
              <a:rPr lang="en-US" dirty="0" smtClean="0">
                <a:latin typeface="Comic Sans MS" panose="030F0702030302020204" pitchFamily="66" charset="0"/>
              </a:rPr>
              <a:t>Teaching Assistant      PPA Cover- Music        PPA Cover- Topic</a:t>
            </a:r>
            <a:endParaRPr lang="en-GB" dirty="0">
              <a:latin typeface="Comic Sans MS" panose="030F0702030302020204" pitchFamily="66" charset="0"/>
            </a:endParaRPr>
          </a:p>
          <a:p>
            <a:endParaRPr lang="en-GB" dirty="0">
              <a:latin typeface="Comic Sans MS" panose="030F0702030302020204" pitchFamily="66" charset="0"/>
            </a:endParaRPr>
          </a:p>
        </p:txBody>
      </p:sp>
      <p:pic>
        <p:nvPicPr>
          <p:cNvPr id="4" name="Picture 3"/>
          <p:cNvPicPr/>
          <p:nvPr/>
        </p:nvPicPr>
        <p:blipFill rotWithShape="1">
          <a:blip r:embed="rId2" cstate="print">
            <a:extLst>
              <a:ext uri="{28A0092B-C50C-407E-A947-70E740481C1C}">
                <a14:useLocalDpi xmlns:a14="http://schemas.microsoft.com/office/drawing/2010/main" val="0"/>
              </a:ext>
            </a:extLst>
          </a:blip>
          <a:srcRect l="12158" t="11028" r="12237" b="11630"/>
          <a:stretch/>
        </p:blipFill>
        <p:spPr bwMode="auto">
          <a:xfrm>
            <a:off x="4952853" y="1703472"/>
            <a:ext cx="2142539" cy="3141090"/>
          </a:xfrm>
          <a:prstGeom prst="rect">
            <a:avLst/>
          </a:prstGeom>
          <a:ln w="38100" cap="sq" cmpd="sng" algn="ctr">
            <a:solidFill>
              <a:srgbClr val="000000"/>
            </a:solidFill>
            <a:prstDash val="solid"/>
            <a:miter lim="800000"/>
            <a:headEnd type="none" w="med" len="med"/>
            <a:tailEnd type="none" w="med" len="med"/>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272561" y="1703472"/>
            <a:ext cx="2101362" cy="31410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p:nvPr/>
        </p:nvPicPr>
        <p:blipFill>
          <a:blip r:embed="rId4" cstate="print">
            <a:extLst>
              <a:ext uri="{28A0092B-C50C-407E-A947-70E740481C1C}">
                <a14:useLocalDpi xmlns:a14="http://schemas.microsoft.com/office/drawing/2010/main" val="0"/>
              </a:ext>
            </a:extLst>
          </a:blip>
          <a:stretch>
            <a:fillRect/>
          </a:stretch>
        </p:blipFill>
        <p:spPr>
          <a:xfrm>
            <a:off x="2631684" y="1703472"/>
            <a:ext cx="2063408" cy="314109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p:nvPr/>
        </p:nvPicPr>
        <p:blipFill rotWithShape="1">
          <a:blip r:embed="rId5">
            <a:extLst>
              <a:ext uri="{28A0092B-C50C-407E-A947-70E740481C1C}">
                <a14:useLocalDpi xmlns:a14="http://schemas.microsoft.com/office/drawing/2010/main" val="0"/>
              </a:ext>
            </a:extLst>
          </a:blip>
          <a:srcRect l="15793" r="19553"/>
          <a:stretch/>
        </p:blipFill>
        <p:spPr bwMode="auto">
          <a:xfrm>
            <a:off x="7353153" y="1703473"/>
            <a:ext cx="1993070" cy="3141090"/>
          </a:xfrm>
          <a:prstGeom prst="rect">
            <a:avLst/>
          </a:prstGeom>
          <a:ln w="38100" cap="sq" cmpd="sng" algn="ctr">
            <a:solidFill>
              <a:srgbClr val="000000"/>
            </a:solidFill>
            <a:prstDash val="solid"/>
            <a:miter lim="800000"/>
            <a:headEnd type="none" w="med" len="med"/>
            <a:tailEnd type="none" w="med" len="med"/>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pic>
        <p:nvPicPr>
          <p:cNvPr id="8" name="Picture 7"/>
          <p:cNvPicPr/>
          <p:nvPr/>
        </p:nvPicPr>
        <p:blipFill rotWithShape="1">
          <a:blip r:embed="rId6" cstate="print">
            <a:extLst>
              <a:ext uri="{28A0092B-C50C-407E-A947-70E740481C1C}">
                <a14:useLocalDpi xmlns:a14="http://schemas.microsoft.com/office/drawing/2010/main" val="0"/>
              </a:ext>
            </a:extLst>
          </a:blip>
          <a:srcRect l="18468" r="12937"/>
          <a:stretch/>
        </p:blipFill>
        <p:spPr bwMode="auto">
          <a:xfrm>
            <a:off x="9534622" y="1703473"/>
            <a:ext cx="2469662" cy="3141090"/>
          </a:xfrm>
          <a:prstGeom prst="rect">
            <a:avLst/>
          </a:prstGeom>
          <a:ln w="38100" cap="sq" cmpd="sng" algn="ctr">
            <a:solidFill>
              <a:srgbClr val="000000"/>
            </a:solidFill>
            <a:prstDash val="solid"/>
            <a:miter lim="800000"/>
            <a:headEnd type="none" w="med" len="med"/>
            <a:tailEnd type="none" w="med" len="med"/>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3052547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38430" y="209842"/>
            <a:ext cx="1561091" cy="3728174"/>
          </a:xfrm>
          <a:prstGeom prst="rect">
            <a:avLst/>
          </a:prstGeom>
        </p:spPr>
      </p:pic>
      <p:pic>
        <p:nvPicPr>
          <p:cNvPr id="4" name="Picture 3"/>
          <p:cNvPicPr>
            <a:picLocks noChangeAspect="1"/>
          </p:cNvPicPr>
          <p:nvPr/>
        </p:nvPicPr>
        <p:blipFill>
          <a:blip r:embed="rId3"/>
          <a:stretch>
            <a:fillRect/>
          </a:stretch>
        </p:blipFill>
        <p:spPr>
          <a:xfrm>
            <a:off x="1996558" y="607820"/>
            <a:ext cx="3164210" cy="3223390"/>
          </a:xfrm>
          <a:prstGeom prst="rect">
            <a:avLst/>
          </a:prstGeom>
        </p:spPr>
      </p:pic>
      <p:sp>
        <p:nvSpPr>
          <p:cNvPr id="5" name="Rectangle 4"/>
          <p:cNvSpPr/>
          <p:nvPr/>
        </p:nvSpPr>
        <p:spPr>
          <a:xfrm>
            <a:off x="6096000" y="209842"/>
            <a:ext cx="6096000" cy="1200329"/>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Pupils in this pathway require the focus of learning to be social communication and emotional regulation.  </a:t>
            </a:r>
            <a:endParaRPr kumimoji="0" lang="en-GB" sz="2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6" name="Rectangle 5"/>
          <p:cNvSpPr/>
          <p:nvPr/>
        </p:nvSpPr>
        <p:spPr>
          <a:xfrm>
            <a:off x="590599" y="4396225"/>
            <a:ext cx="4426516" cy="2462213"/>
          </a:xfrm>
          <a:prstGeom prst="rect">
            <a:avLst/>
          </a:prstGeom>
        </p:spPr>
        <p:txBody>
          <a:bodyPr wrap="square">
            <a:spAutoFit/>
          </a:bodyPr>
          <a:lstStyle/>
          <a:p>
            <a:pPr marL="0" marR="0" lvl="0" indent="0" algn="l" defTabSz="457200" rtl="0" eaLnBrk="1" fontAlgn="base"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Intent: </a:t>
            </a:r>
            <a:r>
              <a:rPr kumimoji="0" lang="en-GB" sz="1400" b="0" i="1"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What are we trying to achieve?</a:t>
            </a:r>
            <a:r>
              <a:rPr kumimoji="0" lang="en-GB" sz="1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 </a:t>
            </a: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We assess and plan our learning with a key focus on the SCERTS model framework. This ensures that while personalising the curriculum, we keep a shared focus on key areas of development, namely, Social Communication and Emotional Regulation. The learning environment is highly structured with a high use of visual supports. Pupils access a large amount of regulation support and sensory integration. </a:t>
            </a:r>
          </a:p>
        </p:txBody>
      </p:sp>
      <p:sp>
        <p:nvSpPr>
          <p:cNvPr id="8" name="Rectangle 7"/>
          <p:cNvSpPr/>
          <p:nvPr/>
        </p:nvSpPr>
        <p:spPr>
          <a:xfrm>
            <a:off x="5303520" y="1771256"/>
            <a:ext cx="6096000" cy="2339102"/>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Implementation: </a:t>
            </a:r>
            <a:r>
              <a:rPr kumimoji="0" lang="en-GB" sz="1600" b="0" i="1"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How do we organise learning?</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1"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Attention Autism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TEACCH office/ work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stations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Topic led curriculum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OT/Sensory integration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Independent activities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Comic Sans MS" panose="030F0702030302020204" pitchFamily="66" charset="0"/>
                <a:ea typeface="+mn-ea"/>
                <a:cs typeface="+mn-cs"/>
              </a:rPr>
              <a:t>(KS2-4)</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endParaRPr>
          </a:p>
        </p:txBody>
      </p:sp>
      <p:sp>
        <p:nvSpPr>
          <p:cNvPr id="9" name="Rectangle 8"/>
          <p:cNvSpPr/>
          <p:nvPr/>
        </p:nvSpPr>
        <p:spPr>
          <a:xfrm>
            <a:off x="7373364" y="2219515"/>
            <a:ext cx="6096000" cy="3108543"/>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SCERTS assessment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framework alongside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early years/progression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steps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Continuous provision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(KS1)</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Trips and visits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PFA- Independence,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self help,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community focus.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Qualification in ASDAN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Personal development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programme in Bronze, Silver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or gold.</a:t>
            </a:r>
          </a:p>
        </p:txBody>
      </p:sp>
      <p:sp>
        <p:nvSpPr>
          <p:cNvPr id="10" name="Rectangle 9"/>
          <p:cNvSpPr/>
          <p:nvPr/>
        </p:nvSpPr>
        <p:spPr>
          <a:xfrm>
            <a:off x="9585960" y="2219515"/>
            <a:ext cx="6096000" cy="1384995"/>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Emotional regulation support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Social communication focus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Total Communication approach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(SALT)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Use of visuals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High level of structure</a:t>
            </a:r>
          </a:p>
        </p:txBody>
      </p:sp>
      <p:sp>
        <p:nvSpPr>
          <p:cNvPr id="11" name="Rectangle 10"/>
          <p:cNvSpPr/>
          <p:nvPr/>
        </p:nvSpPr>
        <p:spPr>
          <a:xfrm>
            <a:off x="5303520" y="5401036"/>
            <a:ext cx="3558988" cy="307777"/>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Impact</a:t>
            </a: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How are we achieving our goals?</a:t>
            </a:r>
          </a:p>
        </p:txBody>
      </p:sp>
      <p:sp>
        <p:nvSpPr>
          <p:cNvPr id="12" name="Rectangle 11"/>
          <p:cNvSpPr/>
          <p:nvPr/>
        </p:nvSpPr>
        <p:spPr>
          <a:xfrm>
            <a:off x="6096000" y="5643291"/>
            <a:ext cx="2967479" cy="138499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SCERTS assessment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Progress against EHCP outcomes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Communication and SALT targets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Assessments and Evidence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for learning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a:t>
            </a:r>
          </a:p>
        </p:txBody>
      </p:sp>
      <p:sp>
        <p:nvSpPr>
          <p:cNvPr id="13" name="Rectangle 12"/>
          <p:cNvSpPr/>
          <p:nvPr/>
        </p:nvSpPr>
        <p:spPr>
          <a:xfrm>
            <a:off x="9144000" y="5597124"/>
            <a:ext cx="6096000" cy="738664"/>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SCERTS clinics and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SCERTS parent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group feedback</a:t>
            </a:r>
          </a:p>
        </p:txBody>
      </p:sp>
    </p:spTree>
    <p:extLst>
      <p:ext uri="{BB962C8B-B14F-4D97-AF65-F5344CB8AC3E}">
        <p14:creationId xmlns:p14="http://schemas.microsoft.com/office/powerpoint/2010/main" val="14990043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Our Days Look Like</a:t>
            </a:r>
          </a:p>
        </p:txBody>
      </p:sp>
      <p:pic>
        <p:nvPicPr>
          <p:cNvPr id="4" name="Picture 3"/>
          <p:cNvPicPr>
            <a:picLocks noChangeAspect="1"/>
          </p:cNvPicPr>
          <p:nvPr/>
        </p:nvPicPr>
        <p:blipFill rotWithShape="1">
          <a:blip r:embed="rId2"/>
          <a:srcRect l="19103" t="20038" r="32179" b="12503"/>
          <a:stretch/>
        </p:blipFill>
        <p:spPr>
          <a:xfrm>
            <a:off x="2438748" y="1427502"/>
            <a:ext cx="7080738" cy="5254654"/>
          </a:xfrm>
          <a:prstGeom prst="rect">
            <a:avLst/>
          </a:prstGeom>
        </p:spPr>
      </p:pic>
    </p:spTree>
    <p:extLst>
      <p:ext uri="{BB962C8B-B14F-4D97-AF65-F5344CB8AC3E}">
        <p14:creationId xmlns:p14="http://schemas.microsoft.com/office/powerpoint/2010/main" val="1193395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Curriculum Enhancements, Trips and Visits</a:t>
            </a:r>
          </a:p>
        </p:txBody>
      </p:sp>
      <p:sp>
        <p:nvSpPr>
          <p:cNvPr id="7" name="TextBox 6"/>
          <p:cNvSpPr txBox="1"/>
          <p:nvPr/>
        </p:nvSpPr>
        <p:spPr>
          <a:xfrm>
            <a:off x="202961" y="1631593"/>
            <a:ext cx="5583116" cy="3139321"/>
          </a:xfrm>
          <a:prstGeom prst="rect">
            <a:avLst/>
          </a:prstGeom>
          <a:noFill/>
        </p:spPr>
        <p:txBody>
          <a:bodyPr wrap="square" rtlCol="0">
            <a:spAutoFit/>
          </a:bodyPr>
          <a:lstStyle/>
          <a:p>
            <a:r>
              <a:rPr lang="en-US" b="1" dirty="0" smtClean="0">
                <a:latin typeface="Comic Sans MS" panose="030F0702030302020204" pitchFamily="66" charset="0"/>
              </a:rPr>
              <a:t>Autumn –</a:t>
            </a:r>
          </a:p>
          <a:p>
            <a:r>
              <a:rPr lang="en-US" dirty="0" smtClean="0">
                <a:latin typeface="Comic Sans MS" panose="030F0702030302020204" pitchFamily="66" charset="0"/>
              </a:rPr>
              <a:t>Cheshire Fire service</a:t>
            </a:r>
          </a:p>
          <a:p>
            <a:r>
              <a:rPr lang="en-US" dirty="0" smtClean="0">
                <a:latin typeface="Comic Sans MS" panose="030F0702030302020204" pitchFamily="66" charset="0"/>
              </a:rPr>
              <a:t>Art sessions with a local artist</a:t>
            </a:r>
          </a:p>
          <a:p>
            <a:r>
              <a:rPr lang="en-US" dirty="0" smtClean="0">
                <a:latin typeface="Comic Sans MS" panose="030F0702030302020204" pitchFamily="66" charset="0"/>
              </a:rPr>
              <a:t>Forest school</a:t>
            </a:r>
            <a:endParaRPr lang="en-US" dirty="0">
              <a:latin typeface="Comic Sans MS" panose="030F0702030302020204" pitchFamily="66" charset="0"/>
            </a:endParaRPr>
          </a:p>
          <a:p>
            <a:endParaRPr lang="en-US" dirty="0" smtClean="0">
              <a:latin typeface="Comic Sans MS" panose="030F0702030302020204" pitchFamily="66" charset="0"/>
            </a:endParaRPr>
          </a:p>
          <a:p>
            <a:r>
              <a:rPr lang="en-US" b="1" dirty="0" smtClean="0">
                <a:latin typeface="Comic Sans MS" panose="030F0702030302020204" pitchFamily="66" charset="0"/>
              </a:rPr>
              <a:t>Spring-</a:t>
            </a:r>
            <a:r>
              <a:rPr lang="en-US" dirty="0" smtClean="0">
                <a:latin typeface="Comic Sans MS" panose="030F0702030302020204" pitchFamily="66" charset="0"/>
              </a:rPr>
              <a:t> </a:t>
            </a:r>
          </a:p>
          <a:p>
            <a:r>
              <a:rPr lang="en-US" dirty="0" smtClean="0">
                <a:latin typeface="Comic Sans MS" panose="030F0702030302020204" pitchFamily="66" charset="0"/>
              </a:rPr>
              <a:t>Live Music now </a:t>
            </a:r>
            <a:endParaRPr lang="en-US" dirty="0">
              <a:latin typeface="Comic Sans MS" panose="030F0702030302020204" pitchFamily="66" charset="0"/>
            </a:endParaRPr>
          </a:p>
          <a:p>
            <a:endParaRPr lang="en-US" dirty="0" smtClean="0">
              <a:latin typeface="Comic Sans MS" panose="030F0702030302020204" pitchFamily="66" charset="0"/>
            </a:endParaRPr>
          </a:p>
          <a:p>
            <a:endParaRPr lang="en-US" dirty="0">
              <a:latin typeface="Comic Sans MS" panose="030F0702030302020204" pitchFamily="66" charset="0"/>
            </a:endParaRPr>
          </a:p>
          <a:p>
            <a:r>
              <a:rPr lang="en-US" b="1" dirty="0" smtClean="0">
                <a:latin typeface="Comic Sans MS" panose="030F0702030302020204" pitchFamily="66" charset="0"/>
              </a:rPr>
              <a:t>Summer- </a:t>
            </a:r>
          </a:p>
          <a:p>
            <a:r>
              <a:rPr lang="en-US" dirty="0" smtClean="0">
                <a:latin typeface="Comic Sans MS" panose="030F0702030302020204" pitchFamily="66" charset="0"/>
              </a:rPr>
              <a:t>Sensory </a:t>
            </a:r>
            <a:r>
              <a:rPr lang="en-US" dirty="0" err="1" smtClean="0">
                <a:latin typeface="Comic Sans MS" panose="030F0702030302020204" pitchFamily="66" charset="0"/>
              </a:rPr>
              <a:t>centre</a:t>
            </a:r>
            <a:endParaRPr lang="en-GB" dirty="0">
              <a:latin typeface="Comic Sans MS" panose="030F0702030302020204" pitchFamily="66"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832200862"/>
              </p:ext>
            </p:extLst>
          </p:nvPr>
        </p:nvGraphicFramePr>
        <p:xfrm>
          <a:off x="4871720" y="4638834"/>
          <a:ext cx="7040880" cy="2103120"/>
        </p:xfrm>
        <a:graphic>
          <a:graphicData uri="http://schemas.openxmlformats.org/drawingml/2006/table">
            <a:tbl>
              <a:tblPr/>
              <a:tblGrid>
                <a:gridCol w="1005840">
                  <a:extLst>
                    <a:ext uri="{9D8B030D-6E8A-4147-A177-3AD203B41FA5}">
                      <a16:colId xmlns:a16="http://schemas.microsoft.com/office/drawing/2014/main" val="1322526549"/>
                    </a:ext>
                  </a:extLst>
                </a:gridCol>
                <a:gridCol w="1005840">
                  <a:extLst>
                    <a:ext uri="{9D8B030D-6E8A-4147-A177-3AD203B41FA5}">
                      <a16:colId xmlns:a16="http://schemas.microsoft.com/office/drawing/2014/main" val="1203970602"/>
                    </a:ext>
                  </a:extLst>
                </a:gridCol>
                <a:gridCol w="1005840">
                  <a:extLst>
                    <a:ext uri="{9D8B030D-6E8A-4147-A177-3AD203B41FA5}">
                      <a16:colId xmlns:a16="http://schemas.microsoft.com/office/drawing/2014/main" val="4165086129"/>
                    </a:ext>
                  </a:extLst>
                </a:gridCol>
                <a:gridCol w="1005840">
                  <a:extLst>
                    <a:ext uri="{9D8B030D-6E8A-4147-A177-3AD203B41FA5}">
                      <a16:colId xmlns:a16="http://schemas.microsoft.com/office/drawing/2014/main" val="1080091251"/>
                    </a:ext>
                  </a:extLst>
                </a:gridCol>
                <a:gridCol w="1005840">
                  <a:extLst>
                    <a:ext uri="{9D8B030D-6E8A-4147-A177-3AD203B41FA5}">
                      <a16:colId xmlns:a16="http://schemas.microsoft.com/office/drawing/2014/main" val="3310012776"/>
                    </a:ext>
                  </a:extLst>
                </a:gridCol>
                <a:gridCol w="1005840">
                  <a:extLst>
                    <a:ext uri="{9D8B030D-6E8A-4147-A177-3AD203B41FA5}">
                      <a16:colId xmlns:a16="http://schemas.microsoft.com/office/drawing/2014/main" val="2941654664"/>
                    </a:ext>
                  </a:extLst>
                </a:gridCol>
                <a:gridCol w="1005840">
                  <a:extLst>
                    <a:ext uri="{9D8B030D-6E8A-4147-A177-3AD203B41FA5}">
                      <a16:colId xmlns:a16="http://schemas.microsoft.com/office/drawing/2014/main" val="3068513565"/>
                    </a:ext>
                  </a:extLst>
                </a:gridCol>
              </a:tblGrid>
              <a:tr h="152400">
                <a:tc>
                  <a:txBody>
                    <a:bodyPr/>
                    <a:lstStyle/>
                    <a:p>
                      <a:pPr algn="ctr" rtl="0" fontAlgn="base"/>
                      <a:r>
                        <a:rPr lang="en-GB" sz="1100" b="1" i="0">
                          <a:solidFill>
                            <a:srgbClr val="000000"/>
                          </a:solidFill>
                          <a:effectLst/>
                          <a:latin typeface="Comic Sans MS" panose="030F0702030302020204" pitchFamily="66" charset="0"/>
                        </a:rPr>
                        <a:t>Daisy - Gemma Webster</a:t>
                      </a:r>
                      <a:r>
                        <a:rPr lang="en-GB" sz="1100" b="0" i="0">
                          <a:solidFill>
                            <a:srgbClr val="000000"/>
                          </a:solidFill>
                          <a:effectLst/>
                          <a:latin typeface="Comic Sans MS" panose="030F0702030302020204" pitchFamily="66" charset="0"/>
                        </a:rPr>
                        <a:t> </a:t>
                      </a:r>
                      <a:endParaRPr lang="en-GB" b="0" i="0">
                        <a:effectLst/>
                      </a:endParaRPr>
                    </a:p>
                  </a:txBody>
                  <a:tcPr anchor="ctr">
                    <a:lnL w="5075" cap="flat" cmpd="sng" algn="ctr">
                      <a:solidFill>
                        <a:schemeClr val="bg1"/>
                      </a:solidFill>
                      <a:prstDash val="solid"/>
                      <a:round/>
                      <a:headEnd type="none" w="med" len="med"/>
                      <a:tailEnd type="none" w="med" len="med"/>
                    </a:lnL>
                    <a:lnR w="5075" cap="flat" cmpd="sng" algn="ctr">
                      <a:solidFill>
                        <a:schemeClr val="bg1"/>
                      </a:solidFill>
                      <a:prstDash val="solid"/>
                      <a:round/>
                      <a:headEnd type="none" w="med" len="med"/>
                      <a:tailEnd type="none" w="med" len="med"/>
                    </a:lnR>
                    <a:lnT w="5075" cap="flat" cmpd="sng" algn="ctr">
                      <a:solidFill>
                        <a:schemeClr val="bg1"/>
                      </a:solidFill>
                      <a:prstDash val="solid"/>
                      <a:round/>
                      <a:headEnd type="none" w="med" len="med"/>
                      <a:tailEnd type="none" w="med" len="med"/>
                    </a:lnT>
                    <a:lnB w="5075" cap="flat" cmpd="sng" algn="ctr">
                      <a:solidFill>
                        <a:schemeClr val="bg1"/>
                      </a:solidFill>
                      <a:prstDash val="solid"/>
                      <a:round/>
                      <a:headEnd type="none" w="med" len="med"/>
                      <a:tailEnd type="none" w="med" len="med"/>
                    </a:lnB>
                    <a:solidFill>
                      <a:srgbClr val="C5E0B3"/>
                    </a:solidFill>
                  </a:tcPr>
                </a:tc>
                <a:tc>
                  <a:txBody>
                    <a:bodyPr/>
                    <a:lstStyle/>
                    <a:p>
                      <a:pPr algn="ctr" rtl="0" fontAlgn="base"/>
                      <a:r>
                        <a:rPr lang="en-GB" sz="1100" b="1" i="0" u="sng" dirty="0">
                          <a:effectLst/>
                          <a:latin typeface="Comic Sans MS" panose="030F0702030302020204" pitchFamily="66" charset="0"/>
                        </a:rPr>
                        <a:t>Oceans </a:t>
                      </a:r>
                      <a:r>
                        <a:rPr lang="en-GB" sz="1100" b="0" i="0" dirty="0">
                          <a:effectLst/>
                          <a:latin typeface="Comic Sans MS" panose="030F0702030302020204" pitchFamily="66" charset="0"/>
                        </a:rPr>
                        <a:t> </a:t>
                      </a:r>
                      <a:endParaRPr lang="en-GB" b="0" i="0" dirty="0">
                        <a:effectLst/>
                      </a:endParaRPr>
                    </a:p>
                    <a:p>
                      <a:pPr algn="ctr" rtl="0" fontAlgn="base"/>
                      <a:r>
                        <a:rPr lang="en-GB" sz="1100" b="0" i="0" dirty="0">
                          <a:effectLst/>
                          <a:latin typeface="Comic Sans MS" panose="030F0702030302020204" pitchFamily="66" charset="0"/>
                        </a:rPr>
                        <a:t> </a:t>
                      </a:r>
                      <a:endParaRPr lang="en-GB" b="0" i="0" dirty="0">
                        <a:effectLst/>
                      </a:endParaRPr>
                    </a:p>
                    <a:p>
                      <a:pPr algn="ctr" rtl="0" fontAlgn="base"/>
                      <a:r>
                        <a:rPr lang="en-GB" sz="1100" b="0" i="0" dirty="0">
                          <a:effectLst/>
                          <a:latin typeface="Comic Sans MS" panose="030F0702030302020204" pitchFamily="66" charset="0"/>
                        </a:rPr>
                        <a:t> </a:t>
                      </a:r>
                      <a:endParaRPr lang="en-GB" b="0" i="0" dirty="0">
                        <a:effectLst/>
                      </a:endParaRPr>
                    </a:p>
                    <a:p>
                      <a:pPr algn="ctr" rtl="0" fontAlgn="base"/>
                      <a:r>
                        <a:rPr lang="en-GB" sz="1100" b="0" i="0" u="none" strike="noStrike" dirty="0">
                          <a:effectLst/>
                          <a:latin typeface="Comic Sans MS" panose="030F0702030302020204" pitchFamily="66" charset="0"/>
                        </a:rPr>
                        <a:t>CAFT </a:t>
                      </a:r>
                      <a:r>
                        <a:rPr lang="en-GB" sz="1100" b="0" i="0" u="none" strike="noStrike" dirty="0" smtClean="0">
                          <a:effectLst/>
                          <a:latin typeface="Comic Sans MS" panose="030F0702030302020204" pitchFamily="66" charset="0"/>
                        </a:rPr>
                        <a:t>Halloween?</a:t>
                      </a:r>
                      <a:endParaRPr lang="en-GB" b="0" i="0" dirty="0">
                        <a:effectLst/>
                      </a:endParaRPr>
                    </a:p>
                  </a:txBody>
                  <a:tcPr>
                    <a:lnL w="5075" cap="flat" cmpd="sng" algn="ctr">
                      <a:solidFill>
                        <a:schemeClr val="bg1"/>
                      </a:solidFill>
                      <a:prstDash val="solid"/>
                      <a:round/>
                      <a:headEnd type="none" w="med" len="med"/>
                      <a:tailEnd type="none" w="med" len="med"/>
                    </a:lnL>
                    <a:lnR w="5075" cap="flat" cmpd="sng" algn="ctr">
                      <a:solidFill>
                        <a:schemeClr val="bg1"/>
                      </a:solidFill>
                      <a:prstDash val="solid"/>
                      <a:round/>
                      <a:headEnd type="none" w="med" len="med"/>
                      <a:tailEnd type="none" w="med" len="med"/>
                    </a:lnR>
                    <a:lnT w="5075" cap="flat" cmpd="sng" algn="ctr">
                      <a:solidFill>
                        <a:schemeClr val="bg1"/>
                      </a:solidFill>
                      <a:prstDash val="solid"/>
                      <a:round/>
                      <a:headEnd type="none" w="med" len="med"/>
                      <a:tailEnd type="none" w="med" len="med"/>
                    </a:lnT>
                    <a:lnB w="5075" cap="flat" cmpd="sng" algn="ctr">
                      <a:solidFill>
                        <a:schemeClr val="bg1"/>
                      </a:solidFill>
                      <a:prstDash val="solid"/>
                      <a:round/>
                      <a:headEnd type="none" w="med" len="med"/>
                      <a:tailEnd type="none" w="med" len="med"/>
                    </a:lnB>
                    <a:solidFill>
                      <a:srgbClr val="C5E0B3"/>
                    </a:solidFill>
                  </a:tcPr>
                </a:tc>
                <a:tc>
                  <a:txBody>
                    <a:bodyPr/>
                    <a:lstStyle/>
                    <a:p>
                      <a:pPr algn="ctr" rtl="0" fontAlgn="base"/>
                      <a:r>
                        <a:rPr lang="en-US" sz="1100" b="1" i="0" u="sng" dirty="0">
                          <a:effectLst/>
                          <a:latin typeface="Comic Sans MS" panose="030F0702030302020204" pitchFamily="66" charset="0"/>
                        </a:rPr>
                        <a:t>Jobs</a:t>
                      </a:r>
                      <a:r>
                        <a:rPr lang="en-US" sz="1100" b="0" i="0" dirty="0">
                          <a:effectLst/>
                          <a:latin typeface="Comic Sans MS" panose="030F0702030302020204" pitchFamily="66" charset="0"/>
                        </a:rPr>
                        <a:t> </a:t>
                      </a:r>
                      <a:endParaRPr lang="en-US" b="0" i="0" dirty="0">
                        <a:effectLst/>
                      </a:endParaRPr>
                    </a:p>
                    <a:p>
                      <a:pPr algn="ctr" rtl="0" fontAlgn="base"/>
                      <a:r>
                        <a:rPr lang="en-US" sz="1100" b="0" i="0" dirty="0">
                          <a:effectLst/>
                          <a:latin typeface="Comic Sans MS" panose="030F0702030302020204" pitchFamily="66" charset="0"/>
                        </a:rPr>
                        <a:t> </a:t>
                      </a:r>
                      <a:endParaRPr lang="en-US" b="0" i="0" dirty="0">
                        <a:effectLst/>
                      </a:endParaRPr>
                    </a:p>
                    <a:p>
                      <a:pPr algn="ctr" rtl="0" fontAlgn="base"/>
                      <a:r>
                        <a:rPr lang="en-US" sz="1100" b="0" i="0" u="none" strike="noStrike" dirty="0">
                          <a:effectLst/>
                          <a:latin typeface="Comic Sans MS" panose="030F0702030302020204" pitchFamily="66" charset="0"/>
                        </a:rPr>
                        <a:t>Imagine that</a:t>
                      </a:r>
                      <a:r>
                        <a:rPr lang="en-US" sz="1100" b="0" i="0" dirty="0">
                          <a:effectLst/>
                          <a:latin typeface="Comic Sans MS" panose="030F0702030302020204" pitchFamily="66" charset="0"/>
                        </a:rPr>
                        <a:t> </a:t>
                      </a:r>
                      <a:endParaRPr lang="en-US" b="0" i="0" dirty="0">
                        <a:effectLst/>
                      </a:endParaRPr>
                    </a:p>
                    <a:p>
                      <a:pPr algn="ctr" rtl="0" fontAlgn="base"/>
                      <a:r>
                        <a:rPr lang="en-US" sz="1100" b="0" i="0" dirty="0">
                          <a:effectLst/>
                          <a:latin typeface="Comic Sans MS" panose="030F0702030302020204" pitchFamily="66" charset="0"/>
                        </a:rPr>
                        <a:t> </a:t>
                      </a:r>
                      <a:endParaRPr lang="en-US" b="0" i="0" dirty="0">
                        <a:effectLst/>
                      </a:endParaRPr>
                    </a:p>
                    <a:p>
                      <a:pPr algn="ctr" rtl="0" fontAlgn="base"/>
                      <a:r>
                        <a:rPr lang="en-US" sz="1100" b="0" i="0" u="none" strike="noStrike" dirty="0">
                          <a:effectLst/>
                          <a:latin typeface="Comic Sans MS" panose="030F0702030302020204" pitchFamily="66" charset="0"/>
                        </a:rPr>
                        <a:t>CAFT </a:t>
                      </a:r>
                      <a:r>
                        <a:rPr lang="en-US" sz="1100" b="0" i="0" u="none" strike="noStrike" dirty="0" smtClean="0">
                          <a:effectLst/>
                          <a:latin typeface="Comic Sans MS" panose="030F0702030302020204" pitchFamily="66" charset="0"/>
                        </a:rPr>
                        <a:t>Christmas?</a:t>
                      </a:r>
                    </a:p>
                    <a:p>
                      <a:pPr algn="ctr" rtl="0" fontAlgn="base"/>
                      <a:r>
                        <a:rPr lang="en-US" sz="1100" b="0" i="0" dirty="0">
                          <a:effectLst/>
                          <a:latin typeface="Comic Sans MS" panose="030F0702030302020204" pitchFamily="66" charset="0"/>
                        </a:rPr>
                        <a:t> </a:t>
                      </a:r>
                      <a:endParaRPr lang="en-US" b="0" i="0" dirty="0">
                        <a:effectLst/>
                      </a:endParaRPr>
                    </a:p>
                    <a:p>
                      <a:pPr algn="ctr" rtl="0" fontAlgn="base"/>
                      <a:r>
                        <a:rPr lang="en-US" sz="1100" b="0" i="0" u="none" strike="noStrike" dirty="0" err="1">
                          <a:effectLst/>
                          <a:latin typeface="Comic Sans MS" panose="030F0702030302020204" pitchFamily="66" charset="0"/>
                        </a:rPr>
                        <a:t>Gullivers</a:t>
                      </a:r>
                      <a:r>
                        <a:rPr lang="en-US" sz="1100" b="0" i="0" u="none" strike="noStrike" dirty="0">
                          <a:effectLst/>
                          <a:latin typeface="Comic Sans MS" panose="030F0702030302020204" pitchFamily="66" charset="0"/>
                        </a:rPr>
                        <a:t> World Christmas</a:t>
                      </a:r>
                      <a:r>
                        <a:rPr lang="en-US" sz="1100" b="0" i="0" dirty="0">
                          <a:effectLst/>
                          <a:latin typeface="Comic Sans MS" panose="030F0702030302020204" pitchFamily="66" charset="0"/>
                        </a:rPr>
                        <a:t> </a:t>
                      </a:r>
                      <a:endParaRPr lang="en-US" b="0" i="0" dirty="0">
                        <a:effectLst/>
                      </a:endParaRPr>
                    </a:p>
                    <a:p>
                      <a:pPr algn="ctr" rtl="0" fontAlgn="base"/>
                      <a:r>
                        <a:rPr lang="en-US" sz="1100" b="0" i="0" dirty="0">
                          <a:effectLst/>
                          <a:latin typeface="Comic Sans MS" panose="030F0702030302020204" pitchFamily="66" charset="0"/>
                        </a:rPr>
                        <a:t> </a:t>
                      </a:r>
                      <a:endParaRPr lang="en-US" b="0" i="0" dirty="0">
                        <a:effectLst/>
                      </a:endParaRPr>
                    </a:p>
                  </a:txBody>
                  <a:tcPr>
                    <a:lnL w="5075" cap="flat" cmpd="sng" algn="ctr">
                      <a:solidFill>
                        <a:schemeClr val="bg1"/>
                      </a:solidFill>
                      <a:prstDash val="solid"/>
                      <a:round/>
                      <a:headEnd type="none" w="med" len="med"/>
                      <a:tailEnd type="none" w="med" len="med"/>
                    </a:lnL>
                    <a:lnR w="5075" cap="flat" cmpd="sng" algn="ctr">
                      <a:solidFill>
                        <a:schemeClr val="bg1"/>
                      </a:solidFill>
                      <a:prstDash val="solid"/>
                      <a:round/>
                      <a:headEnd type="none" w="med" len="med"/>
                      <a:tailEnd type="none" w="med" len="med"/>
                    </a:lnR>
                    <a:lnT w="5075" cap="flat" cmpd="sng" algn="ctr">
                      <a:solidFill>
                        <a:schemeClr val="bg1"/>
                      </a:solidFill>
                      <a:prstDash val="solid"/>
                      <a:round/>
                      <a:headEnd type="none" w="med" len="med"/>
                      <a:tailEnd type="none" w="med" len="med"/>
                    </a:lnT>
                    <a:lnB w="5075" cap="flat" cmpd="sng" algn="ctr">
                      <a:solidFill>
                        <a:schemeClr val="bg1"/>
                      </a:solidFill>
                      <a:prstDash val="solid"/>
                      <a:round/>
                      <a:headEnd type="none" w="med" len="med"/>
                      <a:tailEnd type="none" w="med" len="med"/>
                    </a:lnB>
                    <a:solidFill>
                      <a:srgbClr val="C5E0B3"/>
                    </a:solidFill>
                  </a:tcPr>
                </a:tc>
                <a:tc>
                  <a:txBody>
                    <a:bodyPr/>
                    <a:lstStyle/>
                    <a:p>
                      <a:pPr algn="ctr" rtl="0" fontAlgn="base"/>
                      <a:r>
                        <a:rPr lang="en-US" sz="1100" b="1" i="0" u="sng">
                          <a:effectLst/>
                          <a:latin typeface="Comic Sans MS" panose="030F0702030302020204" pitchFamily="66" charset="0"/>
                        </a:rPr>
                        <a:t>Being outside</a:t>
                      </a:r>
                      <a:r>
                        <a:rPr lang="en-US" sz="1100" b="0" i="0">
                          <a:effectLst/>
                          <a:latin typeface="Comic Sans MS" panose="030F0702030302020204" pitchFamily="66" charset="0"/>
                        </a:rPr>
                        <a:t> </a:t>
                      </a:r>
                      <a:endParaRPr lang="en-US" b="0" i="0">
                        <a:effectLst/>
                      </a:endParaRPr>
                    </a:p>
                    <a:p>
                      <a:pPr algn="ctr" rtl="0" fontAlgn="base"/>
                      <a:r>
                        <a:rPr lang="en-US" sz="1100" b="0" i="0">
                          <a:effectLst/>
                          <a:latin typeface="Comic Sans MS" panose="030F0702030302020204" pitchFamily="66" charset="0"/>
                        </a:rPr>
                        <a:t> </a:t>
                      </a:r>
                      <a:endParaRPr lang="en-US" b="0" i="0">
                        <a:effectLst/>
                      </a:endParaRPr>
                    </a:p>
                    <a:p>
                      <a:pPr algn="ctr" rtl="0" fontAlgn="base"/>
                      <a:r>
                        <a:rPr lang="en-US" sz="1100" b="0" i="0" u="none" strike="noStrike">
                          <a:effectLst/>
                          <a:latin typeface="Comic Sans MS" panose="030F0702030302020204" pitchFamily="66" charset="0"/>
                        </a:rPr>
                        <a:t>Walton Hall and Gardens </a:t>
                      </a:r>
                      <a:r>
                        <a:rPr lang="en-US" sz="1100" b="0" i="0">
                          <a:effectLst/>
                          <a:latin typeface="Comic Sans MS" panose="030F0702030302020204" pitchFamily="66" charset="0"/>
                        </a:rPr>
                        <a:t> </a:t>
                      </a:r>
                      <a:endParaRPr lang="en-US" b="0" i="0">
                        <a:effectLst/>
                      </a:endParaRPr>
                    </a:p>
                    <a:p>
                      <a:pPr algn="ctr" rtl="0" fontAlgn="base"/>
                      <a:r>
                        <a:rPr lang="en-US" sz="1100" b="0" i="0">
                          <a:effectLst/>
                          <a:latin typeface="Comic Sans MS" panose="030F0702030302020204" pitchFamily="66" charset="0"/>
                        </a:rPr>
                        <a:t> </a:t>
                      </a:r>
                      <a:endParaRPr lang="en-US" b="0" i="0">
                        <a:effectLst/>
                      </a:endParaRPr>
                    </a:p>
                  </a:txBody>
                  <a:tcPr>
                    <a:lnL w="5075" cap="flat" cmpd="sng" algn="ctr">
                      <a:solidFill>
                        <a:schemeClr val="bg1"/>
                      </a:solidFill>
                      <a:prstDash val="solid"/>
                      <a:round/>
                      <a:headEnd type="none" w="med" len="med"/>
                      <a:tailEnd type="none" w="med" len="med"/>
                    </a:lnL>
                    <a:lnR w="5075" cap="flat" cmpd="sng" algn="ctr">
                      <a:solidFill>
                        <a:schemeClr val="bg1"/>
                      </a:solidFill>
                      <a:prstDash val="solid"/>
                      <a:round/>
                      <a:headEnd type="none" w="med" len="med"/>
                      <a:tailEnd type="none" w="med" len="med"/>
                    </a:lnR>
                    <a:lnT w="5075" cap="flat" cmpd="sng" algn="ctr">
                      <a:solidFill>
                        <a:schemeClr val="bg1"/>
                      </a:solidFill>
                      <a:prstDash val="solid"/>
                      <a:round/>
                      <a:headEnd type="none" w="med" len="med"/>
                      <a:tailEnd type="none" w="med" len="med"/>
                    </a:lnT>
                    <a:lnB w="5075" cap="flat" cmpd="sng" algn="ctr">
                      <a:solidFill>
                        <a:schemeClr val="bg1"/>
                      </a:solidFill>
                      <a:prstDash val="solid"/>
                      <a:round/>
                      <a:headEnd type="none" w="med" len="med"/>
                      <a:tailEnd type="none" w="med" len="med"/>
                    </a:lnB>
                    <a:solidFill>
                      <a:srgbClr val="C5E0B3"/>
                    </a:solidFill>
                  </a:tcPr>
                </a:tc>
                <a:tc>
                  <a:txBody>
                    <a:bodyPr/>
                    <a:lstStyle/>
                    <a:p>
                      <a:pPr algn="ctr" rtl="0" fontAlgn="base"/>
                      <a:r>
                        <a:rPr lang="en-US" sz="1100" b="1" i="0" u="sng">
                          <a:effectLst/>
                          <a:latin typeface="Comic Sans MS" panose="030F0702030302020204" pitchFamily="66" charset="0"/>
                        </a:rPr>
                        <a:t>Food</a:t>
                      </a:r>
                      <a:r>
                        <a:rPr lang="en-US" sz="1100" b="0" i="0">
                          <a:effectLst/>
                          <a:latin typeface="Comic Sans MS" panose="030F0702030302020204" pitchFamily="66" charset="0"/>
                        </a:rPr>
                        <a:t> </a:t>
                      </a:r>
                      <a:endParaRPr lang="en-US" b="0" i="0">
                        <a:effectLst/>
                      </a:endParaRPr>
                    </a:p>
                    <a:p>
                      <a:pPr algn="ctr" rtl="0" fontAlgn="base"/>
                      <a:r>
                        <a:rPr lang="en-US" sz="1100" b="0" i="0">
                          <a:effectLst/>
                          <a:latin typeface="Comic Sans MS" panose="030F0702030302020204" pitchFamily="66" charset="0"/>
                        </a:rPr>
                        <a:t> </a:t>
                      </a:r>
                      <a:endParaRPr lang="en-US" b="0" i="0">
                        <a:effectLst/>
                      </a:endParaRPr>
                    </a:p>
                    <a:p>
                      <a:pPr algn="ctr" rtl="0" fontAlgn="base"/>
                      <a:r>
                        <a:rPr lang="en-US" sz="1100" b="0" i="0" u="none" strike="noStrike">
                          <a:effectLst/>
                          <a:latin typeface="Comic Sans MS" panose="030F0702030302020204" pitchFamily="66" charset="0"/>
                        </a:rPr>
                        <a:t>High Legh Garden Centre</a:t>
                      </a:r>
                      <a:r>
                        <a:rPr lang="en-US" sz="1100" b="0" i="0">
                          <a:effectLst/>
                          <a:latin typeface="Comic Sans MS" panose="030F0702030302020204" pitchFamily="66" charset="0"/>
                        </a:rPr>
                        <a:t> </a:t>
                      </a:r>
                      <a:endParaRPr lang="en-US" b="0" i="0">
                        <a:effectLst/>
                      </a:endParaRPr>
                    </a:p>
                    <a:p>
                      <a:pPr algn="ctr" rtl="0" fontAlgn="base"/>
                      <a:r>
                        <a:rPr lang="en-US" sz="1100" b="0" i="0">
                          <a:effectLst/>
                          <a:latin typeface="Comic Sans MS" panose="030F0702030302020204" pitchFamily="66" charset="0"/>
                        </a:rPr>
                        <a:t> </a:t>
                      </a:r>
                      <a:endParaRPr lang="en-US" b="0" i="0">
                        <a:effectLst/>
                      </a:endParaRPr>
                    </a:p>
                  </a:txBody>
                  <a:tcPr>
                    <a:lnL w="5075" cap="flat" cmpd="sng" algn="ctr">
                      <a:solidFill>
                        <a:schemeClr val="bg1"/>
                      </a:solidFill>
                      <a:prstDash val="solid"/>
                      <a:round/>
                      <a:headEnd type="none" w="med" len="med"/>
                      <a:tailEnd type="none" w="med" len="med"/>
                    </a:lnL>
                    <a:lnR w="5075" cap="flat" cmpd="sng" algn="ctr">
                      <a:solidFill>
                        <a:schemeClr val="bg1"/>
                      </a:solidFill>
                      <a:prstDash val="solid"/>
                      <a:round/>
                      <a:headEnd type="none" w="med" len="med"/>
                      <a:tailEnd type="none" w="med" len="med"/>
                    </a:lnR>
                    <a:lnT w="5075" cap="flat" cmpd="sng" algn="ctr">
                      <a:solidFill>
                        <a:schemeClr val="bg1"/>
                      </a:solidFill>
                      <a:prstDash val="solid"/>
                      <a:round/>
                      <a:headEnd type="none" w="med" len="med"/>
                      <a:tailEnd type="none" w="med" len="med"/>
                    </a:lnT>
                    <a:lnB w="5075" cap="flat" cmpd="sng" algn="ctr">
                      <a:solidFill>
                        <a:schemeClr val="bg1"/>
                      </a:solidFill>
                      <a:prstDash val="solid"/>
                      <a:round/>
                      <a:headEnd type="none" w="med" len="med"/>
                      <a:tailEnd type="none" w="med" len="med"/>
                    </a:lnB>
                    <a:solidFill>
                      <a:srgbClr val="C5E0B3"/>
                    </a:solidFill>
                  </a:tcPr>
                </a:tc>
                <a:tc>
                  <a:txBody>
                    <a:bodyPr/>
                    <a:lstStyle/>
                    <a:p>
                      <a:pPr algn="ctr" rtl="0" fontAlgn="base"/>
                      <a:r>
                        <a:rPr lang="en-US" sz="1100" b="1" i="0" u="sng">
                          <a:effectLst/>
                          <a:latin typeface="Comic Sans MS" panose="030F0702030302020204" pitchFamily="66" charset="0"/>
                        </a:rPr>
                        <a:t>South America</a:t>
                      </a:r>
                      <a:r>
                        <a:rPr lang="en-US" sz="1100" b="0" i="0">
                          <a:effectLst/>
                          <a:latin typeface="Comic Sans MS" panose="030F0702030302020204" pitchFamily="66" charset="0"/>
                        </a:rPr>
                        <a:t> </a:t>
                      </a:r>
                      <a:endParaRPr lang="en-US" b="0" i="0">
                        <a:effectLst/>
                      </a:endParaRPr>
                    </a:p>
                    <a:p>
                      <a:pPr algn="ctr" rtl="0" fontAlgn="base"/>
                      <a:r>
                        <a:rPr lang="en-US" sz="1100" b="0" i="0">
                          <a:effectLst/>
                          <a:latin typeface="Comic Sans MS" panose="030F0702030302020204" pitchFamily="66" charset="0"/>
                        </a:rPr>
                        <a:t> </a:t>
                      </a:r>
                      <a:endParaRPr lang="en-US" b="0" i="0">
                        <a:effectLst/>
                      </a:endParaRPr>
                    </a:p>
                    <a:p>
                      <a:pPr algn="ctr" rtl="0" fontAlgn="base"/>
                      <a:r>
                        <a:rPr lang="en-US" sz="1100" b="0" i="0" u="none" strike="noStrike">
                          <a:effectLst/>
                          <a:latin typeface="Comic Sans MS" panose="030F0702030302020204" pitchFamily="66" charset="0"/>
                        </a:rPr>
                        <a:t>Chester Zoo</a:t>
                      </a:r>
                      <a:r>
                        <a:rPr lang="en-US" sz="1100" b="0" i="0">
                          <a:effectLst/>
                          <a:latin typeface="Comic Sans MS" panose="030F0702030302020204" pitchFamily="66" charset="0"/>
                        </a:rPr>
                        <a:t> </a:t>
                      </a:r>
                      <a:endParaRPr lang="en-US" b="0" i="0">
                        <a:effectLst/>
                      </a:endParaRPr>
                    </a:p>
                    <a:p>
                      <a:pPr algn="ctr" rtl="0" fontAlgn="base"/>
                      <a:r>
                        <a:rPr lang="en-US" sz="1100" b="0" i="0">
                          <a:effectLst/>
                          <a:latin typeface="Comic Sans MS" panose="030F0702030302020204" pitchFamily="66" charset="0"/>
                        </a:rPr>
                        <a:t> </a:t>
                      </a:r>
                      <a:endParaRPr lang="en-US" b="0" i="0">
                        <a:effectLst/>
                      </a:endParaRPr>
                    </a:p>
                    <a:p>
                      <a:pPr algn="ctr" rtl="0" fontAlgn="base"/>
                      <a:r>
                        <a:rPr lang="en-US" sz="1100" b="0" i="0" u="none" strike="noStrike">
                          <a:effectLst/>
                          <a:latin typeface="Comic Sans MS" panose="030F0702030302020204" pitchFamily="66" charset="0"/>
                        </a:rPr>
                        <a:t>Knowsley Safari Park</a:t>
                      </a:r>
                      <a:r>
                        <a:rPr lang="en-US" sz="1100" b="0" i="0">
                          <a:effectLst/>
                          <a:latin typeface="Comic Sans MS" panose="030F0702030302020204" pitchFamily="66" charset="0"/>
                        </a:rPr>
                        <a:t> </a:t>
                      </a:r>
                      <a:endParaRPr lang="en-US" b="0" i="0">
                        <a:effectLst/>
                      </a:endParaRPr>
                    </a:p>
                  </a:txBody>
                  <a:tcPr>
                    <a:lnL w="5075" cap="flat" cmpd="sng" algn="ctr">
                      <a:solidFill>
                        <a:schemeClr val="bg1"/>
                      </a:solidFill>
                      <a:prstDash val="solid"/>
                      <a:round/>
                      <a:headEnd type="none" w="med" len="med"/>
                      <a:tailEnd type="none" w="med" len="med"/>
                    </a:lnL>
                    <a:lnR w="5075" cap="flat" cmpd="sng" algn="ctr">
                      <a:solidFill>
                        <a:schemeClr val="bg1"/>
                      </a:solidFill>
                      <a:prstDash val="solid"/>
                      <a:round/>
                      <a:headEnd type="none" w="med" len="med"/>
                      <a:tailEnd type="none" w="med" len="med"/>
                    </a:lnR>
                    <a:lnT w="5075" cap="flat" cmpd="sng" algn="ctr">
                      <a:solidFill>
                        <a:schemeClr val="bg1"/>
                      </a:solidFill>
                      <a:prstDash val="solid"/>
                      <a:round/>
                      <a:headEnd type="none" w="med" len="med"/>
                      <a:tailEnd type="none" w="med" len="med"/>
                    </a:lnT>
                    <a:lnB w="5075" cap="flat" cmpd="sng" algn="ctr">
                      <a:solidFill>
                        <a:schemeClr val="bg1"/>
                      </a:solidFill>
                      <a:prstDash val="solid"/>
                      <a:round/>
                      <a:headEnd type="none" w="med" len="med"/>
                      <a:tailEnd type="none" w="med" len="med"/>
                    </a:lnB>
                    <a:solidFill>
                      <a:srgbClr val="C5E0B3"/>
                    </a:solidFill>
                  </a:tcPr>
                </a:tc>
                <a:tc>
                  <a:txBody>
                    <a:bodyPr/>
                    <a:lstStyle/>
                    <a:p>
                      <a:pPr algn="ctr" rtl="0" fontAlgn="base"/>
                      <a:r>
                        <a:rPr lang="en-GB" sz="1100" b="1" i="0" u="sng" dirty="0">
                          <a:effectLst/>
                          <a:latin typeface="Comic Sans MS" panose="030F0702030302020204" pitchFamily="66" charset="0"/>
                        </a:rPr>
                        <a:t>Castles</a:t>
                      </a:r>
                      <a:r>
                        <a:rPr lang="en-GB" sz="1100" b="0" i="0" dirty="0">
                          <a:effectLst/>
                          <a:latin typeface="Comic Sans MS" panose="030F0702030302020204" pitchFamily="66" charset="0"/>
                        </a:rPr>
                        <a:t> </a:t>
                      </a:r>
                      <a:endParaRPr lang="en-GB" b="0" i="0" dirty="0">
                        <a:effectLst/>
                      </a:endParaRPr>
                    </a:p>
                    <a:p>
                      <a:pPr algn="ctr" rtl="0" fontAlgn="base"/>
                      <a:r>
                        <a:rPr lang="en-GB" sz="1100" b="0" i="0" dirty="0">
                          <a:effectLst/>
                          <a:latin typeface="Comic Sans MS" panose="030F0702030302020204" pitchFamily="66" charset="0"/>
                        </a:rPr>
                        <a:t> </a:t>
                      </a:r>
                      <a:endParaRPr lang="en-GB" b="0" i="0" dirty="0">
                        <a:effectLst/>
                      </a:endParaRPr>
                    </a:p>
                    <a:p>
                      <a:pPr algn="ctr" rtl="0" fontAlgn="base"/>
                      <a:r>
                        <a:rPr lang="en-GB" sz="1100" b="0" i="0" u="none" strike="noStrike" dirty="0">
                          <a:effectLst/>
                          <a:latin typeface="Comic Sans MS" panose="030F0702030302020204" pitchFamily="66" charset="0"/>
                        </a:rPr>
                        <a:t>Conway Castle/Beeston Castle</a:t>
                      </a:r>
                      <a:r>
                        <a:rPr lang="en-GB" sz="1100" b="0" i="0" dirty="0">
                          <a:effectLst/>
                          <a:latin typeface="Comic Sans MS" panose="030F0702030302020204" pitchFamily="66" charset="0"/>
                        </a:rPr>
                        <a:t> </a:t>
                      </a:r>
                      <a:endParaRPr lang="en-GB" b="0" i="0" dirty="0">
                        <a:effectLst/>
                      </a:endParaRPr>
                    </a:p>
                    <a:p>
                      <a:pPr algn="ctr" rtl="0" fontAlgn="base"/>
                      <a:r>
                        <a:rPr lang="en-GB" sz="1100" b="0" i="0" dirty="0">
                          <a:effectLst/>
                          <a:latin typeface="Comic Sans MS" panose="030F0702030302020204" pitchFamily="66" charset="0"/>
                        </a:rPr>
                        <a:t> </a:t>
                      </a:r>
                      <a:endParaRPr lang="en-GB" b="0" i="0" dirty="0">
                        <a:effectLst/>
                      </a:endParaRPr>
                    </a:p>
                    <a:p>
                      <a:pPr algn="ctr" rtl="0" fontAlgn="base"/>
                      <a:r>
                        <a:rPr lang="en-GB" sz="1100" b="0" i="0" dirty="0">
                          <a:effectLst/>
                          <a:latin typeface="Comic Sans MS" panose="030F0702030302020204" pitchFamily="66" charset="0"/>
                        </a:rPr>
                        <a:t> </a:t>
                      </a:r>
                      <a:endParaRPr lang="en-GB" b="0" i="0" dirty="0">
                        <a:effectLst/>
                      </a:endParaRPr>
                    </a:p>
                  </a:txBody>
                  <a:tcPr>
                    <a:lnL w="5075" cap="flat" cmpd="sng" algn="ctr">
                      <a:solidFill>
                        <a:schemeClr val="bg1"/>
                      </a:solidFill>
                      <a:prstDash val="solid"/>
                      <a:round/>
                      <a:headEnd type="none" w="med" len="med"/>
                      <a:tailEnd type="none" w="med" len="med"/>
                    </a:lnL>
                    <a:lnR w="5075" cap="flat" cmpd="sng" algn="ctr">
                      <a:solidFill>
                        <a:schemeClr val="bg1"/>
                      </a:solidFill>
                      <a:prstDash val="solid"/>
                      <a:round/>
                      <a:headEnd type="none" w="med" len="med"/>
                      <a:tailEnd type="none" w="med" len="med"/>
                    </a:lnR>
                    <a:lnT w="5075" cap="flat" cmpd="sng" algn="ctr">
                      <a:solidFill>
                        <a:schemeClr val="bg1"/>
                      </a:solidFill>
                      <a:prstDash val="solid"/>
                      <a:round/>
                      <a:headEnd type="none" w="med" len="med"/>
                      <a:tailEnd type="none" w="med" len="med"/>
                    </a:lnT>
                    <a:lnB w="5075" cap="flat" cmpd="sng" algn="ctr">
                      <a:solidFill>
                        <a:schemeClr val="bg1"/>
                      </a:solidFill>
                      <a:prstDash val="solid"/>
                      <a:round/>
                      <a:headEnd type="none" w="med" len="med"/>
                      <a:tailEnd type="none" w="med" len="med"/>
                    </a:lnB>
                    <a:solidFill>
                      <a:srgbClr val="C5E0B3"/>
                    </a:solidFill>
                  </a:tcPr>
                </a:tc>
                <a:extLst>
                  <a:ext uri="{0D108BD9-81ED-4DB2-BD59-A6C34878D82A}">
                    <a16:rowId xmlns:a16="http://schemas.microsoft.com/office/drawing/2014/main" val="1361805759"/>
                  </a:ext>
                </a:extLst>
              </a:tr>
            </a:tbl>
          </a:graphicData>
        </a:graphic>
      </p:graphicFrame>
      <p:sp>
        <p:nvSpPr>
          <p:cNvPr id="8" name="Rectangle 7"/>
          <p:cNvSpPr/>
          <p:nvPr/>
        </p:nvSpPr>
        <p:spPr>
          <a:xfrm>
            <a:off x="6707243" y="4133043"/>
            <a:ext cx="3369833" cy="369332"/>
          </a:xfrm>
          <a:prstGeom prst="rect">
            <a:avLst/>
          </a:prstGeom>
        </p:spPr>
        <p:txBody>
          <a:bodyPr wrap="none">
            <a:spAutoFit/>
          </a:bodyPr>
          <a:lstStyle/>
          <a:p>
            <a:r>
              <a:rPr lang="en-US" dirty="0" smtClean="0">
                <a:latin typeface="Comic Sans MS" panose="030F0702030302020204" pitchFamily="66" charset="0"/>
              </a:rPr>
              <a:t>Trip ideas for the year ahead</a:t>
            </a:r>
            <a:endParaRPr lang="en-GB" dirty="0">
              <a:latin typeface="Comic Sans MS" panose="030F0702030302020204" pitchFamily="66" charset="0"/>
            </a:endParaRPr>
          </a:p>
        </p:txBody>
      </p:sp>
    </p:spTree>
    <p:extLst>
      <p:ext uri="{BB962C8B-B14F-4D97-AF65-F5344CB8AC3E}">
        <p14:creationId xmlns:p14="http://schemas.microsoft.com/office/powerpoint/2010/main" val="1664647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latin typeface="Comic Sans MS" panose="030F0702030302020204" pitchFamily="66" charset="0"/>
              </a:rPr>
              <a:t>Evidence for Learning</a:t>
            </a:r>
          </a:p>
        </p:txBody>
      </p:sp>
      <p:sp>
        <p:nvSpPr>
          <p:cNvPr id="2" name="Rectangle 1"/>
          <p:cNvSpPr/>
          <p:nvPr/>
        </p:nvSpPr>
        <p:spPr>
          <a:xfrm>
            <a:off x="1055077" y="2134078"/>
            <a:ext cx="7877908" cy="3785652"/>
          </a:xfrm>
          <a:prstGeom prst="rect">
            <a:avLst/>
          </a:prstGeom>
        </p:spPr>
        <p:txBody>
          <a:bodyPr wrap="square">
            <a:spAutoFit/>
          </a:bodyPr>
          <a:lstStyle/>
          <a:p>
            <a:r>
              <a:rPr lang="en-GB" sz="2000" dirty="0">
                <a:latin typeface="Comic Sans MS" panose="030F0702030302020204" pitchFamily="66" charset="0"/>
              </a:rPr>
              <a:t>Evidence for Learning (</a:t>
            </a:r>
            <a:r>
              <a:rPr lang="en-GB" sz="2000" dirty="0" err="1">
                <a:latin typeface="Comic Sans MS" panose="030F0702030302020204" pitchFamily="66" charset="0"/>
              </a:rPr>
              <a:t>EfL</a:t>
            </a:r>
            <a:r>
              <a:rPr lang="en-GB" sz="2000" dirty="0">
                <a:latin typeface="Comic Sans MS" panose="030F0702030302020204" pitchFamily="66" charset="0"/>
              </a:rPr>
              <a:t>) is a secure online platform we use at Green Lane to share photographs, videos and observations of your child’s learning, progress and achievements. It gives you a lovely insight into what your child has been learning and enjoying at school.</a:t>
            </a:r>
          </a:p>
          <a:p>
            <a:endParaRPr lang="en-GB" sz="2000" dirty="0">
              <a:latin typeface="Comic Sans MS" panose="030F0702030302020204" pitchFamily="66" charset="0"/>
            </a:endParaRPr>
          </a:p>
          <a:p>
            <a:r>
              <a:rPr lang="en-GB" sz="2000" dirty="0">
                <a:latin typeface="Comic Sans MS" panose="030F0702030302020204" pitchFamily="66" charset="0"/>
              </a:rPr>
              <a:t>We also love it when parents and carers upload photographs of the things children have been doing at home, so that we can celebrate and talk about these experiences in school too.</a:t>
            </a:r>
          </a:p>
          <a:p>
            <a:endParaRPr lang="en-GB" sz="2000" dirty="0">
              <a:latin typeface="Comic Sans MS" panose="030F0702030302020204" pitchFamily="66" charset="0"/>
            </a:endParaRPr>
          </a:p>
          <a:p>
            <a:r>
              <a:rPr lang="en-GB" sz="2000" dirty="0">
                <a:latin typeface="Comic Sans MS" panose="030F0702030302020204" pitchFamily="66" charset="0"/>
              </a:rPr>
              <a:t>If you have any trouble logging in, please let your child’s class team know and they can ask Miss Taylor to reset your password.</a:t>
            </a:r>
          </a:p>
        </p:txBody>
      </p:sp>
      <p:pic>
        <p:nvPicPr>
          <p:cNvPr id="4" name="Picture 3"/>
          <p:cNvPicPr>
            <a:picLocks noChangeAspect="1"/>
          </p:cNvPicPr>
          <p:nvPr/>
        </p:nvPicPr>
        <p:blipFill>
          <a:blip r:embed="rId2"/>
          <a:stretch>
            <a:fillRect/>
          </a:stretch>
        </p:blipFill>
        <p:spPr>
          <a:xfrm>
            <a:off x="9174292" y="2902856"/>
            <a:ext cx="2179509" cy="2248095"/>
          </a:xfrm>
          <a:prstGeom prst="rect">
            <a:avLst/>
          </a:prstGeom>
        </p:spPr>
      </p:pic>
    </p:spTree>
    <p:extLst>
      <p:ext uri="{BB962C8B-B14F-4D97-AF65-F5344CB8AC3E}">
        <p14:creationId xmlns:p14="http://schemas.microsoft.com/office/powerpoint/2010/main" val="2399836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What should pupils bring to school daily?</a:t>
            </a:r>
          </a:p>
        </p:txBody>
      </p:sp>
      <p:pic>
        <p:nvPicPr>
          <p:cNvPr id="4" name="Picture 3"/>
          <p:cNvPicPr/>
          <p:nvPr/>
        </p:nvPicPr>
        <p:blipFill>
          <a:blip r:embed="rId2">
            <a:extLst>
              <a:ext uri="{28A0092B-C50C-407E-A947-70E740481C1C}">
                <a14:useLocalDpi xmlns:a14="http://schemas.microsoft.com/office/drawing/2010/main" val="0"/>
              </a:ext>
            </a:extLst>
          </a:blip>
          <a:stretch>
            <a:fillRect/>
          </a:stretch>
        </p:blipFill>
        <p:spPr>
          <a:xfrm rot="21359047">
            <a:off x="1081457" y="1847843"/>
            <a:ext cx="1061242" cy="1095953"/>
          </a:xfrm>
          <a:prstGeom prst="rect">
            <a:avLst/>
          </a:prstGeom>
        </p:spPr>
      </p:pic>
      <p:sp>
        <p:nvSpPr>
          <p:cNvPr id="5" name="TextBox 4"/>
          <p:cNvSpPr txBox="1"/>
          <p:nvPr/>
        </p:nvSpPr>
        <p:spPr>
          <a:xfrm>
            <a:off x="2688609" y="1982328"/>
            <a:ext cx="8488907" cy="707886"/>
          </a:xfrm>
          <a:prstGeom prst="rect">
            <a:avLst/>
          </a:prstGeom>
          <a:noFill/>
        </p:spPr>
        <p:txBody>
          <a:bodyPr wrap="square" rtlCol="0">
            <a:spAutoFit/>
          </a:bodyPr>
          <a:lstStyle/>
          <a:p>
            <a:r>
              <a:rPr lang="en-GB" sz="2000" dirty="0">
                <a:latin typeface="Comic Sans MS" panose="030F0702030302020204" pitchFamily="66" charset="0"/>
              </a:rPr>
              <a:t>Their home school diary – This can be used for messages between class and home.</a:t>
            </a:r>
          </a:p>
        </p:txBody>
      </p:sp>
      <p:pic>
        <p:nvPicPr>
          <p:cNvPr id="9" name="Picture 8"/>
          <p:cNvPicPr/>
          <p:nvPr/>
        </p:nvPicPr>
        <p:blipFill>
          <a:blip r:embed="rId3">
            <a:extLst>
              <a:ext uri="{28A0092B-C50C-407E-A947-70E740481C1C}">
                <a14:useLocalDpi xmlns:a14="http://schemas.microsoft.com/office/drawing/2010/main" val="0"/>
              </a:ext>
            </a:extLst>
          </a:blip>
          <a:stretch>
            <a:fillRect/>
          </a:stretch>
        </p:blipFill>
        <p:spPr>
          <a:xfrm rot="386013">
            <a:off x="1044383" y="3772179"/>
            <a:ext cx="1071392" cy="906784"/>
          </a:xfrm>
          <a:prstGeom prst="rect">
            <a:avLst/>
          </a:prstGeom>
        </p:spPr>
      </p:pic>
      <p:sp>
        <p:nvSpPr>
          <p:cNvPr id="8" name="TextBox 7"/>
          <p:cNvSpPr txBox="1"/>
          <p:nvPr/>
        </p:nvSpPr>
        <p:spPr>
          <a:xfrm>
            <a:off x="2688609" y="3418400"/>
            <a:ext cx="8665192" cy="1477328"/>
          </a:xfrm>
          <a:prstGeom prst="rect">
            <a:avLst/>
          </a:prstGeom>
          <a:noFill/>
        </p:spPr>
        <p:txBody>
          <a:bodyPr wrap="square" lIns="91440" tIns="45720" rIns="91440" bIns="45720" rtlCol="0" anchor="t">
            <a:spAutoFit/>
          </a:bodyPr>
          <a:lstStyle/>
          <a:p>
            <a:r>
              <a:rPr lang="en-GB" dirty="0">
                <a:latin typeface="Comic Sans MS"/>
              </a:rPr>
              <a:t>Reading books and records are given in line with students Phonics assessments. We aim to read with your child on a 1:1 basis 3x each week. Please record in the reading record when you have read with your child at home.</a:t>
            </a:r>
          </a:p>
          <a:p>
            <a:endParaRPr lang="en-GB" dirty="0">
              <a:latin typeface="Comic Sans MS" panose="030F0702030302020204" pitchFamily="66" charset="0"/>
            </a:endParaRPr>
          </a:p>
          <a:p>
            <a:r>
              <a:rPr lang="en-GB" dirty="0">
                <a:latin typeface="Comic Sans MS" panose="030F0702030302020204" pitchFamily="66" charset="0"/>
              </a:rPr>
              <a:t>Books will be changed weekly, or as required. </a:t>
            </a:r>
          </a:p>
        </p:txBody>
      </p:sp>
      <p:pic>
        <p:nvPicPr>
          <p:cNvPr id="11" name="Picture 10"/>
          <p:cNvPicPr/>
          <p:nvPr/>
        </p:nvPicPr>
        <p:blipFill>
          <a:blip r:embed="rId4">
            <a:extLst>
              <a:ext uri="{28A0092B-C50C-407E-A947-70E740481C1C}">
                <a14:useLocalDpi xmlns:a14="http://schemas.microsoft.com/office/drawing/2010/main" val="0"/>
              </a:ext>
            </a:extLst>
          </a:blip>
          <a:stretch>
            <a:fillRect/>
          </a:stretch>
        </p:blipFill>
        <p:spPr>
          <a:xfrm>
            <a:off x="1044383" y="5514682"/>
            <a:ext cx="959115" cy="791005"/>
          </a:xfrm>
          <a:prstGeom prst="rect">
            <a:avLst/>
          </a:prstGeom>
        </p:spPr>
      </p:pic>
      <p:sp>
        <p:nvSpPr>
          <p:cNvPr id="10" name="TextBox 9"/>
          <p:cNvSpPr txBox="1"/>
          <p:nvPr/>
        </p:nvSpPr>
        <p:spPr>
          <a:xfrm>
            <a:off x="2688609" y="5723808"/>
            <a:ext cx="7508014" cy="923330"/>
          </a:xfrm>
          <a:prstGeom prst="rect">
            <a:avLst/>
          </a:prstGeom>
          <a:noFill/>
        </p:spPr>
        <p:txBody>
          <a:bodyPr wrap="square" rtlCol="0">
            <a:spAutoFit/>
          </a:bodyPr>
          <a:lstStyle/>
          <a:p>
            <a:r>
              <a:rPr lang="en-GB" dirty="0">
                <a:latin typeface="Comic Sans MS" panose="030F0702030302020204" pitchFamily="66" charset="0"/>
              </a:rPr>
              <a:t>Water bottles – These will be sent home after each school day. Alternatively, cups are available in school so if you do forget to send it please do not worry.</a:t>
            </a:r>
          </a:p>
        </p:txBody>
      </p:sp>
    </p:spTree>
    <p:extLst>
      <p:ext uri="{BB962C8B-B14F-4D97-AF65-F5344CB8AC3E}">
        <p14:creationId xmlns:p14="http://schemas.microsoft.com/office/powerpoint/2010/main" val="17755888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Homework…</a:t>
            </a:r>
          </a:p>
        </p:txBody>
      </p:sp>
      <p:sp>
        <p:nvSpPr>
          <p:cNvPr id="4" name="TextBox 3"/>
          <p:cNvSpPr txBox="1"/>
          <p:nvPr/>
        </p:nvSpPr>
        <p:spPr>
          <a:xfrm>
            <a:off x="1599952" y="2572888"/>
            <a:ext cx="11812772" cy="369332"/>
          </a:xfrm>
          <a:prstGeom prst="rect">
            <a:avLst/>
          </a:prstGeom>
          <a:noFill/>
        </p:spPr>
        <p:txBody>
          <a:bodyPr wrap="square" lIns="91440" tIns="45720" rIns="91440" bIns="45720" rtlCol="0" anchor="t">
            <a:spAutoFit/>
          </a:bodyPr>
          <a:lstStyle/>
          <a:p>
            <a:r>
              <a:rPr lang="en-GB" dirty="0">
                <a:latin typeface="Comic Sans MS" panose="030F0702030302020204" pitchFamily="66" charset="0"/>
              </a:rPr>
              <a:t>Add about your class including when you expect it to be returned by and delete the table.</a:t>
            </a:r>
          </a:p>
        </p:txBody>
      </p:sp>
      <p:pic>
        <p:nvPicPr>
          <p:cNvPr id="3" name="Picture 2"/>
          <p:cNvPicPr>
            <a:picLocks noChangeAspect="1"/>
          </p:cNvPicPr>
          <p:nvPr/>
        </p:nvPicPr>
        <p:blipFill>
          <a:blip r:embed="rId2"/>
          <a:stretch>
            <a:fillRect/>
          </a:stretch>
        </p:blipFill>
        <p:spPr>
          <a:xfrm>
            <a:off x="2734119" y="3130955"/>
            <a:ext cx="6637595" cy="2370025"/>
          </a:xfrm>
          <a:prstGeom prst="rect">
            <a:avLst/>
          </a:prstGeom>
        </p:spPr>
      </p:pic>
    </p:spTree>
    <p:extLst>
      <p:ext uri="{BB962C8B-B14F-4D97-AF65-F5344CB8AC3E}">
        <p14:creationId xmlns:p14="http://schemas.microsoft.com/office/powerpoint/2010/main" val="2649796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Comic Sans MS" panose="030F0702030302020204" pitchFamily="66" charset="0"/>
              </a:rPr>
              <a:t>Any questions?</a:t>
            </a:r>
          </a:p>
        </p:txBody>
      </p:sp>
      <p:pic>
        <p:nvPicPr>
          <p:cNvPr id="4" name="Picture 3"/>
          <p:cNvPicPr>
            <a:picLocks noChangeAspect="1"/>
          </p:cNvPicPr>
          <p:nvPr/>
        </p:nvPicPr>
        <p:blipFill>
          <a:blip r:embed="rId2"/>
          <a:stretch>
            <a:fillRect/>
          </a:stretch>
        </p:blipFill>
        <p:spPr>
          <a:xfrm rot="163918">
            <a:off x="4483945" y="1906075"/>
            <a:ext cx="2990344" cy="4393506"/>
          </a:xfrm>
          <a:prstGeom prst="rect">
            <a:avLst/>
          </a:prstGeom>
        </p:spPr>
      </p:pic>
    </p:spTree>
    <p:extLst>
      <p:ext uri="{BB962C8B-B14F-4D97-AF65-F5344CB8AC3E}">
        <p14:creationId xmlns:p14="http://schemas.microsoft.com/office/powerpoint/2010/main" val="2669362049"/>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elcome to PowerPoint.potx" id="{43699C43-EC89-4A55-9A99-3FD944590577}" vid="{3C36ED3A-1C33-4ECB-8650-37D568EF45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true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1584528</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2012-06-20T23:39:00+00:00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2029-01-01T08:00:00+00:00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TP102923943</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843282</LocLastLocAttemptVersionLookup>
    <IsSearchable xmlns="4873beb7-5857-4685-be1f-d57550cc96cc">true</IsSearchable>
    <TemplateTemplateType xmlns="4873beb7-5857-4685-be1f-d57550cc96cc">PowerPoint Template - Slideshow Launch</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LocMarketGroupTiers2 xmlns="4873beb7-5857-4685-be1f-d57550cc96cc" xsi:nil="true"/>
    <APAuthor xmlns="4873beb7-5857-4685-be1f-d57550cc96cc">
      <UserInfo>
        <DisplayName>REDMOND\v-sa</DisplayName>
        <AccountId>2467</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15</OriginalRelease>
    <TPLaunchHelpLinkType xmlns="4873beb7-5857-4685-be1f-d57550cc96cc">Template</TPLaunchHelpLinkType>
    <LocalizationTagsTaxHTField0 xmlns="4873beb7-5857-4685-be1f-d57550cc96cc">
      <Terms xmlns="http://schemas.microsoft.com/office/infopath/2007/PartnerControls"/>
    </LocalizationTagsTaxHTField0>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70C04F-E7AC-41AB-9C6D-1B1BB88BFF7F}">
  <ds:schemaRefs>
    <ds:schemaRef ds:uri="http://www.w3.org/XML/1998/namespace"/>
    <ds:schemaRef ds:uri="http://schemas.openxmlformats.org/package/2006/metadata/core-properties"/>
    <ds:schemaRef ds:uri="http://purl.org/dc/terms/"/>
    <ds:schemaRef ds:uri="http://purl.org/dc/dcmitype/"/>
    <ds:schemaRef ds:uri="http://schemas.microsoft.com/office/2006/documentManagement/types"/>
    <ds:schemaRef ds:uri="4873beb7-5857-4685-be1f-d57550cc96cc"/>
    <ds:schemaRef ds:uri="http://schemas.microsoft.com/office/infopath/2007/PartnerControl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C3DEC53A-9DF1-4780-BE92-17E971B7A9ED}">
  <ds:schemaRefs>
    <ds:schemaRef ds:uri="http://schemas.microsoft.com/sharepoint/v3/contenttype/forms"/>
  </ds:schemaRefs>
</ds:datastoreItem>
</file>

<file path=customXml/itemProps3.xml><?xml version="1.0" encoding="utf-8"?>
<ds:datastoreItem xmlns:ds="http://schemas.openxmlformats.org/officeDocument/2006/customXml" ds:itemID="{63EE7759-C66F-4EA4-9863-7EBA32518D3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Welcome to PowerPoint 2013</Template>
  <TotalTime>288</TotalTime>
  <Words>392</Words>
  <Application>Microsoft Office PowerPoint</Application>
  <PresentationFormat>Widescreen</PresentationFormat>
  <Paragraphs>108</Paragraphs>
  <Slides>9</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Comic Sans MS</vt:lpstr>
      <vt:lpstr>Segoe UI</vt:lpstr>
      <vt:lpstr>Segoe UI Light</vt:lpstr>
      <vt:lpstr>WelcomeDoc</vt:lpstr>
      <vt:lpstr>Welcome to Daisy Class</vt:lpstr>
      <vt:lpstr>Daisy Class Team</vt:lpstr>
      <vt:lpstr>PowerPoint Presentation</vt:lpstr>
      <vt:lpstr>What Our Days Look Like</vt:lpstr>
      <vt:lpstr>Curriculum Enhancements, Trips and Visits</vt:lpstr>
      <vt:lpstr>Evidence for Learning</vt:lpstr>
      <vt:lpstr>What should pupils bring to school daily?</vt:lpstr>
      <vt:lpstr>Homework…</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Q3 2021-2022</dc:title>
  <dc:creator>Teacher</dc:creator>
  <cp:keywords/>
  <cp:lastModifiedBy>Manon Wright</cp:lastModifiedBy>
  <cp:revision>141</cp:revision>
  <dcterms:created xsi:type="dcterms:W3CDTF">2021-09-18T20:35:27Z</dcterms:created>
  <dcterms:modified xsi:type="dcterms:W3CDTF">2026-09-16T11:09:35Z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_TemplateID">
    <vt:lpwstr>TC029239449991</vt:lpwstr>
  </property>
  <property fmtid="{D5CDD505-2E9C-101B-9397-08002B2CF9AE}" pid="4" name="ContentTypeId">
    <vt:lpwstr>0x0101006EDDDB5EE6D98C44930B742096920B300400F5B6D36B3EF94B4E9A635CDF2A18F5B8</vt:lpwstr>
  </property>
  <property fmtid="{D5CDD505-2E9C-101B-9397-08002B2CF9AE}" pid="5" name="FeatureTags">
    <vt:lpwstr/>
  </property>
  <property fmtid="{D5CDD505-2E9C-101B-9397-08002B2CF9AE}" pid="6" name="LocalizationTags">
    <vt:lpwstr/>
  </property>
  <property fmtid="{D5CDD505-2E9C-101B-9397-08002B2CF9AE}" pid="7" name="ScenarioTags">
    <vt:lpwstr/>
  </property>
  <property fmtid="{D5CDD505-2E9C-101B-9397-08002B2CF9AE}" pid="8" name="CampaignTags">
    <vt:lpwstr/>
  </property>
</Properties>
</file>