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7" r:id="rId5"/>
    <p:sldId id="262" r:id="rId6"/>
    <p:sldId id="260" r:id="rId7"/>
    <p:sldId id="270" r:id="rId8"/>
    <p:sldId id="275" r:id="rId9"/>
    <p:sldId id="265" r:id="rId10"/>
    <p:sldId id="276" r:id="rId11"/>
    <p:sldId id="273" r:id="rId12"/>
    <p:sldId id="272" r:id="rId13"/>
    <p:sldId id="271" r:id="rId14"/>
    <p:sldId id="274"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7"/>
            <p14:sldId id="262"/>
            <p14:sldId id="260"/>
            <p14:sldId id="270"/>
            <p14:sldId id="275"/>
            <p14:sldId id="265"/>
            <p14:sldId id="276"/>
            <p14:sldId id="273"/>
            <p14:sldId id="272"/>
            <p14:sldId id="271"/>
            <p14:sldId id="274"/>
          </p14:sldIdLst>
        </p14:section>
        <p14:section name="Design, Impress, Work Together" id="{B9B51309-D148-4332-87C2-07BE32FBCA3B}">
          <p14:sldIdLst/>
        </p14:section>
        <p14:section name="Learn More" id="{2CC34DB2-6590-42C0-AD4B-A04C6060184E}">
          <p14:sldIdLst>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A96285-52CE-4300-4876-6158B994F6DE}" v="798" dt="2026-06-18T19:45:21.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5580" autoAdjust="0"/>
    <p:restoredTop sz="94280" autoAdjust="0"/>
  </p:normalViewPr>
  <p:slideViewPr>
    <p:cSldViewPr snapToGrid="0">
      <p:cViewPr varScale="1">
        <p:scale>
          <a:sx n="74" d="100"/>
          <a:sy n="74" d="100"/>
        </p:scale>
        <p:origin x="43" y="2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6/25/2026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6/25/2026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6/25/2026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Introductions…</a:t>
            </a:r>
          </a:p>
        </p:txBody>
      </p:sp>
      <p:sp>
        <p:nvSpPr>
          <p:cNvPr id="4" name="TextBox 3"/>
          <p:cNvSpPr txBox="1"/>
          <p:nvPr/>
        </p:nvSpPr>
        <p:spPr>
          <a:xfrm>
            <a:off x="240589" y="5099117"/>
            <a:ext cx="2720955" cy="707886"/>
          </a:xfrm>
          <a:prstGeom prst="rect">
            <a:avLst/>
          </a:prstGeom>
          <a:noFill/>
        </p:spPr>
        <p:txBody>
          <a:bodyPr wrap="square" rtlCol="0">
            <a:spAutoFit/>
          </a:bodyPr>
          <a:lstStyle/>
          <a:p>
            <a:r>
              <a:rPr lang="en-GB" sz="2000" dirty="0">
                <a:latin typeface="Comic Sans MS" panose="030F0702030302020204" pitchFamily="66" charset="0"/>
              </a:rPr>
              <a:t>Mrs Smith </a:t>
            </a:r>
          </a:p>
          <a:p>
            <a:r>
              <a:rPr lang="en-GB" sz="2000" dirty="0">
                <a:latin typeface="Comic Sans MS" panose="030F0702030302020204" pitchFamily="66" charset="0"/>
              </a:rPr>
              <a:t>Class Teacher</a:t>
            </a:r>
          </a:p>
        </p:txBody>
      </p:sp>
      <p:sp>
        <p:nvSpPr>
          <p:cNvPr id="6" name="TextBox 5"/>
          <p:cNvSpPr txBox="1"/>
          <p:nvPr/>
        </p:nvSpPr>
        <p:spPr>
          <a:xfrm>
            <a:off x="7751618" y="4845090"/>
            <a:ext cx="3406351" cy="1015663"/>
          </a:xfrm>
          <a:prstGeom prst="rect">
            <a:avLst/>
          </a:prstGeom>
          <a:noFill/>
        </p:spPr>
        <p:txBody>
          <a:bodyPr wrap="square" lIns="91440" tIns="45720" rIns="91440" bIns="45720" rtlCol="0" anchor="t">
            <a:spAutoFit/>
          </a:bodyPr>
          <a:lstStyle/>
          <a:p>
            <a:endParaRPr lang="en-GB" sz="2000" dirty="0" smtClean="0">
              <a:latin typeface="Comic Sans MS"/>
            </a:endParaRPr>
          </a:p>
          <a:p>
            <a:r>
              <a:rPr lang="en-GB" sz="2000" dirty="0" smtClean="0">
                <a:latin typeface="Comic Sans MS"/>
              </a:rPr>
              <a:t>Miss Ward</a:t>
            </a:r>
          </a:p>
          <a:p>
            <a:r>
              <a:rPr lang="en-GB" sz="2000" dirty="0" smtClean="0">
                <a:latin typeface="Comic Sans MS"/>
              </a:rPr>
              <a:t>Level 2 </a:t>
            </a:r>
            <a:r>
              <a:rPr lang="en-GB" sz="2000" dirty="0" smtClean="0">
                <a:latin typeface="Comic Sans MS" panose="030F0702030302020204" pitchFamily="66" charset="0"/>
              </a:rPr>
              <a:t>Teaching </a:t>
            </a:r>
            <a:r>
              <a:rPr lang="en-GB" sz="2000" dirty="0">
                <a:latin typeface="Comic Sans MS" panose="030F0702030302020204" pitchFamily="66" charset="0"/>
              </a:rPr>
              <a:t>Assistant</a:t>
            </a:r>
          </a:p>
        </p:txBody>
      </p:sp>
      <p:pic>
        <p:nvPicPr>
          <p:cNvPr id="7" name="Picture 6"/>
          <p:cNvPicPr>
            <a:picLocks noChangeAspect="1"/>
          </p:cNvPicPr>
          <p:nvPr/>
        </p:nvPicPr>
        <p:blipFill>
          <a:blip r:embed="rId2"/>
          <a:stretch>
            <a:fillRect/>
          </a:stretch>
        </p:blipFill>
        <p:spPr>
          <a:xfrm>
            <a:off x="3887795" y="2321921"/>
            <a:ext cx="2333951" cy="2460636"/>
          </a:xfrm>
          <a:prstGeom prst="rect">
            <a:avLst/>
          </a:prstGeom>
        </p:spPr>
      </p:pic>
      <p:pic>
        <p:nvPicPr>
          <p:cNvPr id="9" name="Picture 8"/>
          <p:cNvPicPr>
            <a:picLocks noChangeAspect="1"/>
          </p:cNvPicPr>
          <p:nvPr/>
        </p:nvPicPr>
        <p:blipFill>
          <a:blip r:embed="rId3"/>
          <a:stretch>
            <a:fillRect/>
          </a:stretch>
        </p:blipFill>
        <p:spPr>
          <a:xfrm>
            <a:off x="350548" y="2277617"/>
            <a:ext cx="2236788" cy="2460637"/>
          </a:xfrm>
          <a:prstGeom prst="rect">
            <a:avLst/>
          </a:prstGeom>
        </p:spPr>
      </p:pic>
      <p:pic>
        <p:nvPicPr>
          <p:cNvPr id="5" name="Picture 4"/>
          <p:cNvPicPr>
            <a:picLocks noChangeAspect="1"/>
          </p:cNvPicPr>
          <p:nvPr/>
        </p:nvPicPr>
        <p:blipFill>
          <a:blip r:embed="rId4"/>
          <a:stretch>
            <a:fillRect/>
          </a:stretch>
        </p:blipFill>
        <p:spPr>
          <a:xfrm>
            <a:off x="7751618" y="2277617"/>
            <a:ext cx="2241106" cy="2549245"/>
          </a:xfrm>
          <a:prstGeom prst="rect">
            <a:avLst/>
          </a:prstGeom>
        </p:spPr>
      </p:pic>
      <p:sp>
        <p:nvSpPr>
          <p:cNvPr id="10" name="TextBox 9"/>
          <p:cNvSpPr txBox="1"/>
          <p:nvPr/>
        </p:nvSpPr>
        <p:spPr>
          <a:xfrm>
            <a:off x="3746720" y="5152867"/>
            <a:ext cx="3406351" cy="707886"/>
          </a:xfrm>
          <a:prstGeom prst="rect">
            <a:avLst/>
          </a:prstGeom>
          <a:noFill/>
        </p:spPr>
        <p:txBody>
          <a:bodyPr wrap="square" lIns="91440" tIns="45720" rIns="91440" bIns="45720" rtlCol="0" anchor="t">
            <a:spAutoFit/>
          </a:bodyPr>
          <a:lstStyle/>
          <a:p>
            <a:r>
              <a:rPr lang="en-GB" sz="2000" dirty="0">
                <a:latin typeface="Comic Sans MS"/>
              </a:rPr>
              <a:t>Mrs </a:t>
            </a:r>
            <a:r>
              <a:rPr lang="en-GB" sz="2000" dirty="0" err="1" smtClean="0">
                <a:latin typeface="Comic Sans MS"/>
              </a:rPr>
              <a:t>Hockenhull</a:t>
            </a:r>
            <a:endParaRPr lang="en-GB" sz="2000" dirty="0" smtClean="0">
              <a:latin typeface="Comic Sans MS"/>
            </a:endParaRPr>
          </a:p>
          <a:p>
            <a:r>
              <a:rPr lang="en-GB" sz="2000" dirty="0" smtClean="0">
                <a:latin typeface="Comic Sans MS"/>
              </a:rPr>
              <a:t>Level 3 </a:t>
            </a:r>
            <a:r>
              <a:rPr lang="en-GB" sz="2000" dirty="0" smtClean="0">
                <a:latin typeface="Comic Sans MS" panose="030F0702030302020204" pitchFamily="66" charset="0"/>
              </a:rPr>
              <a:t>Teaching </a:t>
            </a:r>
            <a:r>
              <a:rPr lang="en-GB" sz="2000" dirty="0">
                <a:latin typeface="Comic Sans MS" panose="030F0702030302020204" pitchFamily="66" charset="0"/>
              </a:rPr>
              <a:t>Assistant</a:t>
            </a:r>
          </a:p>
        </p:txBody>
      </p:sp>
    </p:spTree>
    <p:extLst>
      <p:ext uri="{BB962C8B-B14F-4D97-AF65-F5344CB8AC3E}">
        <p14:creationId xmlns:p14="http://schemas.microsoft.com/office/powerpoint/2010/main" val="3052547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On arrival…</a:t>
            </a:r>
          </a:p>
        </p:txBody>
      </p:sp>
      <p:sp>
        <p:nvSpPr>
          <p:cNvPr id="5" name="TextBox 4"/>
          <p:cNvSpPr txBox="1"/>
          <p:nvPr/>
        </p:nvSpPr>
        <p:spPr>
          <a:xfrm>
            <a:off x="127902" y="1469761"/>
            <a:ext cx="7328079" cy="5386090"/>
          </a:xfrm>
          <a:prstGeom prst="rect">
            <a:avLst/>
          </a:prstGeom>
          <a:noFill/>
        </p:spPr>
        <p:txBody>
          <a:bodyPr wrap="square" lIns="91440" tIns="45720" rIns="91440" bIns="45720" rtlCol="0" anchor="t">
            <a:spAutoFit/>
          </a:bodyPr>
          <a:lstStyle/>
          <a:p>
            <a:r>
              <a:rPr lang="en-US" sz="2400" dirty="0">
                <a:latin typeface="Comic Sans MS"/>
              </a:rPr>
              <a:t>Children are greeted by a member of staff at their bus or taxi if arriving by school transport and brought to class.</a:t>
            </a:r>
          </a:p>
          <a:p>
            <a:endParaRPr lang="en-US" sz="2400" dirty="0">
              <a:latin typeface="Comic Sans MS" panose="030F0702030302020204" pitchFamily="66" charset="0"/>
            </a:endParaRPr>
          </a:p>
          <a:p>
            <a:r>
              <a:rPr lang="en-US" sz="2400" dirty="0">
                <a:latin typeface="Comic Sans MS"/>
              </a:rPr>
              <a:t>If a parent/carer are dropping off, then a staff member will greet them at the pupil entrance and bring them to class.</a:t>
            </a:r>
          </a:p>
          <a:p>
            <a:endParaRPr lang="en-GB" sz="2400" dirty="0">
              <a:latin typeface="Comic Sans MS" panose="030F0702030302020204" pitchFamily="66" charset="0"/>
            </a:endParaRPr>
          </a:p>
          <a:p>
            <a:r>
              <a:rPr lang="en-US" sz="2400" dirty="0">
                <a:latin typeface="Comic Sans MS"/>
              </a:rPr>
              <a:t>On arrival children are going to be encouraged to hang their coats up before looking at their </a:t>
            </a:r>
            <a:r>
              <a:rPr lang="en-US" sz="2400">
                <a:latin typeface="Comic Sans MS"/>
              </a:rPr>
              <a:t>timetable and having the opportunity for OT and </a:t>
            </a:r>
            <a:r>
              <a:rPr lang="en-US" sz="2400" dirty="0">
                <a:latin typeface="Comic Sans MS"/>
              </a:rPr>
              <a:t>greeting time.</a:t>
            </a:r>
          </a:p>
          <a:p>
            <a:endParaRPr lang="en-GB" sz="2800" dirty="0">
              <a:latin typeface="Comic Sans MS" panose="030F0702030302020204" pitchFamily="66" charset="0"/>
            </a:endParaRPr>
          </a:p>
          <a:p>
            <a:endParaRPr lang="en-GB" sz="2800" dirty="0">
              <a:latin typeface="Comic Sans MS" panose="030F0702030302020204" pitchFamily="66" charset="0"/>
            </a:endParaRPr>
          </a:p>
        </p:txBody>
      </p:sp>
      <p:sp>
        <p:nvSpPr>
          <p:cNvPr id="3" name="AutoShape 2" descr="School Bus Cartoon Images – Browse 29 ..."/>
          <p:cNvSpPr>
            <a:spLocks noChangeAspect="1" noChangeArrowheads="1"/>
          </p:cNvSpPr>
          <p:nvPr/>
        </p:nvSpPr>
        <p:spPr bwMode="auto">
          <a:xfrm flipV="1">
            <a:off x="124259" y="-17114"/>
            <a:ext cx="7852799" cy="59426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4" name="Picture 4" descr="How to Draw a School Bus Featur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0375" y="1948815"/>
            <a:ext cx="4080567" cy="3434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395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264338" y="1608540"/>
            <a:ext cx="1061242" cy="1095953"/>
          </a:xfrm>
          <a:prstGeom prst="rect">
            <a:avLst/>
          </a:prstGeom>
        </p:spPr>
      </p:pic>
      <p:sp>
        <p:nvSpPr>
          <p:cNvPr id="5" name="TextBox 4"/>
          <p:cNvSpPr txBox="1"/>
          <p:nvPr/>
        </p:nvSpPr>
        <p:spPr>
          <a:xfrm>
            <a:off x="2593075" y="1724645"/>
            <a:ext cx="8488907" cy="1015663"/>
          </a:xfrm>
          <a:prstGeom prst="rect">
            <a:avLst/>
          </a:prstGeom>
          <a:noFill/>
        </p:spPr>
        <p:txBody>
          <a:bodyPr wrap="square" rtlCol="0">
            <a:spAutoFit/>
          </a:bodyPr>
          <a:lstStyle/>
          <a:p>
            <a:r>
              <a:rPr lang="en-US" sz="2000" dirty="0">
                <a:latin typeface="Comic Sans MS" panose="030F0702030302020204" pitchFamily="66" charset="0"/>
              </a:rPr>
              <a:t>Pupils have been given a home/school communication book.</a:t>
            </a:r>
            <a:endParaRPr lang="en-GB" sz="2000" dirty="0">
              <a:latin typeface="Comic Sans MS" panose="030F0702030302020204" pitchFamily="66" charset="0"/>
            </a:endParaRPr>
          </a:p>
          <a:p>
            <a:r>
              <a:rPr lang="en-GB" sz="2000" dirty="0">
                <a:latin typeface="Comic Sans MS" panose="030F0702030302020204" pitchFamily="66" charset="0"/>
              </a:rPr>
              <a:t>Please feel free to write any notes to class staff in here. Staff will use this to send messages home about how your child's day has gone.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198312" y="3081368"/>
            <a:ext cx="1071392" cy="906784"/>
          </a:xfrm>
          <a:prstGeom prst="rect">
            <a:avLst/>
          </a:prstGeom>
        </p:spPr>
      </p:pic>
      <p:sp>
        <p:nvSpPr>
          <p:cNvPr id="8" name="TextBox 7"/>
          <p:cNvSpPr txBox="1"/>
          <p:nvPr/>
        </p:nvSpPr>
        <p:spPr>
          <a:xfrm>
            <a:off x="2504932" y="3021810"/>
            <a:ext cx="8665192" cy="1015663"/>
          </a:xfrm>
          <a:prstGeom prst="rect">
            <a:avLst/>
          </a:prstGeom>
          <a:noFill/>
        </p:spPr>
        <p:txBody>
          <a:bodyPr wrap="square" lIns="91440" tIns="45720" rIns="91440" bIns="45720" rtlCol="0" anchor="t">
            <a:spAutoFit/>
          </a:bodyPr>
          <a:lstStyle/>
          <a:p>
            <a:r>
              <a:rPr lang="en-US" sz="2000">
                <a:latin typeface="Comic Sans MS"/>
              </a:rPr>
              <a:t>All children will be given a reading book. </a:t>
            </a:r>
            <a:r>
              <a:rPr lang="en-GB" sz="2000">
                <a:latin typeface="Comic Sans MS"/>
              </a:rPr>
              <a:t>A reading record book will accompany this. This </a:t>
            </a:r>
            <a:r>
              <a:rPr lang="en-GB" sz="2000" dirty="0">
                <a:latin typeface="Comic Sans MS"/>
              </a:rPr>
              <a:t>can be used to tell us if your child has engaged </a:t>
            </a:r>
            <a:r>
              <a:rPr lang="en-GB" sz="2000">
                <a:latin typeface="Comic Sans MS"/>
              </a:rPr>
              <a:t>with the story.  This will be changed weekly </a:t>
            </a:r>
            <a:endParaRPr lang="en-GB" sz="2000" dirty="0">
              <a:latin typeface="Comic Sans MS"/>
            </a:endParaRP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360415" y="4696007"/>
            <a:ext cx="959115" cy="791005"/>
          </a:xfrm>
          <a:prstGeom prst="rect">
            <a:avLst/>
          </a:prstGeom>
        </p:spPr>
      </p:pic>
      <p:sp>
        <p:nvSpPr>
          <p:cNvPr id="10" name="TextBox 9"/>
          <p:cNvSpPr txBox="1"/>
          <p:nvPr/>
        </p:nvSpPr>
        <p:spPr>
          <a:xfrm>
            <a:off x="2509983" y="4693452"/>
            <a:ext cx="8559986" cy="1015663"/>
          </a:xfrm>
          <a:prstGeom prst="rect">
            <a:avLst/>
          </a:prstGeom>
          <a:noFill/>
        </p:spPr>
        <p:txBody>
          <a:bodyPr wrap="square" lIns="91440" tIns="45720" rIns="91440" bIns="45720" rtlCol="0" anchor="t">
            <a:spAutoFit/>
          </a:bodyPr>
          <a:lstStyle/>
          <a:p>
            <a:r>
              <a:rPr lang="en-GB" sz="2000" dirty="0">
                <a:latin typeface="Comic Sans MS"/>
              </a:rPr>
              <a:t>Drinks bottles to be brought into school. Full for the day.  We can top up with water or blackcurrant juice.  If your child just prefers milk, then you will need to provide this.  This can be stored in our fridge.</a:t>
            </a:r>
            <a:endParaRPr lang="en-GB" sz="2000">
              <a:cs typeface="Segoe UI"/>
            </a:endParaRPr>
          </a:p>
        </p:txBody>
      </p:sp>
    </p:spTree>
    <p:extLst>
      <p:ext uri="{BB962C8B-B14F-4D97-AF65-F5344CB8AC3E}">
        <p14:creationId xmlns:p14="http://schemas.microsoft.com/office/powerpoint/2010/main" val="1775588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Snack and Lunches</a:t>
            </a:r>
            <a:endParaRPr lang="en-GB" dirty="0"/>
          </a:p>
        </p:txBody>
      </p:sp>
      <p:sp>
        <p:nvSpPr>
          <p:cNvPr id="3" name="Content Placeholder 2"/>
          <p:cNvSpPr>
            <a:spLocks noGrp="1"/>
          </p:cNvSpPr>
          <p:nvPr>
            <p:ph idx="1"/>
          </p:nvPr>
        </p:nvSpPr>
        <p:spPr>
          <a:xfrm>
            <a:off x="721908" y="1512427"/>
            <a:ext cx="7222108" cy="5050707"/>
          </a:xfrm>
        </p:spPr>
        <p:txBody>
          <a:bodyPr vert="horz" lIns="91440" tIns="45720" rIns="91440" bIns="45720" rtlCol="0" anchor="t">
            <a:noAutofit/>
          </a:bodyPr>
          <a:lstStyle/>
          <a:p>
            <a:r>
              <a:rPr lang="en-US" sz="2000" b="1" dirty="0">
                <a:latin typeface="Comic Sans MS"/>
              </a:rPr>
              <a:t>C</a:t>
            </a:r>
            <a:r>
              <a:rPr lang="en-US" sz="1800" b="1" dirty="0">
                <a:latin typeface="Comic Sans MS"/>
              </a:rPr>
              <a:t>hildren will have access to water and juice.</a:t>
            </a:r>
          </a:p>
          <a:p>
            <a:r>
              <a:rPr lang="en-GB" sz="1800" b="1" dirty="0">
                <a:latin typeface="Comic Sans MS"/>
              </a:rPr>
              <a:t>A contribution of £2.00 can be made for toast on a weekly basis. Payable on </a:t>
            </a:r>
            <a:r>
              <a:rPr lang="en-GB" sz="1800" b="1" dirty="0" err="1">
                <a:latin typeface="Comic Sans MS"/>
              </a:rPr>
              <a:t>parentpay</a:t>
            </a:r>
          </a:p>
          <a:p>
            <a:r>
              <a:rPr lang="en-US" sz="1800" b="1" dirty="0">
                <a:latin typeface="Comic Sans MS"/>
              </a:rPr>
              <a:t>All children have access to a piece of fruit daily as part of the fruit for schools system.</a:t>
            </a:r>
          </a:p>
          <a:p>
            <a:r>
              <a:rPr lang="en-US" sz="1800" b="1" dirty="0">
                <a:latin typeface="Comic Sans MS"/>
              </a:rPr>
              <a:t>All children in Year 1 and 2 are entitled to free school meals we can order for you or you can make a choice yourself. However, you can also provide them with a packed lunch and or safe foods that they can have for both lunch/snack.</a:t>
            </a:r>
          </a:p>
          <a:p>
            <a:endParaRPr lang="en-GB" sz="2000" dirty="0">
              <a:cs typeface="Segoe UI"/>
            </a:endParaRPr>
          </a:p>
        </p:txBody>
      </p:sp>
      <p:sp>
        <p:nvSpPr>
          <p:cNvPr id="5" name="AutoShape 2" descr="Cute Toaster With Bread Cartoon Vector ..."/>
          <p:cNvSpPr>
            <a:spLocks noChangeAspect="1" noChangeArrowheads="1"/>
          </p:cNvSpPr>
          <p:nvPr/>
        </p:nvSpPr>
        <p:spPr bwMode="auto">
          <a:xfrm>
            <a:off x="6223247" y="1825625"/>
            <a:ext cx="3684232" cy="4166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Toaster Toasts Pop Art Retro Vector Stock Vector (Royalty Free) 1020972811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4016" y="2194279"/>
            <a:ext cx="3719559" cy="341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3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72908-CDB7-ED4E-1D0F-CDF3100500F2}"/>
              </a:ext>
            </a:extLst>
          </p:cNvPr>
          <p:cNvSpPr>
            <a:spLocks noGrp="1"/>
          </p:cNvSpPr>
          <p:nvPr>
            <p:ph type="title"/>
          </p:nvPr>
        </p:nvSpPr>
        <p:spPr/>
        <p:txBody>
          <a:bodyPr/>
          <a:lstStyle/>
          <a:p>
            <a:r>
              <a:rPr lang="en-GB">
                <a:cs typeface="Segoe UI Light"/>
              </a:rPr>
              <a:t>SCERTS</a:t>
            </a:r>
            <a:endParaRPr lang="en-GB"/>
          </a:p>
        </p:txBody>
      </p:sp>
      <p:sp>
        <p:nvSpPr>
          <p:cNvPr id="3" name="Content Placeholder 2">
            <a:extLst>
              <a:ext uri="{FF2B5EF4-FFF2-40B4-BE49-F238E27FC236}">
                <a16:creationId xmlns:a16="http://schemas.microsoft.com/office/drawing/2014/main" id="{278042A3-E210-F215-5DC0-CF2BAE1B3161}"/>
              </a:ext>
            </a:extLst>
          </p:cNvPr>
          <p:cNvSpPr>
            <a:spLocks noGrp="1"/>
          </p:cNvSpPr>
          <p:nvPr>
            <p:ph idx="1"/>
          </p:nvPr>
        </p:nvSpPr>
        <p:spPr/>
        <p:txBody>
          <a:bodyPr vert="horz" lIns="91440" tIns="45720" rIns="91440" bIns="45720" rtlCol="0" anchor="t">
            <a:normAutofit lnSpcReduction="10000"/>
          </a:bodyPr>
          <a:lstStyle/>
          <a:p>
            <a:r>
              <a:rPr lang="en-GB" dirty="0">
                <a:cs typeface="Segoe UI"/>
              </a:rPr>
              <a:t>Butterfly Class is on the ELM Pathway.</a:t>
            </a:r>
          </a:p>
          <a:p>
            <a:r>
              <a:rPr lang="en-GB" dirty="0">
                <a:cs typeface="Segoe UI"/>
              </a:rPr>
              <a:t>It is a SCERTS class.....</a:t>
            </a:r>
          </a:p>
          <a:p>
            <a:r>
              <a:rPr lang="en-GB" dirty="0">
                <a:cs typeface="Segoe UI"/>
              </a:rPr>
              <a:t>Social Communication</a:t>
            </a:r>
          </a:p>
          <a:p>
            <a:r>
              <a:rPr lang="en-GB" dirty="0">
                <a:cs typeface="Segoe UI"/>
              </a:rPr>
              <a:t>Emotional regulation</a:t>
            </a:r>
          </a:p>
          <a:p>
            <a:r>
              <a:rPr lang="en-GB" dirty="0">
                <a:cs typeface="Segoe UI"/>
              </a:rPr>
              <a:t>Transitional Support</a:t>
            </a:r>
          </a:p>
          <a:p>
            <a:r>
              <a:rPr lang="en-GB" dirty="0">
                <a:cs typeface="Segoe UI"/>
              </a:rPr>
              <a:t>A SCERTS </a:t>
            </a:r>
            <a:r>
              <a:rPr lang="en-GB" dirty="0" smtClean="0">
                <a:cs typeface="Segoe UI"/>
              </a:rPr>
              <a:t>clinics </a:t>
            </a:r>
            <a:r>
              <a:rPr lang="en-GB" dirty="0">
                <a:cs typeface="Segoe UI"/>
              </a:rPr>
              <a:t>and SCERTS groups run during the year so you can learn how we use SCERTS in class and how it can be used at home.</a:t>
            </a:r>
          </a:p>
        </p:txBody>
      </p:sp>
      <p:pic>
        <p:nvPicPr>
          <p:cNvPr id="6" name="Picture 5"/>
          <p:cNvPicPr>
            <a:picLocks noChangeAspect="1"/>
          </p:cNvPicPr>
          <p:nvPr/>
        </p:nvPicPr>
        <p:blipFill>
          <a:blip r:embed="rId2"/>
          <a:stretch>
            <a:fillRect/>
          </a:stretch>
        </p:blipFill>
        <p:spPr>
          <a:xfrm>
            <a:off x="5332917" y="2286555"/>
            <a:ext cx="6435124" cy="3553136"/>
          </a:xfrm>
          <a:prstGeom prst="rect">
            <a:avLst/>
          </a:prstGeom>
        </p:spPr>
      </p:pic>
    </p:spTree>
    <p:extLst>
      <p:ext uri="{BB962C8B-B14F-4D97-AF65-F5344CB8AC3E}">
        <p14:creationId xmlns:p14="http://schemas.microsoft.com/office/powerpoint/2010/main" val="2478782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Termly overviews </a:t>
            </a:r>
          </a:p>
        </p:txBody>
      </p:sp>
      <p:sp>
        <p:nvSpPr>
          <p:cNvPr id="5" name="TextBox 4"/>
          <p:cNvSpPr txBox="1"/>
          <p:nvPr/>
        </p:nvSpPr>
        <p:spPr>
          <a:xfrm>
            <a:off x="17157148" y="2153206"/>
            <a:ext cx="1003062" cy="461665"/>
          </a:xfrm>
          <a:prstGeom prst="rect">
            <a:avLst/>
          </a:prstGeom>
          <a:noFill/>
        </p:spPr>
        <p:txBody>
          <a:bodyPr wrap="square" rtlCol="0">
            <a:spAutoFit/>
          </a:bodyPr>
          <a:lstStyle/>
          <a:p>
            <a:r>
              <a:rPr lang="en-US" sz="2400" dirty="0">
                <a:latin typeface="Comic Sans MS" panose="030F0702030302020204" pitchFamily="66" charset="0"/>
              </a:rPr>
              <a:t>.</a:t>
            </a:r>
            <a:endParaRPr lang="en-GB" sz="2400" dirty="0">
              <a:latin typeface="Comic Sans MS" panose="030F0702030302020204" pitchFamily="66" charset="0"/>
            </a:endParaRPr>
          </a:p>
        </p:txBody>
      </p:sp>
      <p:sp>
        <p:nvSpPr>
          <p:cNvPr id="3" name="Rectangle 2"/>
          <p:cNvSpPr/>
          <p:nvPr/>
        </p:nvSpPr>
        <p:spPr>
          <a:xfrm>
            <a:off x="76200" y="1510805"/>
            <a:ext cx="6096000" cy="1015663"/>
          </a:xfrm>
          <a:prstGeom prst="rect">
            <a:avLst/>
          </a:prstGeom>
        </p:spPr>
        <p:txBody>
          <a:bodyPr lIns="91440" tIns="45720" rIns="91440" bIns="45720" anchor="t">
            <a:spAutoFit/>
          </a:bodyPr>
          <a:lstStyle/>
          <a:p>
            <a:r>
              <a:rPr lang="en-GB" sz="2000" dirty="0">
                <a:latin typeface="Comic Sans MS"/>
              </a:rPr>
              <a:t>At the beginning of each </a:t>
            </a:r>
            <a:r>
              <a:rPr lang="en-GB" sz="2000" dirty="0" smtClean="0">
                <a:latin typeface="Comic Sans MS"/>
              </a:rPr>
              <a:t>half term </a:t>
            </a:r>
            <a:r>
              <a:rPr lang="en-GB" sz="2000" dirty="0">
                <a:latin typeface="Comic Sans MS"/>
              </a:rPr>
              <a:t>an overview of what we are covering will appear on the school website</a:t>
            </a:r>
            <a:r>
              <a:rPr lang="en-GB" sz="2000" dirty="0" smtClean="0">
                <a:latin typeface="Comic Sans MS"/>
              </a:rPr>
              <a:t>.</a:t>
            </a:r>
            <a:endParaRPr lang="en-GB" sz="2000" dirty="0">
              <a:latin typeface="Comic Sans MS"/>
            </a:endParaRPr>
          </a:p>
        </p:txBody>
      </p:sp>
      <p:sp>
        <p:nvSpPr>
          <p:cNvPr id="7" name="Rectangle 6"/>
          <p:cNvSpPr/>
          <p:nvPr/>
        </p:nvSpPr>
        <p:spPr>
          <a:xfrm>
            <a:off x="386651" y="5097414"/>
            <a:ext cx="6096000" cy="400110"/>
          </a:xfrm>
          <a:prstGeom prst="rect">
            <a:avLst/>
          </a:prstGeom>
        </p:spPr>
        <p:txBody>
          <a:bodyPr lIns="91440" tIns="45720" rIns="91440" bIns="45720" anchor="t">
            <a:spAutoFit/>
          </a:bodyPr>
          <a:lstStyle/>
          <a:p>
            <a:r>
              <a:rPr lang="en-US" sz="2000" dirty="0">
                <a:latin typeface="Comic Sans MS"/>
              </a:rPr>
              <a:t> </a:t>
            </a:r>
          </a:p>
        </p:txBody>
      </p:sp>
      <p:sp>
        <p:nvSpPr>
          <p:cNvPr id="8" name="Rectangle 3"/>
          <p:cNvSpPr>
            <a:spLocks noChangeArrowheads="1"/>
          </p:cNvSpPr>
          <p:nvPr/>
        </p:nvSpPr>
        <p:spPr bwMode="auto">
          <a:xfrm>
            <a:off x="0" y="0"/>
            <a:ext cx="31242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211922"/>
                </a:solidFill>
                <a:effectLst/>
                <a:latin typeface="var(--font-family-default-latin)"/>
              </a:rPr>
              <a:t>Save</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sng" strike="noStrike" cap="none" normalizeH="0" baseline="0">
                <a:ln>
                  <a:noFill/>
                </a:ln>
                <a:solidFill>
                  <a:srgbClr val="211922"/>
                </a:solidFill>
                <a:effectLst/>
                <a:latin typeface="var(--font-family-default-latin)"/>
              </a:rPr>
              <a:t>fromabcstoacts.com</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rgbClr val="211922"/>
                </a:solidFill>
                <a:effectLst/>
                <a:latin typeface="-apple-system"/>
              </a:rPr>
              <a:t/>
            </a:r>
            <a:br>
              <a:rPr kumimoji="0" lang="en-US" altLang="en-US" sz="900" b="0" i="0" u="none" strike="noStrike" cap="none" normalizeH="0" baseline="0">
                <a:ln>
                  <a:noFill/>
                </a:ln>
                <a:solidFill>
                  <a:srgbClr val="211922"/>
                </a:solidFill>
                <a:effectLst/>
                <a:latin typeface="-apple-system"/>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2"/>
          <a:stretch>
            <a:fillRect/>
          </a:stretch>
        </p:blipFill>
        <p:spPr>
          <a:xfrm>
            <a:off x="1403653" y="2186667"/>
            <a:ext cx="8498884" cy="4382676"/>
          </a:xfrm>
          <a:prstGeom prst="rect">
            <a:avLst/>
          </a:prstGeom>
        </p:spPr>
      </p:pic>
    </p:spTree>
    <p:extLst>
      <p:ext uri="{BB962C8B-B14F-4D97-AF65-F5344CB8AC3E}">
        <p14:creationId xmlns:p14="http://schemas.microsoft.com/office/powerpoint/2010/main" val="2077900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Autumn Term 1 Timetable</a:t>
            </a:r>
            <a:endParaRPr lang="en-GB" dirty="0"/>
          </a:p>
        </p:txBody>
      </p:sp>
      <p:pic>
        <p:nvPicPr>
          <p:cNvPr id="4" name="Picture 3"/>
          <p:cNvPicPr>
            <a:picLocks noChangeAspect="1"/>
          </p:cNvPicPr>
          <p:nvPr/>
        </p:nvPicPr>
        <p:blipFill>
          <a:blip r:embed="rId2"/>
          <a:stretch>
            <a:fillRect/>
          </a:stretch>
        </p:blipFill>
        <p:spPr>
          <a:xfrm>
            <a:off x="321267" y="1473815"/>
            <a:ext cx="11315700" cy="5022990"/>
          </a:xfrm>
          <a:prstGeom prst="rect">
            <a:avLst/>
          </a:prstGeom>
        </p:spPr>
      </p:pic>
    </p:spTree>
    <p:extLst>
      <p:ext uri="{BB962C8B-B14F-4D97-AF65-F5344CB8AC3E}">
        <p14:creationId xmlns:p14="http://schemas.microsoft.com/office/powerpoint/2010/main" val="1404237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Brush Train</a:t>
            </a:r>
            <a:endParaRPr lang="en-GB"/>
          </a:p>
        </p:txBody>
      </p:sp>
      <p:sp>
        <p:nvSpPr>
          <p:cNvPr id="3" name="Content Placeholder 2"/>
          <p:cNvSpPr>
            <a:spLocks noGrp="1"/>
          </p:cNvSpPr>
          <p:nvPr>
            <p:ph idx="1"/>
          </p:nvPr>
        </p:nvSpPr>
        <p:spPr>
          <a:xfrm>
            <a:off x="838201" y="1825624"/>
            <a:ext cx="4167753" cy="2393085"/>
          </a:xfrm>
        </p:spPr>
        <p:txBody>
          <a:bodyPr vert="horz" lIns="91440" tIns="45720" rIns="91440" bIns="45720" rtlCol="0" anchor="t">
            <a:noAutofit/>
          </a:bodyPr>
          <a:lstStyle/>
          <a:p>
            <a:r>
              <a:rPr lang="en-US" sz="2000" dirty="0">
                <a:latin typeface="Comic Sans MS"/>
              </a:rPr>
              <a:t>We will be taking part in the brush train scheme, whereby children are encouraged to clean their teeth daily after lunch.</a:t>
            </a:r>
          </a:p>
          <a:p>
            <a:endParaRPr lang="en-GB" sz="2000" dirty="0">
              <a:latin typeface="Comic Sans MS"/>
            </a:endParaRPr>
          </a:p>
          <a:p>
            <a:endParaRPr lang="en-US" sz="2000" dirty="0">
              <a:latin typeface="Comic Sans MS"/>
            </a:endParaRPr>
          </a:p>
        </p:txBody>
      </p:sp>
      <p:pic>
        <p:nvPicPr>
          <p:cNvPr id="4" name="Picture 2" descr="Manchester Community Dental - Brush B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9830" y="1825624"/>
            <a:ext cx="4094306" cy="388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421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Information</a:t>
            </a:r>
            <a:endParaRPr lang="en-GB" dirty="0"/>
          </a:p>
        </p:txBody>
      </p:sp>
      <p:sp>
        <p:nvSpPr>
          <p:cNvPr id="3" name="Content Placeholder 2"/>
          <p:cNvSpPr>
            <a:spLocks noGrp="1"/>
          </p:cNvSpPr>
          <p:nvPr>
            <p:ph idx="1"/>
          </p:nvPr>
        </p:nvSpPr>
        <p:spPr>
          <a:xfrm>
            <a:off x="479174" y="1690257"/>
            <a:ext cx="4679232" cy="4429988"/>
          </a:xfrm>
        </p:spPr>
        <p:txBody>
          <a:bodyPr vert="horz" lIns="91440" tIns="45720" rIns="91440" bIns="45720" rtlCol="0" anchor="t">
            <a:noAutofit/>
          </a:bodyPr>
          <a:lstStyle/>
          <a:p>
            <a:r>
              <a:rPr lang="en-US" dirty="0">
                <a:latin typeface="Comic Sans MS"/>
              </a:rPr>
              <a:t>The children will need spare clothing in their school bags in case of accidents and messy play. Wellies and puddle suits would be helpful, when it is Forest School (Spring </a:t>
            </a:r>
            <a:r>
              <a:rPr lang="en-US" dirty="0" smtClean="0">
                <a:latin typeface="Comic Sans MS"/>
              </a:rPr>
              <a:t>Term 1)</a:t>
            </a:r>
            <a:endParaRPr lang="en-US" dirty="0">
              <a:latin typeface="Comic Sans MS"/>
            </a:endParaRPr>
          </a:p>
          <a:p>
            <a:r>
              <a:rPr lang="en-US" dirty="0">
                <a:latin typeface="Comic Sans MS"/>
              </a:rPr>
              <a:t>Nappies to be provided by yourself . As we are short on storage ideally 3 /4 per day, in their bag for the day.</a:t>
            </a:r>
          </a:p>
          <a:p>
            <a:r>
              <a:rPr lang="en-US" dirty="0">
                <a:latin typeface="Comic Sans MS"/>
              </a:rPr>
              <a:t>We are encouraging the children to get themselves undressed and dressed as well as sitting  on the toilet.</a:t>
            </a:r>
            <a:endParaRPr lang="en-GB" dirty="0">
              <a:latin typeface="Comic Sans MS"/>
            </a:endParaRPr>
          </a:p>
        </p:txBody>
      </p:sp>
      <p:pic>
        <p:nvPicPr>
          <p:cNvPr id="6150" name="Picture 6" descr="Sainsbury's Little Ones Dry Fit Size 5+ 36 Napp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5857" y="1208868"/>
            <a:ext cx="3476920" cy="347692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Free Vectors | girl change cloth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8923" y="3797829"/>
            <a:ext cx="3766492" cy="2820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3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a:t>
            </a:r>
            <a:endParaRPr lang="en-GB" dirty="0"/>
          </a:p>
        </p:txBody>
      </p:sp>
      <p:sp>
        <p:nvSpPr>
          <p:cNvPr id="3" name="Content Placeholder 2"/>
          <p:cNvSpPr>
            <a:spLocks noGrp="1"/>
          </p:cNvSpPr>
          <p:nvPr>
            <p:ph idx="1"/>
          </p:nvPr>
        </p:nvSpPr>
        <p:spPr>
          <a:xfrm>
            <a:off x="723379" y="1502036"/>
            <a:ext cx="10515600" cy="4351338"/>
          </a:xfrm>
        </p:spPr>
        <p:txBody>
          <a:bodyPr vert="horz" lIns="91440" tIns="45720" rIns="91440" bIns="45720" rtlCol="0" anchor="t">
            <a:normAutofit/>
          </a:bodyPr>
          <a:lstStyle/>
          <a:p>
            <a:r>
              <a:rPr lang="en-US" sz="2200" b="1" dirty="0">
                <a:latin typeface="Comic Sans MS"/>
              </a:rPr>
              <a:t>The school have fantastic teams whereby support is given with Speech and Language and Occupational Therapy (Shine). These services </a:t>
            </a:r>
            <a:r>
              <a:rPr lang="en-US" sz="2200" b="1" dirty="0" smtClean="0">
                <a:latin typeface="Comic Sans MS"/>
              </a:rPr>
              <a:t>are </a:t>
            </a:r>
            <a:r>
              <a:rPr lang="en-US" sz="2200" b="1" dirty="0" smtClean="0">
                <a:latin typeface="Comic Sans MS"/>
              </a:rPr>
              <a:t>provided </a:t>
            </a:r>
            <a:r>
              <a:rPr lang="en-US" sz="2200" b="1" dirty="0">
                <a:latin typeface="Comic Sans MS"/>
              </a:rPr>
              <a:t>within the setting.</a:t>
            </a:r>
          </a:p>
          <a:p>
            <a:r>
              <a:rPr lang="en-US" sz="2200" b="1" dirty="0">
                <a:latin typeface="Comic Sans MS" panose="030F0702030302020204" pitchFamily="66" charset="0"/>
              </a:rPr>
              <a:t>The safeguarding team are always available to support families, point you in the right direction and provide a variety of support</a:t>
            </a:r>
            <a:r>
              <a:rPr lang="en-US" sz="2200" b="1" dirty="0" smtClean="0">
                <a:latin typeface="Comic Sans MS" panose="030F0702030302020204" pitchFamily="66" charset="0"/>
              </a:rPr>
              <a:t>.</a:t>
            </a:r>
            <a:endParaRPr lang="en-US" sz="2200" b="1" dirty="0">
              <a:latin typeface="Comic Sans MS" panose="030F0702030302020204" pitchFamily="66" charset="0"/>
            </a:endParaRPr>
          </a:p>
          <a:p>
            <a:r>
              <a:rPr lang="en-US" sz="2200" b="1" dirty="0">
                <a:latin typeface="Comic Sans MS"/>
              </a:rPr>
              <a:t>No problem is too BIG or too small.  If you are concerned or worried or have any queries, please reach out to the school.</a:t>
            </a:r>
          </a:p>
          <a:p>
            <a:endParaRPr lang="en-US" dirty="0"/>
          </a:p>
          <a:p>
            <a:endParaRPr lang="en-US" dirty="0"/>
          </a:p>
          <a:p>
            <a:endParaRPr lang="en-GB" dirty="0"/>
          </a:p>
        </p:txBody>
      </p:sp>
    </p:spTree>
    <p:extLst>
      <p:ext uri="{BB962C8B-B14F-4D97-AF65-F5344CB8AC3E}">
        <p14:creationId xmlns:p14="http://schemas.microsoft.com/office/powerpoint/2010/main" val="4985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latin typeface="Comic Sans MS" panose="030F0702030302020204" pitchFamily="66" charset="0"/>
              </a:rPr>
              <a:t>Questions</a:t>
            </a:r>
            <a:endParaRPr lang="en-GB" sz="6000" dirty="0">
              <a:latin typeface="Comic Sans MS" panose="030F0702030302020204" pitchFamily="66" charset="0"/>
            </a:endParaRPr>
          </a:p>
        </p:txBody>
      </p:sp>
      <p:pic>
        <p:nvPicPr>
          <p:cNvPr id="2050" name="Picture 2" descr="Cartoon Question Marks Images – Browse 42,269 Stock Photos, Vectors, and  Video | Adobe Stoc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3266" y="1683889"/>
            <a:ext cx="10126694" cy="4198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607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6372" y="1854557"/>
            <a:ext cx="9800823" cy="2308324"/>
          </a:xfrm>
          <a:prstGeom prst="rect">
            <a:avLst/>
          </a:prstGeom>
          <a:noFill/>
        </p:spPr>
        <p:txBody>
          <a:bodyPr wrap="square" rtlCol="0">
            <a:spAutoFit/>
          </a:bodyPr>
          <a:lstStyle/>
          <a:p>
            <a:r>
              <a:rPr lang="en-GB" sz="4800" dirty="0">
                <a:latin typeface="Comic Sans MS" panose="030F0702030302020204" pitchFamily="66" charset="0"/>
              </a:rPr>
              <a:t>Thank you for taking the time to join us this afternoon!  Your support is much appreciated.</a:t>
            </a:r>
          </a:p>
        </p:txBody>
      </p:sp>
      <p:pic>
        <p:nvPicPr>
          <p:cNvPr id="3074" name="Picture 2" descr="The Smiley Face (Yes, That One) Is Getting An Animated Show | IndieW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997" y="4420377"/>
            <a:ext cx="3051264" cy="213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389842"/>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Props1.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B970C04F-E7AC-41AB-9C6D-1B1BB88BFF7F}">
  <ds:schemaRef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4873beb7-5857-4685-be1f-d57550cc96cc"/>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367</TotalTime>
  <Words>456</Words>
  <Application>Microsoft Office PowerPoint</Application>
  <PresentationFormat>Widescreen</PresentationFormat>
  <Paragraphs>52</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-apple-system</vt:lpstr>
      <vt:lpstr>Arial</vt:lpstr>
      <vt:lpstr>Calibri</vt:lpstr>
      <vt:lpstr>Comic Sans MS</vt:lpstr>
      <vt:lpstr>Segoe UI</vt:lpstr>
      <vt:lpstr>Segoe UI Light</vt:lpstr>
      <vt:lpstr>var(--font-family-default-latin)</vt:lpstr>
      <vt:lpstr>WelcomeDoc</vt:lpstr>
      <vt:lpstr>Introductions…</vt:lpstr>
      <vt:lpstr>On arrival…</vt:lpstr>
      <vt:lpstr>What should pupils bring to school daily?</vt:lpstr>
      <vt:lpstr>Snack and Lunches</vt:lpstr>
      <vt:lpstr>SCERTS</vt:lpstr>
      <vt:lpstr>Termly overviews </vt:lpstr>
      <vt:lpstr>Autumn Term 1 Timetable</vt:lpstr>
      <vt:lpstr>Brush Train</vt:lpstr>
      <vt:lpstr>Additional Information</vt:lpstr>
      <vt:lpstr>Support</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Lorna Smith</cp:lastModifiedBy>
  <cp:revision>278</cp:revision>
  <dcterms:created xsi:type="dcterms:W3CDTF">2021-09-18T20:35:27Z</dcterms:created>
  <dcterms:modified xsi:type="dcterms:W3CDTF">2026-06-25T16:54:58Z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