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56" r:id="rId5"/>
    <p:sldId id="257" r:id="rId6"/>
    <p:sldId id="259" r:id="rId7"/>
    <p:sldId id="262" r:id="rId8"/>
    <p:sldId id="274" r:id="rId9"/>
    <p:sldId id="275" r:id="rId10"/>
    <p:sldId id="277" r:id="rId11"/>
    <p:sldId id="278" r:id="rId12"/>
    <p:sldId id="279" r:id="rId13"/>
    <p:sldId id="280" r:id="rId14"/>
    <p:sldId id="281" r:id="rId15"/>
    <p:sldId id="282" r:id="rId16"/>
    <p:sldId id="273" r:id="rId17"/>
    <p:sldId id="272" r:id="rId18"/>
    <p:sldId id="260" r:id="rId19"/>
    <p:sldId id="271" r:id="rId20"/>
    <p:sldId id="26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59"/>
            <p14:sldId id="262"/>
            <p14:sldId id="274"/>
            <p14:sldId id="275"/>
            <p14:sldId id="277"/>
            <p14:sldId id="278"/>
            <p14:sldId id="279"/>
            <p14:sldId id="280"/>
            <p14:sldId id="281"/>
            <p14:sldId id="282"/>
            <p14:sldId id="273"/>
            <p14:sldId id="272"/>
            <p14:sldId id="260"/>
            <p14:sldId id="271"/>
            <p14:sldId id="266"/>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73778D-C261-C625-C5E0-1E395C80ED15}" v="12" dt="2026-09-07T12:15:14.1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280" autoAdjust="0"/>
  </p:normalViewPr>
  <p:slideViewPr>
    <p:cSldViewPr snapToGrid="0">
      <p:cViewPr varScale="1">
        <p:scale>
          <a:sx n="87" d="100"/>
          <a:sy n="87" d="100"/>
        </p:scale>
        <p:origin x="542"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a Mannion" userId="S::briana.manion@greenlaneschool.co.uk::128cb182-b96a-4e26-bb80-3325d3e05823" providerId="AD" clId="Web-{7573778D-C261-C625-C5E0-1E395C80ED15}"/>
    <pc:docChg chg="modSld">
      <pc:chgData name="Briana Mannion" userId="S::briana.manion@greenlaneschool.co.uk::128cb182-b96a-4e26-bb80-3325d3e05823" providerId="AD" clId="Web-{7573778D-C261-C625-C5E0-1E395C80ED15}" dt="2026-09-07T12:15:14.164" v="11" actId="20577"/>
      <pc:docMkLst>
        <pc:docMk/>
      </pc:docMkLst>
      <pc:sldChg chg="modSp">
        <pc:chgData name="Briana Mannion" userId="S::briana.manion@greenlaneschool.co.uk::128cb182-b96a-4e26-bb80-3325d3e05823" providerId="AD" clId="Web-{7573778D-C261-C625-C5E0-1E395C80ED15}" dt="2026-09-07T12:15:14.164" v="11" actId="20577"/>
        <pc:sldMkLst>
          <pc:docMk/>
          <pc:sldMk cId="2471807738" sldId="256"/>
        </pc:sldMkLst>
        <pc:spChg chg="mod">
          <ac:chgData name="Briana Mannion" userId="S::briana.manion@greenlaneschool.co.uk::128cb182-b96a-4e26-bb80-3325d3e05823" providerId="AD" clId="Web-{7573778D-C261-C625-C5E0-1E395C80ED15}" dt="2026-09-07T12:15:14.164" v="11" actId="20577"/>
          <ac:spMkLst>
            <pc:docMk/>
            <pc:sldMk cId="2471807738" sldId="256"/>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1478197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1846056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1239640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931332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4246198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3629133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9/22/2026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6.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656" y="3607044"/>
            <a:ext cx="10515600" cy="994311"/>
          </a:xfrm>
        </p:spPr>
        <p:txBody>
          <a:bodyPr>
            <a:normAutofit/>
          </a:bodyPr>
          <a:lstStyle/>
          <a:p>
            <a:pPr algn="ctr"/>
            <a:r>
              <a:rPr lang="en-US" sz="4800" dirty="0">
                <a:latin typeface="Comic Sans MS"/>
              </a:rPr>
              <a:t>Welcome </a:t>
            </a:r>
            <a:r>
              <a:rPr lang="en-US" sz="4800" dirty="0" smtClean="0">
                <a:latin typeface="Comic Sans MS"/>
              </a:rPr>
              <a:t>to Rose</a:t>
            </a:r>
            <a:r>
              <a:rPr lang="en-US" sz="4800" dirty="0">
                <a:latin typeface="Comic Sans MS"/>
              </a:rPr>
              <a:t> Class</a:t>
            </a:r>
            <a:endParaRPr lang="en-US" sz="48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981080" y="1133862"/>
            <a:ext cx="2228612" cy="2082691"/>
          </a:xfrm>
          <a:prstGeom prst="rect">
            <a:avLst/>
          </a:prstGeom>
        </p:spPr>
      </p:pic>
      <p:pic>
        <p:nvPicPr>
          <p:cNvPr id="5" name="Picture 4"/>
          <p:cNvPicPr>
            <a:picLocks noChangeAspect="1"/>
          </p:cNvPicPr>
          <p:nvPr/>
        </p:nvPicPr>
        <p:blipFill>
          <a:blip r:embed="rId4"/>
          <a:stretch>
            <a:fillRect/>
          </a:stretch>
        </p:blipFill>
        <p:spPr>
          <a:xfrm>
            <a:off x="98374" y="4919909"/>
            <a:ext cx="2636034" cy="1860606"/>
          </a:xfrm>
          <a:prstGeom prst="rect">
            <a:avLst/>
          </a:prstGeom>
        </p:spPr>
      </p:pic>
      <p:pic>
        <p:nvPicPr>
          <p:cNvPr id="6" name="Picture 5"/>
          <p:cNvPicPr>
            <a:picLocks noChangeAspect="1"/>
          </p:cNvPicPr>
          <p:nvPr/>
        </p:nvPicPr>
        <p:blipFill>
          <a:blip r:embed="rId5"/>
          <a:stretch>
            <a:fillRect/>
          </a:stretch>
        </p:blipFill>
        <p:spPr>
          <a:xfrm>
            <a:off x="2824867" y="4931738"/>
            <a:ext cx="1984526" cy="1848777"/>
          </a:xfrm>
          <a:prstGeom prst="rect">
            <a:avLst/>
          </a:prstGeom>
        </p:spPr>
      </p:pic>
      <p:pic>
        <p:nvPicPr>
          <p:cNvPr id="7" name="Picture 6"/>
          <p:cNvPicPr>
            <a:picLocks noChangeAspect="1"/>
          </p:cNvPicPr>
          <p:nvPr/>
        </p:nvPicPr>
        <p:blipFill>
          <a:blip r:embed="rId6"/>
          <a:stretch>
            <a:fillRect/>
          </a:stretch>
        </p:blipFill>
        <p:spPr>
          <a:xfrm>
            <a:off x="4899852" y="4914837"/>
            <a:ext cx="1588871" cy="1865678"/>
          </a:xfrm>
          <a:prstGeom prst="rect">
            <a:avLst/>
          </a:prstGeom>
        </p:spPr>
      </p:pic>
      <p:pic>
        <p:nvPicPr>
          <p:cNvPr id="8" name="Picture 7"/>
          <p:cNvPicPr>
            <a:picLocks noChangeAspect="1"/>
          </p:cNvPicPr>
          <p:nvPr/>
        </p:nvPicPr>
        <p:blipFill>
          <a:blip r:embed="rId7"/>
          <a:stretch>
            <a:fillRect/>
          </a:stretch>
        </p:blipFill>
        <p:spPr>
          <a:xfrm>
            <a:off x="6579182" y="4931738"/>
            <a:ext cx="1766869" cy="1848777"/>
          </a:xfrm>
          <a:prstGeom prst="rect">
            <a:avLst/>
          </a:prstGeom>
        </p:spPr>
      </p:pic>
      <p:pic>
        <p:nvPicPr>
          <p:cNvPr id="9" name="Picture 8"/>
          <p:cNvPicPr>
            <a:picLocks noChangeAspect="1"/>
          </p:cNvPicPr>
          <p:nvPr/>
        </p:nvPicPr>
        <p:blipFill>
          <a:blip r:embed="rId8"/>
          <a:stretch>
            <a:fillRect/>
          </a:stretch>
        </p:blipFill>
        <p:spPr>
          <a:xfrm>
            <a:off x="8436510" y="4925069"/>
            <a:ext cx="1938413" cy="1855445"/>
          </a:xfrm>
          <a:prstGeom prst="rect">
            <a:avLst/>
          </a:prstGeom>
        </p:spPr>
      </p:pic>
      <p:pic>
        <p:nvPicPr>
          <p:cNvPr id="10" name="Picture 9"/>
          <p:cNvPicPr>
            <a:picLocks noChangeAspect="1"/>
          </p:cNvPicPr>
          <p:nvPr/>
        </p:nvPicPr>
        <p:blipFill>
          <a:blip r:embed="rId9"/>
          <a:stretch>
            <a:fillRect/>
          </a:stretch>
        </p:blipFill>
        <p:spPr>
          <a:xfrm>
            <a:off x="10406024" y="4931738"/>
            <a:ext cx="1674608" cy="1848776"/>
          </a:xfrm>
          <a:prstGeom prst="rect">
            <a:avLst/>
          </a:prstGeom>
        </p:spPr>
      </p:pic>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anose="030F0702030302020204" pitchFamily="66" charset="0"/>
              </a:rPr>
              <a:t>Rose </a:t>
            </a:r>
            <a:r>
              <a:rPr lang="en-GB" dirty="0">
                <a:latin typeface="Comic Sans MS" panose="030F0702030302020204" pitchFamily="66" charset="0"/>
              </a:rPr>
              <a:t>Class Team</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723741" y="1823769"/>
            <a:ext cx="2206342" cy="1654757"/>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079610" y="1823771"/>
            <a:ext cx="2206343" cy="165475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2711" y="1547977"/>
            <a:ext cx="1570776" cy="2206341"/>
          </a:xfrm>
          <a:prstGeom prst="rect">
            <a:avLst/>
          </a:prstGeom>
        </p:spPr>
      </p:pic>
      <p:sp>
        <p:nvSpPr>
          <p:cNvPr id="6" name="TextBox 5"/>
          <p:cNvSpPr txBox="1"/>
          <p:nvPr/>
        </p:nvSpPr>
        <p:spPr>
          <a:xfrm>
            <a:off x="2355403" y="3770265"/>
            <a:ext cx="1645029" cy="646331"/>
          </a:xfrm>
          <a:prstGeom prst="rect">
            <a:avLst/>
          </a:prstGeom>
          <a:noFill/>
        </p:spPr>
        <p:txBody>
          <a:bodyPr wrap="square" rtlCol="0">
            <a:spAutoFit/>
          </a:bodyPr>
          <a:lstStyle/>
          <a:p>
            <a:pPr algn="ctr"/>
            <a:r>
              <a:rPr lang="en-GB" dirty="0" smtClean="0">
                <a:latin typeface="Comic Sans MS" panose="030F0702030302020204" pitchFamily="66" charset="0"/>
              </a:rPr>
              <a:t>Miss Urry - Teacher</a:t>
            </a:r>
            <a:endParaRPr lang="en-GB" dirty="0">
              <a:latin typeface="Comic Sans MS" panose="030F0702030302020204" pitchFamily="66" charset="0"/>
            </a:endParaRPr>
          </a:p>
        </p:txBody>
      </p:sp>
      <p:sp>
        <p:nvSpPr>
          <p:cNvPr id="8" name="TextBox 7"/>
          <p:cNvSpPr txBox="1"/>
          <p:nvPr/>
        </p:nvSpPr>
        <p:spPr>
          <a:xfrm>
            <a:off x="8004397" y="3754318"/>
            <a:ext cx="1645029" cy="646331"/>
          </a:xfrm>
          <a:prstGeom prst="rect">
            <a:avLst/>
          </a:prstGeom>
          <a:noFill/>
        </p:spPr>
        <p:txBody>
          <a:bodyPr wrap="square" rtlCol="0">
            <a:spAutoFit/>
          </a:bodyPr>
          <a:lstStyle/>
          <a:p>
            <a:pPr algn="ctr"/>
            <a:r>
              <a:rPr lang="en-GB" dirty="0" smtClean="0">
                <a:latin typeface="Comic Sans MS" panose="030F0702030302020204" pitchFamily="66" charset="0"/>
              </a:rPr>
              <a:t>Miss Leigh – Level 2 TA</a:t>
            </a:r>
            <a:endParaRPr lang="en-GB" dirty="0">
              <a:latin typeface="Comic Sans MS" panose="030F0702030302020204" pitchFamily="66" charset="0"/>
            </a:endParaRPr>
          </a:p>
        </p:txBody>
      </p:sp>
      <p:sp>
        <p:nvSpPr>
          <p:cNvPr id="10" name="TextBox 9"/>
          <p:cNvSpPr txBox="1"/>
          <p:nvPr/>
        </p:nvSpPr>
        <p:spPr>
          <a:xfrm>
            <a:off x="5282711" y="3784064"/>
            <a:ext cx="1645029" cy="646331"/>
          </a:xfrm>
          <a:prstGeom prst="rect">
            <a:avLst/>
          </a:prstGeom>
          <a:noFill/>
        </p:spPr>
        <p:txBody>
          <a:bodyPr wrap="square" rtlCol="0">
            <a:spAutoFit/>
          </a:bodyPr>
          <a:lstStyle/>
          <a:p>
            <a:pPr algn="ctr"/>
            <a:r>
              <a:rPr lang="en-GB" dirty="0" smtClean="0">
                <a:latin typeface="Comic Sans MS" panose="030F0702030302020204" pitchFamily="66" charset="0"/>
              </a:rPr>
              <a:t>Mrs Golden – Level 3 TA</a:t>
            </a:r>
            <a:endParaRPr lang="en-GB" dirty="0">
              <a:latin typeface="Comic Sans MS" panose="030F0702030302020204" pitchFamily="66" charset="0"/>
            </a:endParaRPr>
          </a:p>
        </p:txBody>
      </p:sp>
      <p:pic>
        <p:nvPicPr>
          <p:cNvPr id="7" name="Picture 6"/>
          <p:cNvPicPr>
            <a:picLocks noChangeAspect="1"/>
          </p:cNvPicPr>
          <p:nvPr/>
        </p:nvPicPr>
        <p:blipFill>
          <a:blip r:embed="rId5"/>
          <a:stretch>
            <a:fillRect/>
          </a:stretch>
        </p:blipFill>
        <p:spPr>
          <a:xfrm>
            <a:off x="1638842" y="4425053"/>
            <a:ext cx="2038635" cy="2057687"/>
          </a:xfrm>
          <a:prstGeom prst="rect">
            <a:avLst/>
          </a:prstGeom>
        </p:spPr>
      </p:pic>
      <p:pic>
        <p:nvPicPr>
          <p:cNvPr id="11" name="Picture 10"/>
          <p:cNvPicPr>
            <a:picLocks noChangeAspect="1"/>
          </p:cNvPicPr>
          <p:nvPr/>
        </p:nvPicPr>
        <p:blipFill>
          <a:blip r:embed="rId6"/>
          <a:stretch>
            <a:fillRect/>
          </a:stretch>
        </p:blipFill>
        <p:spPr>
          <a:xfrm>
            <a:off x="4980076" y="4441000"/>
            <a:ext cx="2164872" cy="2107296"/>
          </a:xfrm>
          <a:prstGeom prst="rect">
            <a:avLst/>
          </a:prstGeom>
        </p:spPr>
      </p:pic>
      <p:pic>
        <p:nvPicPr>
          <p:cNvPr id="12" name="Picture 11"/>
          <p:cNvPicPr>
            <a:picLocks noChangeAspect="1"/>
          </p:cNvPicPr>
          <p:nvPr/>
        </p:nvPicPr>
        <p:blipFill>
          <a:blip r:embed="rId7"/>
          <a:stretch>
            <a:fillRect/>
          </a:stretch>
        </p:blipFill>
        <p:spPr>
          <a:xfrm>
            <a:off x="8406907" y="4460141"/>
            <a:ext cx="2081218" cy="2088155"/>
          </a:xfrm>
          <a:prstGeom prst="rect">
            <a:avLst/>
          </a:prstGeom>
        </p:spPr>
      </p:pic>
      <p:sp>
        <p:nvSpPr>
          <p:cNvPr id="13" name="TextBox 12"/>
          <p:cNvSpPr txBox="1"/>
          <p:nvPr/>
        </p:nvSpPr>
        <p:spPr>
          <a:xfrm>
            <a:off x="1184345" y="6482740"/>
            <a:ext cx="2947628" cy="369332"/>
          </a:xfrm>
          <a:prstGeom prst="rect">
            <a:avLst/>
          </a:prstGeom>
          <a:noFill/>
        </p:spPr>
        <p:txBody>
          <a:bodyPr wrap="square" rtlCol="0">
            <a:spAutoFit/>
          </a:bodyPr>
          <a:lstStyle/>
          <a:p>
            <a:pPr algn="ctr"/>
            <a:r>
              <a:rPr lang="en-GB" dirty="0" smtClean="0">
                <a:latin typeface="Comic Sans MS" panose="030F0702030302020204" pitchFamily="66" charset="0"/>
              </a:rPr>
              <a:t>Mrs </a:t>
            </a:r>
            <a:r>
              <a:rPr lang="en-GB" dirty="0" err="1" smtClean="0">
                <a:latin typeface="Comic Sans MS" panose="030F0702030302020204" pitchFamily="66" charset="0"/>
              </a:rPr>
              <a:t>Stunnell</a:t>
            </a:r>
            <a:r>
              <a:rPr lang="en-GB" dirty="0" smtClean="0">
                <a:latin typeface="Comic Sans MS" panose="030F0702030302020204" pitchFamily="66" charset="0"/>
              </a:rPr>
              <a:t> – PPA Cover</a:t>
            </a:r>
            <a:endParaRPr lang="en-GB" dirty="0">
              <a:latin typeface="Comic Sans MS" panose="030F0702030302020204" pitchFamily="66" charset="0"/>
            </a:endParaRPr>
          </a:p>
        </p:txBody>
      </p:sp>
      <p:sp>
        <p:nvSpPr>
          <p:cNvPr id="14" name="TextBox 13"/>
          <p:cNvSpPr txBox="1"/>
          <p:nvPr/>
        </p:nvSpPr>
        <p:spPr>
          <a:xfrm>
            <a:off x="7973702" y="6452920"/>
            <a:ext cx="2947628" cy="369332"/>
          </a:xfrm>
          <a:prstGeom prst="rect">
            <a:avLst/>
          </a:prstGeom>
          <a:noFill/>
        </p:spPr>
        <p:txBody>
          <a:bodyPr wrap="square" rtlCol="0">
            <a:spAutoFit/>
          </a:bodyPr>
          <a:lstStyle/>
          <a:p>
            <a:pPr algn="ctr"/>
            <a:r>
              <a:rPr lang="en-GB" dirty="0" smtClean="0">
                <a:latin typeface="Comic Sans MS" panose="030F0702030302020204" pitchFamily="66" charset="0"/>
              </a:rPr>
              <a:t>Mrs Beasley – PPA Cover</a:t>
            </a:r>
            <a:endParaRPr lang="en-GB" dirty="0">
              <a:latin typeface="Comic Sans MS" panose="030F0702030302020204" pitchFamily="66" charset="0"/>
            </a:endParaRPr>
          </a:p>
        </p:txBody>
      </p:sp>
      <p:sp>
        <p:nvSpPr>
          <p:cNvPr id="15" name="TextBox 14"/>
          <p:cNvSpPr txBox="1"/>
          <p:nvPr/>
        </p:nvSpPr>
        <p:spPr>
          <a:xfrm>
            <a:off x="4552843" y="6450474"/>
            <a:ext cx="2947628" cy="369332"/>
          </a:xfrm>
          <a:prstGeom prst="rect">
            <a:avLst/>
          </a:prstGeom>
          <a:noFill/>
        </p:spPr>
        <p:txBody>
          <a:bodyPr wrap="square" rtlCol="0">
            <a:spAutoFit/>
          </a:bodyPr>
          <a:lstStyle/>
          <a:p>
            <a:pPr algn="ctr"/>
            <a:r>
              <a:rPr lang="en-GB" dirty="0" smtClean="0">
                <a:latin typeface="Comic Sans MS" panose="030F0702030302020204" pitchFamily="66" charset="0"/>
              </a:rPr>
              <a:t>Mr Higham - Music</a:t>
            </a:r>
            <a:endParaRPr lang="en-GB" dirty="0">
              <a:latin typeface="Comic Sans MS" panose="030F0702030302020204" pitchFamily="66" charset="0"/>
            </a:endParaRPr>
          </a:p>
        </p:txBody>
      </p:sp>
    </p:spTree>
    <p:extLst>
      <p:ext uri="{BB962C8B-B14F-4D97-AF65-F5344CB8AC3E}">
        <p14:creationId xmlns:p14="http://schemas.microsoft.com/office/powerpoint/2010/main" val="305254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Our Curriculum</a:t>
            </a:r>
          </a:p>
        </p:txBody>
      </p:sp>
      <p:pic>
        <p:nvPicPr>
          <p:cNvPr id="10" name="Picture 9"/>
          <p:cNvPicPr>
            <a:picLocks noChangeAspect="1"/>
          </p:cNvPicPr>
          <p:nvPr/>
        </p:nvPicPr>
        <p:blipFill>
          <a:blip r:embed="rId2"/>
          <a:stretch>
            <a:fillRect/>
          </a:stretch>
        </p:blipFill>
        <p:spPr>
          <a:xfrm>
            <a:off x="1897865" y="1540583"/>
            <a:ext cx="8912375" cy="5030204"/>
          </a:xfrm>
          <a:prstGeom prst="rect">
            <a:avLst/>
          </a:prstGeom>
        </p:spPr>
      </p:pic>
    </p:spTree>
    <p:extLst>
      <p:ext uri="{BB962C8B-B14F-4D97-AF65-F5344CB8AC3E}">
        <p14:creationId xmlns:p14="http://schemas.microsoft.com/office/powerpoint/2010/main" val="2153259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Our Days Look Like</a:t>
            </a:r>
          </a:p>
        </p:txBody>
      </p:sp>
      <p:pic>
        <p:nvPicPr>
          <p:cNvPr id="4" name="Picture 3"/>
          <p:cNvPicPr>
            <a:picLocks noChangeAspect="1"/>
          </p:cNvPicPr>
          <p:nvPr/>
        </p:nvPicPr>
        <p:blipFill>
          <a:blip r:embed="rId2"/>
          <a:stretch>
            <a:fillRect/>
          </a:stretch>
        </p:blipFill>
        <p:spPr>
          <a:xfrm>
            <a:off x="2202218" y="1500931"/>
            <a:ext cx="7574117" cy="5060046"/>
          </a:xfrm>
          <a:prstGeom prst="rect">
            <a:avLst/>
          </a:prstGeom>
        </p:spPr>
      </p:pic>
    </p:spTree>
    <p:extLst>
      <p:ext uri="{BB962C8B-B14F-4D97-AF65-F5344CB8AC3E}">
        <p14:creationId xmlns:p14="http://schemas.microsoft.com/office/powerpoint/2010/main" val="119339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00466" y="1383860"/>
            <a:ext cx="10045521" cy="2554545"/>
          </a:xfrm>
          <a:prstGeom prst="rect">
            <a:avLst/>
          </a:prstGeom>
          <a:noFill/>
        </p:spPr>
        <p:txBody>
          <a:bodyPr wrap="square" rtlCol="0">
            <a:spAutoFit/>
          </a:bodyPr>
          <a:lstStyle/>
          <a:p>
            <a:r>
              <a:rPr lang="en-GB" sz="4000" dirty="0" smtClean="0">
                <a:latin typeface="Comic Sans MS" panose="030F0702030302020204" pitchFamily="66" charset="0"/>
              </a:rPr>
              <a:t>Rose Class is a Key Stage 2 class made up of pupils from years 3, 4, 5 and 6.</a:t>
            </a:r>
          </a:p>
          <a:p>
            <a:endParaRPr lang="en-GB" sz="4000" dirty="0">
              <a:latin typeface="Comic Sans MS" panose="030F0702030302020204" pitchFamily="66" charset="0"/>
            </a:endParaRPr>
          </a:p>
          <a:p>
            <a:endParaRPr lang="en-GB" sz="4000" dirty="0">
              <a:latin typeface="Comic Sans MS" panose="030F0702030302020204" pitchFamily="66"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9309" y="2883878"/>
            <a:ext cx="2747833" cy="3663778"/>
          </a:xfrm>
          <a:prstGeom prst="rect">
            <a:avLst/>
          </a:prstGeom>
        </p:spPr>
      </p:pic>
    </p:spTree>
    <p:extLst>
      <p:ext uri="{BB962C8B-B14F-4D97-AF65-F5344CB8AC3E}">
        <p14:creationId xmlns:p14="http://schemas.microsoft.com/office/powerpoint/2010/main" val="17871442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anose="030F0702030302020204" pitchFamily="66" charset="0"/>
              </a:rPr>
              <a:t>Our School Day</a:t>
            </a:r>
            <a:endParaRPr lang="en-GB" dirty="0">
              <a:latin typeface="Comic Sans MS" panose="030F0702030302020204" pitchFamily="66" charset="0"/>
            </a:endParaRPr>
          </a:p>
        </p:txBody>
      </p:sp>
      <p:sp>
        <p:nvSpPr>
          <p:cNvPr id="6" name="TextBox 1"/>
          <p:cNvSpPr txBox="1">
            <a:spLocks noChangeArrowheads="1"/>
          </p:cNvSpPr>
          <p:nvPr/>
        </p:nvSpPr>
        <p:spPr bwMode="auto">
          <a:xfrm>
            <a:off x="604434" y="1779687"/>
            <a:ext cx="8764155"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nSpc>
                <a:spcPct val="100000"/>
              </a:lnSpc>
              <a:spcBef>
                <a:spcPct val="0"/>
              </a:spcBef>
            </a:pPr>
            <a:r>
              <a:rPr lang="en-GB" altLang="en-US" dirty="0">
                <a:solidFill>
                  <a:schemeClr val="tx1"/>
                </a:solidFill>
                <a:latin typeface="Comic Sans MS" panose="030F0702030302020204" pitchFamily="66" charset="0"/>
              </a:rPr>
              <a:t>Pupils arrive at school</a:t>
            </a:r>
          </a:p>
          <a:p>
            <a:pPr>
              <a:lnSpc>
                <a:spcPct val="100000"/>
              </a:lnSpc>
              <a:spcBef>
                <a:spcPct val="0"/>
              </a:spcBef>
            </a:pPr>
            <a:r>
              <a:rPr lang="en-GB" altLang="en-US" dirty="0">
                <a:solidFill>
                  <a:schemeClr val="tx1"/>
                </a:solidFill>
                <a:latin typeface="Comic Sans MS" panose="030F0702030302020204" pitchFamily="66" charset="0"/>
              </a:rPr>
              <a:t>All pupils participate in individual OT </a:t>
            </a:r>
            <a:r>
              <a:rPr lang="en-GB" altLang="en-US" dirty="0" smtClean="0">
                <a:solidFill>
                  <a:schemeClr val="tx1"/>
                </a:solidFill>
                <a:latin typeface="Comic Sans MS" panose="030F0702030302020204" pitchFamily="66" charset="0"/>
              </a:rPr>
              <a:t>circuits and Phonics activities</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a:solidFill>
                  <a:schemeClr val="tx1"/>
                </a:solidFill>
                <a:latin typeface="Comic Sans MS" panose="030F0702030302020204" pitchFamily="66" charset="0"/>
              </a:rPr>
              <a:t>Good Morning Routine/Greetings</a:t>
            </a:r>
          </a:p>
          <a:p>
            <a:pPr>
              <a:lnSpc>
                <a:spcPct val="100000"/>
              </a:lnSpc>
              <a:spcBef>
                <a:spcPct val="0"/>
              </a:spcBef>
            </a:pPr>
            <a:r>
              <a:rPr lang="en-GB" altLang="en-US" dirty="0">
                <a:solidFill>
                  <a:schemeClr val="tx1"/>
                </a:solidFill>
                <a:latin typeface="Comic Sans MS" panose="030F0702030302020204" pitchFamily="66" charset="0"/>
              </a:rPr>
              <a:t>OT Walk</a:t>
            </a:r>
          </a:p>
          <a:p>
            <a:pPr>
              <a:lnSpc>
                <a:spcPct val="100000"/>
              </a:lnSpc>
              <a:spcBef>
                <a:spcPct val="0"/>
              </a:spcBef>
            </a:pPr>
            <a:r>
              <a:rPr lang="en-GB" altLang="en-US" dirty="0">
                <a:solidFill>
                  <a:schemeClr val="tx1"/>
                </a:solidFill>
                <a:latin typeface="Comic Sans MS" panose="030F0702030302020204" pitchFamily="66" charset="0"/>
              </a:rPr>
              <a:t>Lesson 1&amp;2 - Teacher lead input – work based activities – </a:t>
            </a:r>
            <a:r>
              <a:rPr lang="en-GB" altLang="en-US" dirty="0" smtClean="0">
                <a:solidFill>
                  <a:schemeClr val="tx1"/>
                </a:solidFill>
                <a:latin typeface="Comic Sans MS" panose="030F0702030302020204" pitchFamily="66" charset="0"/>
              </a:rPr>
              <a:t>TEACCH Baskets </a:t>
            </a:r>
            <a:r>
              <a:rPr lang="en-GB" altLang="en-US" dirty="0">
                <a:solidFill>
                  <a:schemeClr val="tx1"/>
                </a:solidFill>
                <a:latin typeface="Comic Sans MS" panose="030F0702030302020204" pitchFamily="66" charset="0"/>
              </a:rPr>
              <a:t>(intensive interactions)- Indoor and outdoor continuous provision.</a:t>
            </a:r>
          </a:p>
          <a:p>
            <a:pPr>
              <a:lnSpc>
                <a:spcPct val="100000"/>
              </a:lnSpc>
              <a:spcBef>
                <a:spcPct val="0"/>
              </a:spcBef>
            </a:pPr>
            <a:r>
              <a:rPr lang="en-GB" altLang="en-US" dirty="0">
                <a:solidFill>
                  <a:schemeClr val="tx1"/>
                </a:solidFill>
                <a:latin typeface="Comic Sans MS" panose="030F0702030302020204" pitchFamily="66" charset="0"/>
              </a:rPr>
              <a:t>Snack time </a:t>
            </a:r>
          </a:p>
          <a:p>
            <a:pPr>
              <a:lnSpc>
                <a:spcPct val="100000"/>
              </a:lnSpc>
              <a:spcBef>
                <a:spcPct val="0"/>
              </a:spcBef>
            </a:pPr>
            <a:r>
              <a:rPr lang="en-GB" altLang="en-US" dirty="0">
                <a:solidFill>
                  <a:schemeClr val="tx1"/>
                </a:solidFill>
                <a:latin typeface="Comic Sans MS" panose="030F0702030302020204" pitchFamily="66" charset="0"/>
              </a:rPr>
              <a:t>Break time</a:t>
            </a:r>
          </a:p>
          <a:p>
            <a:pPr>
              <a:lnSpc>
                <a:spcPct val="100000"/>
              </a:lnSpc>
              <a:spcBef>
                <a:spcPct val="0"/>
              </a:spcBef>
            </a:pPr>
            <a:r>
              <a:rPr lang="en-GB" altLang="en-US" dirty="0">
                <a:solidFill>
                  <a:schemeClr val="tx1"/>
                </a:solidFill>
                <a:latin typeface="Comic Sans MS" panose="030F0702030302020204" pitchFamily="66" charset="0"/>
              </a:rPr>
              <a:t>Lesson 3 </a:t>
            </a:r>
            <a:r>
              <a:rPr lang="en-GB" altLang="en-US" dirty="0" smtClean="0">
                <a:solidFill>
                  <a:schemeClr val="tx1"/>
                </a:solidFill>
                <a:latin typeface="Comic Sans MS" panose="030F0702030302020204" pitchFamily="66" charset="0"/>
              </a:rPr>
              <a:t>- Teacher </a:t>
            </a:r>
            <a:r>
              <a:rPr lang="en-GB" altLang="en-US" dirty="0">
                <a:solidFill>
                  <a:schemeClr val="tx1"/>
                </a:solidFill>
                <a:latin typeface="Comic Sans MS" panose="030F0702030302020204" pitchFamily="66" charset="0"/>
              </a:rPr>
              <a:t>lead input – work based activities </a:t>
            </a:r>
            <a:r>
              <a:rPr lang="en-GB" altLang="en-US" dirty="0" smtClean="0">
                <a:solidFill>
                  <a:schemeClr val="tx1"/>
                </a:solidFill>
                <a:latin typeface="Comic Sans MS" panose="030F0702030302020204" pitchFamily="66" charset="0"/>
              </a:rPr>
              <a:t>(</a:t>
            </a:r>
            <a:r>
              <a:rPr lang="en-GB" altLang="en-US" dirty="0">
                <a:solidFill>
                  <a:schemeClr val="tx1"/>
                </a:solidFill>
                <a:latin typeface="Comic Sans MS" panose="030F0702030302020204" pitchFamily="66" charset="0"/>
              </a:rPr>
              <a:t>S</a:t>
            </a:r>
            <a:r>
              <a:rPr lang="en-GB" altLang="en-US" dirty="0" smtClean="0">
                <a:solidFill>
                  <a:schemeClr val="tx1"/>
                </a:solidFill>
                <a:latin typeface="Comic Sans MS" panose="030F0702030302020204" pitchFamily="66" charset="0"/>
              </a:rPr>
              <a:t>ensory Room Monday)</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a:solidFill>
                  <a:schemeClr val="tx1"/>
                </a:solidFill>
                <a:latin typeface="Comic Sans MS" panose="030F0702030302020204" pitchFamily="66" charset="0"/>
              </a:rPr>
              <a:t>Lunch time</a:t>
            </a:r>
          </a:p>
          <a:p>
            <a:pPr>
              <a:lnSpc>
                <a:spcPct val="100000"/>
              </a:lnSpc>
              <a:spcBef>
                <a:spcPct val="0"/>
              </a:spcBef>
            </a:pPr>
            <a:r>
              <a:rPr lang="en-GB" altLang="en-US" dirty="0">
                <a:solidFill>
                  <a:schemeClr val="tx1"/>
                </a:solidFill>
                <a:latin typeface="Comic Sans MS" panose="030F0702030302020204" pitchFamily="66" charset="0"/>
              </a:rPr>
              <a:t>Break time</a:t>
            </a:r>
          </a:p>
          <a:p>
            <a:pPr>
              <a:lnSpc>
                <a:spcPct val="100000"/>
              </a:lnSpc>
              <a:spcBef>
                <a:spcPct val="0"/>
              </a:spcBef>
            </a:pPr>
            <a:r>
              <a:rPr lang="en-GB" altLang="en-US" dirty="0" smtClean="0">
                <a:solidFill>
                  <a:schemeClr val="tx1"/>
                </a:solidFill>
                <a:latin typeface="Comic Sans MS" panose="030F0702030302020204" pitchFamily="66" charset="0"/>
              </a:rPr>
              <a:t>OT, Tooth brushing and OT Walk</a:t>
            </a:r>
            <a:endParaRPr lang="en-GB" altLang="en-US" dirty="0">
              <a:solidFill>
                <a:schemeClr val="tx1"/>
              </a:solidFill>
              <a:latin typeface="Comic Sans MS" panose="030F0702030302020204" pitchFamily="66" charset="0"/>
            </a:endParaRPr>
          </a:p>
          <a:p>
            <a:pPr>
              <a:lnSpc>
                <a:spcPct val="100000"/>
              </a:lnSpc>
              <a:spcBef>
                <a:spcPct val="0"/>
              </a:spcBef>
            </a:pPr>
            <a:r>
              <a:rPr lang="en-GB" altLang="en-US" dirty="0">
                <a:solidFill>
                  <a:schemeClr val="tx1"/>
                </a:solidFill>
                <a:latin typeface="Comic Sans MS" panose="030F0702030302020204" pitchFamily="66" charset="0"/>
              </a:rPr>
              <a:t>Lesson 4&amp;5 - Teacher lead input – work based activities – </a:t>
            </a:r>
            <a:r>
              <a:rPr lang="en-GB" altLang="en-US" dirty="0" smtClean="0">
                <a:solidFill>
                  <a:schemeClr val="tx1"/>
                </a:solidFill>
                <a:latin typeface="Comic Sans MS" panose="030F0702030302020204" pitchFamily="66" charset="0"/>
              </a:rPr>
              <a:t>TEACCH </a:t>
            </a:r>
            <a:r>
              <a:rPr lang="en-GB" altLang="en-US" dirty="0">
                <a:solidFill>
                  <a:schemeClr val="tx1"/>
                </a:solidFill>
                <a:latin typeface="Comic Sans MS" panose="030F0702030302020204" pitchFamily="66" charset="0"/>
              </a:rPr>
              <a:t>Baskets </a:t>
            </a:r>
            <a:r>
              <a:rPr lang="en-GB" altLang="en-US" dirty="0" err="1" smtClean="0">
                <a:solidFill>
                  <a:schemeClr val="tx1"/>
                </a:solidFill>
                <a:latin typeface="Comic Sans MS" panose="030F0702030302020204" pitchFamily="66" charset="0"/>
              </a:rPr>
              <a:t>Baskets</a:t>
            </a:r>
            <a:r>
              <a:rPr lang="en-GB" altLang="en-US" dirty="0" smtClean="0">
                <a:solidFill>
                  <a:schemeClr val="tx1"/>
                </a:solidFill>
                <a:latin typeface="Comic Sans MS" panose="030F0702030302020204" pitchFamily="66" charset="0"/>
              </a:rPr>
              <a:t> </a:t>
            </a:r>
            <a:r>
              <a:rPr lang="en-GB" altLang="en-US" dirty="0">
                <a:solidFill>
                  <a:schemeClr val="tx1"/>
                </a:solidFill>
                <a:latin typeface="Comic Sans MS" panose="030F0702030302020204" pitchFamily="66" charset="0"/>
              </a:rPr>
              <a:t>(intensive interactions)- Indoor and outdoor continuous provision.</a:t>
            </a:r>
          </a:p>
          <a:p>
            <a:pPr>
              <a:lnSpc>
                <a:spcPct val="100000"/>
              </a:lnSpc>
              <a:spcBef>
                <a:spcPct val="0"/>
              </a:spcBef>
            </a:pPr>
            <a:r>
              <a:rPr lang="en-GB" altLang="en-US" dirty="0" smtClean="0">
                <a:solidFill>
                  <a:schemeClr val="tx1"/>
                </a:solidFill>
                <a:latin typeface="Comic Sans MS" panose="030F0702030302020204" pitchFamily="66" charset="0"/>
              </a:rPr>
              <a:t>Playtime</a:t>
            </a:r>
          </a:p>
          <a:p>
            <a:pPr>
              <a:lnSpc>
                <a:spcPct val="100000"/>
              </a:lnSpc>
              <a:spcBef>
                <a:spcPct val="0"/>
              </a:spcBef>
            </a:pPr>
            <a:r>
              <a:rPr lang="en-GB" altLang="en-US" dirty="0" smtClean="0">
                <a:solidFill>
                  <a:schemeClr val="tx1"/>
                </a:solidFill>
                <a:latin typeface="Comic Sans MS" panose="030F0702030302020204" pitchFamily="66" charset="0"/>
              </a:rPr>
              <a:t>Snack </a:t>
            </a:r>
            <a:r>
              <a:rPr lang="en-GB" altLang="en-US" dirty="0">
                <a:solidFill>
                  <a:schemeClr val="tx1"/>
                </a:solidFill>
                <a:latin typeface="Comic Sans MS" panose="030F0702030302020204" pitchFamily="66" charset="0"/>
              </a:rPr>
              <a:t>Time</a:t>
            </a:r>
          </a:p>
          <a:p>
            <a:pPr>
              <a:lnSpc>
                <a:spcPct val="100000"/>
              </a:lnSpc>
              <a:spcBef>
                <a:spcPct val="0"/>
              </a:spcBef>
            </a:pPr>
            <a:r>
              <a:rPr lang="en-GB" altLang="en-US" dirty="0">
                <a:solidFill>
                  <a:schemeClr val="tx1"/>
                </a:solidFill>
                <a:latin typeface="Comic Sans MS" panose="030F0702030302020204" pitchFamily="66" charset="0"/>
              </a:rPr>
              <a:t>Home Time</a:t>
            </a:r>
          </a:p>
          <a:p>
            <a:pPr>
              <a:lnSpc>
                <a:spcPct val="100000"/>
              </a:lnSpc>
              <a:spcBef>
                <a:spcPct val="0"/>
              </a:spcBef>
            </a:pPr>
            <a:endParaRPr lang="en-GB" altLang="en-US" dirty="0">
              <a:solidFill>
                <a:schemeClr val="tx1"/>
              </a:solidFill>
              <a:latin typeface="Comic Sans MS" panose="030F0702030302020204" pitchFamily="66" charset="0"/>
            </a:endParaRPr>
          </a:p>
          <a:p>
            <a:pPr>
              <a:lnSpc>
                <a:spcPct val="100000"/>
              </a:lnSpc>
              <a:spcBef>
                <a:spcPct val="0"/>
              </a:spcBef>
            </a:pPr>
            <a:endParaRPr lang="en-GB" altLang="en-US" dirty="0">
              <a:solidFill>
                <a:schemeClr val="tx1"/>
              </a:solidFill>
              <a:latin typeface="Comic Sans MS" panose="030F0702030302020204" pitchFamily="66" charset="0"/>
            </a:endParaRPr>
          </a:p>
        </p:txBody>
      </p:sp>
      <p:pic>
        <p:nvPicPr>
          <p:cNvPr id="7" name="Picture 2" descr="P.E Kit &amp;amp; P.E. Days – Pumpherston and Uphall Station CPS 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4577" y="3843187"/>
            <a:ext cx="1827771" cy="1582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1690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981201" y="479426"/>
            <a:ext cx="8220075" cy="993775"/>
          </a:xfrm>
        </p:spPr>
        <p:txBody>
          <a:bodyPr/>
          <a:lstStyle/>
          <a:p>
            <a:r>
              <a:rPr lang="en-GB" altLang="en-US" smtClean="0"/>
              <a:t>The Engagement Model</a:t>
            </a:r>
          </a:p>
        </p:txBody>
      </p:sp>
      <p:sp>
        <p:nvSpPr>
          <p:cNvPr id="2" name="TextBox 1"/>
          <p:cNvSpPr txBox="1"/>
          <p:nvPr/>
        </p:nvSpPr>
        <p:spPr>
          <a:xfrm>
            <a:off x="2284414" y="1254125"/>
            <a:ext cx="7534275" cy="8002588"/>
          </a:xfrm>
          <a:prstGeom prst="rect">
            <a:avLst/>
          </a:prstGeom>
          <a:noFill/>
        </p:spPr>
        <p:txBody>
          <a:bodyPr>
            <a:spAutoFit/>
          </a:bodyPr>
          <a:lstStyle/>
          <a:p>
            <a:pPr algn="ctr">
              <a:defRPr/>
            </a:pPr>
            <a:r>
              <a:rPr lang="en-GB" b="1" dirty="0">
                <a:latin typeface="Comic Sans MS" panose="030F0702030302020204" pitchFamily="66" charset="0"/>
              </a:rPr>
              <a:t>Engagement Model: 5 Areas</a:t>
            </a:r>
            <a:endParaRPr lang="en-GB" dirty="0">
              <a:latin typeface="Comic Sans MS" panose="030F0702030302020204" pitchFamily="66" charset="0"/>
            </a:endParaRPr>
          </a:p>
          <a:p>
            <a:pPr algn="ctr">
              <a:defRPr/>
            </a:pPr>
            <a:r>
              <a:rPr lang="en-GB" dirty="0">
                <a:latin typeface="Comic Sans MS" panose="030F0702030302020204" pitchFamily="66" charset="0"/>
              </a:rPr>
              <a:t> </a:t>
            </a:r>
          </a:p>
          <a:p>
            <a:pPr algn="ctr">
              <a:defRPr/>
            </a:pPr>
            <a:r>
              <a:rPr lang="en-GB" dirty="0">
                <a:latin typeface="Comic Sans MS" panose="030F0702030302020204" pitchFamily="66" charset="0"/>
              </a:rPr>
              <a:t>The 5 areas are not hierarchical, so there is no expectation that pupils need to demonstrate progress in all 5 areas. Instead, each of the areas represent what is necessary for pupils to fully engage in their learning and reach their full potential. The areas also provide the scaffolding to enable pupils to become independent in learning a new skill or concept</a:t>
            </a:r>
            <a:r>
              <a:rPr lang="en-GB" dirty="0"/>
              <a:t>.</a:t>
            </a:r>
          </a:p>
          <a:p>
            <a:pPr algn="ctr">
              <a:defRPr/>
            </a:pPr>
            <a:endParaRPr lang="en-GB" dirty="0"/>
          </a:p>
          <a:p>
            <a:pPr algn="ctr">
              <a:defRPr/>
            </a:pPr>
            <a:r>
              <a:rPr lang="en-GB" sz="1400" b="1" dirty="0">
                <a:latin typeface="Comic Sans MS" panose="030F0702030302020204" pitchFamily="66" charset="0"/>
              </a:rPr>
              <a:t>Exploration</a:t>
            </a:r>
          </a:p>
          <a:p>
            <a:pPr algn="ctr">
              <a:defRPr/>
            </a:pPr>
            <a:r>
              <a:rPr lang="en-GB" sz="1400" dirty="0">
                <a:latin typeface="Comic Sans MS" panose="030F0702030302020204" pitchFamily="66" charset="0"/>
              </a:rPr>
              <a:t>This shows whether a pupil can build on their initial reaction to a new stimulus or activity, for example, whether they display more than an involuntary or startled reaction to the activity. Additionally, the pupil may be interested in and curious about the stimulus or activity, for example, they may notice it or reach out to it.</a:t>
            </a:r>
          </a:p>
          <a:p>
            <a:pPr algn="ctr">
              <a:defRPr/>
            </a:pPr>
            <a:r>
              <a:rPr lang="en-GB" sz="1400" dirty="0">
                <a:latin typeface="Comic Sans MS" panose="030F0702030302020204" pitchFamily="66" charset="0"/>
              </a:rPr>
              <a:t>Exploration becomes more established when the pupil is still responsive to the same stimulus or activity when it is presented in different contexts or environments, for example, a different time of day, a different place or with different people.</a:t>
            </a:r>
          </a:p>
          <a:p>
            <a:pPr algn="ctr">
              <a:defRPr/>
            </a:pPr>
            <a:r>
              <a:rPr lang="en-GB" sz="1400" dirty="0">
                <a:latin typeface="Comic Sans MS" panose="030F0702030302020204" pitchFamily="66" charset="0"/>
              </a:rPr>
              <a:t>Exploration is important in identifying which stimuli or activities interest the pupil and motivate them to pay attention and investigate them further, so that they can develop new knowledge and skills.  </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extLst>
      <p:ext uri="{BB962C8B-B14F-4D97-AF65-F5344CB8AC3E}">
        <p14:creationId xmlns:p14="http://schemas.microsoft.com/office/powerpoint/2010/main" val="2134625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981201" y="479426"/>
            <a:ext cx="8220075" cy="993775"/>
          </a:xfrm>
        </p:spPr>
        <p:txBody>
          <a:bodyPr/>
          <a:lstStyle/>
          <a:p>
            <a:r>
              <a:rPr lang="en-GB" altLang="en-US" smtClean="0"/>
              <a:t>The Engagement Model</a:t>
            </a:r>
          </a:p>
        </p:txBody>
      </p:sp>
      <p:sp>
        <p:nvSpPr>
          <p:cNvPr id="2" name="TextBox 1"/>
          <p:cNvSpPr txBox="1"/>
          <p:nvPr/>
        </p:nvSpPr>
        <p:spPr>
          <a:xfrm>
            <a:off x="2284414" y="1254126"/>
            <a:ext cx="7534275" cy="8094663"/>
          </a:xfrm>
          <a:prstGeom prst="rect">
            <a:avLst/>
          </a:prstGeom>
          <a:noFill/>
        </p:spPr>
        <p:txBody>
          <a:bodyPr>
            <a:spAutoFit/>
          </a:bodyPr>
          <a:lstStyle/>
          <a:p>
            <a:pPr algn="ctr">
              <a:defRPr/>
            </a:pPr>
            <a:r>
              <a:rPr lang="en-GB" sz="1400" b="1" dirty="0">
                <a:latin typeface="Comic Sans MS" panose="030F0702030302020204" pitchFamily="66" charset="0"/>
              </a:rPr>
              <a:t>Realisation</a:t>
            </a:r>
          </a:p>
          <a:p>
            <a:pPr algn="ctr">
              <a:defRPr/>
            </a:pPr>
            <a:r>
              <a:rPr lang="en-GB" sz="1400" dirty="0">
                <a:latin typeface="Comic Sans MS" panose="030F0702030302020204" pitchFamily="66" charset="0"/>
              </a:rPr>
              <a:t>This shows how the pupil interacts with a new stimulus or activity or discovers a new aspect of a familiar stimulus or activity. They will display behaviours that show they want more control of the stimulus or activity, for example by stopping it or trying to make changes to it. The pupil will often show what familiar adults consider to be ‘surprise’, ‘excitement’, ‘delight’, ‘amazement’ or ‘fear’.</a:t>
            </a:r>
          </a:p>
          <a:p>
            <a:pPr algn="ctr">
              <a:defRPr/>
            </a:pPr>
            <a:r>
              <a:rPr lang="en-GB" sz="1400" dirty="0">
                <a:latin typeface="Comic Sans MS" panose="030F0702030302020204" pitchFamily="66" charset="0"/>
              </a:rPr>
              <a:t>Realisation becomes more established when the pupil uses the newly developed skills or knowledge in new ways and in different contexts or environments. This is important as it can keep the pupil excited in their learning and prevents an activity from becoming routine.</a:t>
            </a:r>
          </a:p>
          <a:p>
            <a:pPr algn="ctr">
              <a:defRPr/>
            </a:pPr>
            <a:r>
              <a:rPr lang="en-GB" sz="1400" dirty="0">
                <a:latin typeface="Comic Sans MS" panose="030F0702030302020204" pitchFamily="66" charset="0"/>
              </a:rPr>
              <a:t/>
            </a:r>
            <a:br>
              <a:rPr lang="en-GB" sz="1400" dirty="0">
                <a:latin typeface="Comic Sans MS" panose="030F0702030302020204" pitchFamily="66" charset="0"/>
              </a:rPr>
            </a:br>
            <a:r>
              <a:rPr lang="en-GB" sz="1400" b="1" dirty="0">
                <a:latin typeface="Comic Sans MS" panose="030F0702030302020204" pitchFamily="66" charset="0"/>
              </a:rPr>
              <a:t> </a:t>
            </a:r>
          </a:p>
          <a:p>
            <a:pPr algn="ctr">
              <a:defRPr/>
            </a:pPr>
            <a:r>
              <a:rPr lang="en-GB" sz="1400" b="1" dirty="0">
                <a:latin typeface="Comic Sans MS" panose="030F0702030302020204" pitchFamily="66" charset="0"/>
              </a:rPr>
              <a:t>Anticipation</a:t>
            </a:r>
          </a:p>
          <a:p>
            <a:pPr algn="ctr">
              <a:defRPr/>
            </a:pPr>
            <a:r>
              <a:rPr lang="en-GB" sz="1400" dirty="0">
                <a:latin typeface="Comic Sans MS" panose="030F0702030302020204" pitchFamily="66" charset="0"/>
              </a:rPr>
              <a:t>This shows how much the pupil predicts, expects or associates a stimulus or activity with an event. They may anticipate that a familiar activity is about to start or finish by interpreting cues or prompts such as auditory (what they hear), tactile (what they feel) and visual (what they see).</a:t>
            </a:r>
          </a:p>
          <a:p>
            <a:pPr algn="ctr">
              <a:defRPr/>
            </a:pPr>
            <a:r>
              <a:rPr lang="en-GB" sz="1400" dirty="0">
                <a:latin typeface="Comic Sans MS" panose="030F0702030302020204" pitchFamily="66" charset="0"/>
              </a:rPr>
              <a:t>Anticipation becomes more established when the pupil shows awareness that a familiar activity is about to start or finish, even when cues and prompts are reduced. </a:t>
            </a:r>
          </a:p>
          <a:p>
            <a:pPr algn="ctr">
              <a:defRPr/>
            </a:pPr>
            <a:r>
              <a:rPr lang="en-GB" sz="1400" dirty="0">
                <a:latin typeface="Comic Sans MS" panose="030F0702030302020204" pitchFamily="66" charset="0"/>
              </a:rPr>
              <a:t>Anticipation is important in measuring the pupil’s understanding of cause and effect, for example if they do this, then something will happen. This prepares the brain for learning and helps with the pupil’s memory and sequencing.</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extLst>
      <p:ext uri="{BB962C8B-B14F-4D97-AF65-F5344CB8AC3E}">
        <p14:creationId xmlns:p14="http://schemas.microsoft.com/office/powerpoint/2010/main" val="5749313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981201" y="479426"/>
            <a:ext cx="8220075" cy="993775"/>
          </a:xfrm>
        </p:spPr>
        <p:txBody>
          <a:bodyPr/>
          <a:lstStyle/>
          <a:p>
            <a:r>
              <a:rPr lang="en-GB" altLang="en-US" smtClean="0"/>
              <a:t>The Engagement Model</a:t>
            </a:r>
          </a:p>
        </p:txBody>
      </p:sp>
      <p:sp>
        <p:nvSpPr>
          <p:cNvPr id="2" name="TextBox 1"/>
          <p:cNvSpPr txBox="1"/>
          <p:nvPr/>
        </p:nvSpPr>
        <p:spPr>
          <a:xfrm>
            <a:off x="2284414" y="1254126"/>
            <a:ext cx="7534275" cy="7140575"/>
          </a:xfrm>
          <a:prstGeom prst="rect">
            <a:avLst/>
          </a:prstGeom>
          <a:noFill/>
        </p:spPr>
        <p:txBody>
          <a:bodyPr>
            <a:spAutoFit/>
          </a:bodyPr>
          <a:lstStyle/>
          <a:p>
            <a:pPr algn="ctr">
              <a:defRPr/>
            </a:pPr>
            <a:r>
              <a:rPr lang="en-GB" sz="1400" b="1" dirty="0">
                <a:latin typeface="Comic Sans MS" panose="030F0702030302020204" pitchFamily="66" charset="0"/>
              </a:rPr>
              <a:t>Persistence</a:t>
            </a:r>
          </a:p>
          <a:p>
            <a:pPr algn="ctr">
              <a:defRPr/>
            </a:pPr>
            <a:r>
              <a:rPr lang="en-GB" sz="1400" dirty="0">
                <a:latin typeface="Comic Sans MS" panose="030F0702030302020204" pitchFamily="66" charset="0"/>
              </a:rPr>
              <a:t>This shows whether the pupil can sustain their attention in a stimulus or activity for long enough that they can actively try to find out more and interact with it.</a:t>
            </a:r>
          </a:p>
          <a:p>
            <a:pPr algn="ctr">
              <a:defRPr/>
            </a:pPr>
            <a:r>
              <a:rPr lang="en-GB" sz="1400" dirty="0">
                <a:latin typeface="Comic Sans MS" panose="030F0702030302020204" pitchFamily="66" charset="0"/>
              </a:rPr>
              <a:t>Persistence becomes more established when the pupil shows a determined effort to interact with the stimulus or activity. They will do this by showing intentional changes such as changes in their gaze, posture and hand movement. </a:t>
            </a:r>
          </a:p>
          <a:p>
            <a:pPr algn="ctr">
              <a:defRPr/>
            </a:pPr>
            <a:r>
              <a:rPr lang="en-GB" sz="1400" dirty="0">
                <a:latin typeface="Comic Sans MS" panose="030F0702030302020204" pitchFamily="66" charset="0"/>
              </a:rPr>
              <a:t>Persistence is important so that the pupil maintains an activity long enough to develop and reinforce learning. It also helps the pupil apply their skills or knowledge so they can achieve their desired outcome. </a:t>
            </a:r>
          </a:p>
          <a:p>
            <a:pPr algn="ctr">
              <a:defRPr/>
            </a:pPr>
            <a:r>
              <a:rPr lang="en-GB" sz="1400" b="1" dirty="0">
                <a:latin typeface="Comic Sans MS" panose="030F0702030302020204" pitchFamily="66" charset="0"/>
              </a:rPr>
              <a:t> </a:t>
            </a:r>
          </a:p>
          <a:p>
            <a:pPr algn="ctr">
              <a:defRPr/>
            </a:pPr>
            <a:r>
              <a:rPr lang="en-GB" sz="1400" b="1" dirty="0">
                <a:latin typeface="Comic Sans MS" panose="030F0702030302020204" pitchFamily="66" charset="0"/>
              </a:rPr>
              <a:t>Initiation</a:t>
            </a:r>
          </a:p>
          <a:p>
            <a:pPr algn="ctr">
              <a:defRPr/>
            </a:pPr>
            <a:r>
              <a:rPr lang="en-GB" sz="1400" dirty="0">
                <a:latin typeface="Comic Sans MS" panose="030F0702030302020204" pitchFamily="66" charset="0"/>
              </a:rPr>
              <a:t>This shows how much, and the different ways, a pupil investigates a stimulus or activity in order to bring about a desired outcome. The pupil will act spontaneously and independently during a familiar activity without waiting for direction.</a:t>
            </a:r>
          </a:p>
          <a:p>
            <a:pPr algn="ctr">
              <a:defRPr/>
            </a:pPr>
            <a:r>
              <a:rPr lang="en-GB" sz="1400" dirty="0">
                <a:latin typeface="Comic Sans MS" panose="030F0702030302020204" pitchFamily="66" charset="0"/>
              </a:rPr>
              <a:t>Initiation becomes more established when the pupil shows they understand how to create an impact on their environment in order to achieve a desired outcome. </a:t>
            </a:r>
          </a:p>
          <a:p>
            <a:pPr algn="ctr">
              <a:defRPr/>
            </a:pPr>
            <a:r>
              <a:rPr lang="en-GB" sz="1400" dirty="0">
                <a:latin typeface="Comic Sans MS" panose="030F0702030302020204" pitchFamily="66" charset="0"/>
              </a:rPr>
              <a:t>Initiation is important to establish how well the pupil is developing independence, which is required for more advanced learning. </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extLst>
      <p:ext uri="{BB962C8B-B14F-4D97-AF65-F5344CB8AC3E}">
        <p14:creationId xmlns:p14="http://schemas.microsoft.com/office/powerpoint/2010/main" val="4849553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981201" y="479426"/>
            <a:ext cx="8220075" cy="993775"/>
          </a:xfrm>
        </p:spPr>
        <p:txBody>
          <a:bodyPr/>
          <a:lstStyle/>
          <a:p>
            <a:r>
              <a:rPr lang="en-GB" altLang="en-US" smtClean="0"/>
              <a:t>SCERTS</a:t>
            </a:r>
          </a:p>
        </p:txBody>
      </p:sp>
      <p:pic>
        <p:nvPicPr>
          <p:cNvPr id="17411" name="Picture 2" descr="SCERTS_2 and 3 Day w Assessment_HANDOUT_Sept 2019"/>
          <p:cNvPicPr>
            <a:picLocks noChangeAspect="1" noChangeArrowheads="1"/>
          </p:cNvPicPr>
          <p:nvPr/>
        </p:nvPicPr>
        <p:blipFill>
          <a:blip r:embed="rId2">
            <a:extLst>
              <a:ext uri="{28A0092B-C50C-407E-A947-70E740481C1C}">
                <a14:useLocalDpi xmlns:a14="http://schemas.microsoft.com/office/drawing/2010/main" val="0"/>
              </a:ext>
            </a:extLst>
          </a:blip>
          <a:srcRect l="6400" r="5910"/>
          <a:stretch>
            <a:fillRect/>
          </a:stretch>
        </p:blipFill>
        <p:spPr bwMode="auto">
          <a:xfrm>
            <a:off x="3951288" y="1898650"/>
            <a:ext cx="4279900"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descr="The SCERTS® Mod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9425" y="479425"/>
            <a:ext cx="210185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2"/>
          <p:cNvSpPr txBox="1">
            <a:spLocks noChangeArrowheads="1"/>
          </p:cNvSpPr>
          <p:nvPr/>
        </p:nvSpPr>
        <p:spPr bwMode="auto">
          <a:xfrm>
            <a:off x="2546351" y="5176839"/>
            <a:ext cx="70897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FontTx/>
              <a:buNone/>
            </a:pPr>
            <a:r>
              <a:rPr lang="en-GB" altLang="en-US" sz="2800">
                <a:solidFill>
                  <a:schemeClr val="tx1"/>
                </a:solidFill>
              </a:rPr>
              <a:t>The first SCERTS clinic will be held during parents evening</a:t>
            </a:r>
          </a:p>
        </p:txBody>
      </p:sp>
    </p:spTree>
    <p:extLst>
      <p:ext uri="{BB962C8B-B14F-4D97-AF65-F5344CB8AC3E}">
        <p14:creationId xmlns:p14="http://schemas.microsoft.com/office/powerpoint/2010/main" val="2287746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981201" y="479426"/>
            <a:ext cx="8220075" cy="993775"/>
          </a:xfrm>
        </p:spPr>
        <p:txBody>
          <a:bodyPr/>
          <a:lstStyle/>
          <a:p>
            <a:r>
              <a:rPr lang="en-GB" altLang="en-US" smtClean="0"/>
              <a:t>OT</a:t>
            </a:r>
          </a:p>
        </p:txBody>
      </p:sp>
      <p:pic>
        <p:nvPicPr>
          <p:cNvPr id="18435" name="Picture 2" descr="Shine Therapy Servi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4201" y="333376"/>
            <a:ext cx="248602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2"/>
          <p:cNvSpPr txBox="1">
            <a:spLocks noChangeArrowheads="1"/>
          </p:cNvSpPr>
          <p:nvPr/>
        </p:nvSpPr>
        <p:spPr bwMode="auto">
          <a:xfrm>
            <a:off x="4064001" y="2136776"/>
            <a:ext cx="405447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FontTx/>
              <a:buNone/>
            </a:pPr>
            <a:r>
              <a:rPr lang="en-GB" altLang="en-US" sz="2800">
                <a:solidFill>
                  <a:schemeClr val="tx1"/>
                </a:solidFill>
              </a:rPr>
              <a:t>Shine therapy are our new OT. </a:t>
            </a:r>
          </a:p>
          <a:p>
            <a:pPr algn="ctr">
              <a:lnSpc>
                <a:spcPct val="100000"/>
              </a:lnSpc>
              <a:spcBef>
                <a:spcPct val="0"/>
              </a:spcBef>
              <a:buFontTx/>
              <a:buNone/>
            </a:pPr>
            <a:r>
              <a:rPr lang="en-GB" altLang="en-US" sz="2800">
                <a:solidFill>
                  <a:schemeClr val="tx1"/>
                </a:solidFill>
              </a:rPr>
              <a:t>They are here twice a week to advise and write new OT plans for the children.</a:t>
            </a:r>
          </a:p>
        </p:txBody>
      </p:sp>
      <p:pic>
        <p:nvPicPr>
          <p:cNvPr id="18437" name="Picture 4" descr="OT 4 KIDS AND THERAPEUTIC CENTER LOS ANGE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5514" y="557213"/>
            <a:ext cx="2852737"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descr="Therapy Shoppe | Special Needs Educational Toys | Sensory, Occupational  Therapy Tools-Toys-Suppl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2900" y="4779964"/>
            <a:ext cx="24511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75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981201" y="479426"/>
            <a:ext cx="8220075" cy="993775"/>
          </a:xfrm>
        </p:spPr>
        <p:txBody>
          <a:bodyPr/>
          <a:lstStyle/>
          <a:p>
            <a:r>
              <a:rPr lang="en-GB" altLang="en-US" smtClean="0"/>
              <a:t>EFL</a:t>
            </a:r>
          </a:p>
        </p:txBody>
      </p:sp>
      <p:pic>
        <p:nvPicPr>
          <p:cNvPr id="19459" name="Picture 2" descr="Evidence for Learning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725" y="479425"/>
            <a:ext cx="2541588"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Box 2"/>
          <p:cNvSpPr txBox="1">
            <a:spLocks noChangeArrowheads="1"/>
          </p:cNvSpPr>
          <p:nvPr/>
        </p:nvSpPr>
        <p:spPr bwMode="auto">
          <a:xfrm>
            <a:off x="3938588" y="2779713"/>
            <a:ext cx="43053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FontTx/>
              <a:buNone/>
            </a:pPr>
            <a:r>
              <a:rPr lang="en-GB" altLang="en-US" sz="2800">
                <a:solidFill>
                  <a:schemeClr val="tx1"/>
                </a:solidFill>
              </a:rPr>
              <a:t>If you don’t know your log in details please</a:t>
            </a:r>
          </a:p>
          <a:p>
            <a:pPr algn="ctr">
              <a:lnSpc>
                <a:spcPct val="100000"/>
              </a:lnSpc>
              <a:spcBef>
                <a:spcPct val="0"/>
              </a:spcBef>
              <a:buFontTx/>
              <a:buNone/>
            </a:pPr>
            <a:r>
              <a:rPr lang="en-GB" altLang="en-US" sz="2800">
                <a:solidFill>
                  <a:schemeClr val="tx1"/>
                </a:solidFill>
              </a:rPr>
              <a:t>Let school know so you can access EFL.</a:t>
            </a:r>
          </a:p>
        </p:txBody>
      </p:sp>
      <p:pic>
        <p:nvPicPr>
          <p:cNvPr id="19461" name="Picture 4" descr="Evidence for Learning – Capture and assess engagement and learning"/>
          <p:cNvPicPr>
            <a:picLocks noChangeAspect="1" noChangeArrowheads="1"/>
          </p:cNvPicPr>
          <p:nvPr/>
        </p:nvPicPr>
        <p:blipFill>
          <a:blip r:embed="rId3" cstate="print">
            <a:extLst>
              <a:ext uri="{28A0092B-C50C-407E-A947-70E740481C1C}">
                <a14:useLocalDpi xmlns:a14="http://schemas.microsoft.com/office/drawing/2010/main" val="0"/>
              </a:ext>
            </a:extLst>
          </a:blip>
          <a:srcRect l="9689" r="8304"/>
          <a:stretch>
            <a:fillRect/>
          </a:stretch>
        </p:blipFill>
        <p:spPr bwMode="auto">
          <a:xfrm>
            <a:off x="7061201" y="479425"/>
            <a:ext cx="3140075"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9461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Curriculum Enhancements, Trips and Visits</a:t>
            </a:r>
          </a:p>
        </p:txBody>
      </p:sp>
      <p:pic>
        <p:nvPicPr>
          <p:cNvPr id="3" name="Picture 2"/>
          <p:cNvPicPr>
            <a:picLocks noChangeAspect="1"/>
          </p:cNvPicPr>
          <p:nvPr/>
        </p:nvPicPr>
        <p:blipFill>
          <a:blip r:embed="rId2"/>
          <a:stretch>
            <a:fillRect/>
          </a:stretch>
        </p:blipFill>
        <p:spPr>
          <a:xfrm>
            <a:off x="449605" y="1398705"/>
            <a:ext cx="2049755" cy="1575662"/>
          </a:xfrm>
          <a:prstGeom prst="rect">
            <a:avLst/>
          </a:prstGeom>
        </p:spPr>
      </p:pic>
      <p:pic>
        <p:nvPicPr>
          <p:cNvPr id="7" name="Picture 6"/>
          <p:cNvPicPr>
            <a:picLocks noChangeAspect="1"/>
          </p:cNvPicPr>
          <p:nvPr/>
        </p:nvPicPr>
        <p:blipFill>
          <a:blip r:embed="rId3"/>
          <a:stretch>
            <a:fillRect/>
          </a:stretch>
        </p:blipFill>
        <p:spPr>
          <a:xfrm>
            <a:off x="449605" y="3299939"/>
            <a:ext cx="2049755" cy="1588221"/>
          </a:xfrm>
          <a:prstGeom prst="rect">
            <a:avLst/>
          </a:prstGeom>
        </p:spPr>
      </p:pic>
      <p:pic>
        <p:nvPicPr>
          <p:cNvPr id="8" name="Picture 7"/>
          <p:cNvPicPr>
            <a:picLocks noChangeAspect="1"/>
          </p:cNvPicPr>
          <p:nvPr/>
        </p:nvPicPr>
        <p:blipFill>
          <a:blip r:embed="rId4"/>
          <a:stretch>
            <a:fillRect/>
          </a:stretch>
        </p:blipFill>
        <p:spPr>
          <a:xfrm>
            <a:off x="449605" y="5234812"/>
            <a:ext cx="2049755" cy="1530662"/>
          </a:xfrm>
          <a:prstGeom prst="rect">
            <a:avLst/>
          </a:prstGeom>
        </p:spPr>
      </p:pic>
      <p:pic>
        <p:nvPicPr>
          <p:cNvPr id="9" name="Picture 8"/>
          <p:cNvPicPr>
            <a:picLocks noChangeAspect="1"/>
          </p:cNvPicPr>
          <p:nvPr/>
        </p:nvPicPr>
        <p:blipFill>
          <a:blip r:embed="rId5"/>
          <a:stretch>
            <a:fillRect/>
          </a:stretch>
        </p:blipFill>
        <p:spPr>
          <a:xfrm>
            <a:off x="2789351" y="3299939"/>
            <a:ext cx="2085818" cy="1588221"/>
          </a:xfrm>
          <a:prstGeom prst="rect">
            <a:avLst/>
          </a:prstGeom>
        </p:spPr>
      </p:pic>
      <p:sp>
        <p:nvSpPr>
          <p:cNvPr id="10" name="Rectangle 9"/>
          <p:cNvSpPr/>
          <p:nvPr/>
        </p:nvSpPr>
        <p:spPr>
          <a:xfrm>
            <a:off x="6480517" y="2949168"/>
            <a:ext cx="5010443" cy="1938992"/>
          </a:xfrm>
          <a:prstGeom prst="rect">
            <a:avLst/>
          </a:prstGeom>
        </p:spPr>
        <p:txBody>
          <a:bodyPr wrap="square">
            <a:spAutoFit/>
          </a:bodyPr>
          <a:lstStyle/>
          <a:p>
            <a:pPr algn="ctr"/>
            <a:r>
              <a:rPr lang="en-GB" sz="2000" b="1" u="sng" dirty="0" smtClean="0">
                <a:latin typeface="Comic Sans MS" panose="030F0702030302020204" pitchFamily="66" charset="0"/>
              </a:rPr>
              <a:t>Trips</a:t>
            </a:r>
          </a:p>
          <a:p>
            <a:pPr algn="ctr"/>
            <a:endParaRPr lang="en-GB" sz="2000" b="1" u="sng" dirty="0">
              <a:latin typeface="Comic Sans MS" panose="030F0702030302020204" pitchFamily="66" charset="0"/>
            </a:endParaRPr>
          </a:p>
          <a:p>
            <a:pPr marL="342900" indent="-342900">
              <a:buFont typeface="Arial" panose="020B0604020202020204" pitchFamily="34" charset="0"/>
              <a:buChar char="•"/>
            </a:pPr>
            <a:r>
              <a:rPr lang="en-GB" sz="2000" dirty="0" smtClean="0">
                <a:latin typeface="Comic Sans MS" panose="030F0702030302020204" pitchFamily="66" charset="0"/>
              </a:rPr>
              <a:t>Shopping</a:t>
            </a:r>
          </a:p>
          <a:p>
            <a:pPr marL="342900" indent="-342900">
              <a:buFont typeface="Arial" panose="020B0604020202020204" pitchFamily="34" charset="0"/>
              <a:buChar char="•"/>
            </a:pPr>
            <a:r>
              <a:rPr lang="en-GB" sz="2000" dirty="0" smtClean="0">
                <a:latin typeface="Comic Sans MS" panose="030F0702030302020204" pitchFamily="66" charset="0"/>
              </a:rPr>
              <a:t>Blue Planet Aquarium </a:t>
            </a:r>
          </a:p>
          <a:p>
            <a:pPr marL="342900" indent="-342900">
              <a:buFont typeface="Arial" panose="020B0604020202020204" pitchFamily="34" charset="0"/>
              <a:buChar char="•"/>
            </a:pPr>
            <a:r>
              <a:rPr lang="en-GB" sz="2000" dirty="0" smtClean="0">
                <a:latin typeface="Comic Sans MS" panose="030F0702030302020204" pitchFamily="66" charset="0"/>
              </a:rPr>
              <a:t>Manchester Airport</a:t>
            </a:r>
          </a:p>
          <a:p>
            <a:pPr marL="342900" indent="-342900">
              <a:buFont typeface="Arial" panose="020B0604020202020204" pitchFamily="34" charset="0"/>
              <a:buChar char="•"/>
            </a:pPr>
            <a:r>
              <a:rPr lang="en-GB" sz="2000" dirty="0" smtClean="0">
                <a:latin typeface="Comic Sans MS" panose="030F0702030302020204" pitchFamily="66" charset="0"/>
              </a:rPr>
              <a:t>CAFT</a:t>
            </a:r>
            <a:endParaRPr lang="en-GB" sz="2000" dirty="0">
              <a:latin typeface="Comic Sans MS" panose="030F0702030302020204" pitchFamily="66" charset="0"/>
            </a:endParaRPr>
          </a:p>
        </p:txBody>
      </p:sp>
    </p:spTree>
    <p:extLst>
      <p:ext uri="{BB962C8B-B14F-4D97-AF65-F5344CB8AC3E}">
        <p14:creationId xmlns:p14="http://schemas.microsoft.com/office/powerpoint/2010/main" val="1664647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Evidence for Learning</a:t>
            </a:r>
          </a:p>
        </p:txBody>
      </p:sp>
      <p:sp>
        <p:nvSpPr>
          <p:cNvPr id="2" name="Rectangle 1"/>
          <p:cNvSpPr/>
          <p:nvPr/>
        </p:nvSpPr>
        <p:spPr>
          <a:xfrm>
            <a:off x="1055077" y="2134078"/>
            <a:ext cx="7877908" cy="3785652"/>
          </a:xfrm>
          <a:prstGeom prst="rect">
            <a:avLst/>
          </a:prstGeom>
        </p:spPr>
        <p:txBody>
          <a:bodyPr wrap="square">
            <a:spAutoFit/>
          </a:bodyPr>
          <a:lstStyle/>
          <a:p>
            <a:r>
              <a:rPr lang="en-GB" sz="2000" dirty="0">
                <a:latin typeface="Comic Sans MS" panose="030F0702030302020204" pitchFamily="66" charset="0"/>
              </a:rPr>
              <a:t>Evidence for Learning (</a:t>
            </a:r>
            <a:r>
              <a:rPr lang="en-GB" sz="2000" dirty="0" err="1">
                <a:latin typeface="Comic Sans MS" panose="030F0702030302020204" pitchFamily="66" charset="0"/>
              </a:rPr>
              <a:t>EfL</a:t>
            </a:r>
            <a:r>
              <a:rPr lang="en-GB" sz="2000" dirty="0">
                <a:latin typeface="Comic Sans MS" panose="030F0702030302020204" pitchFamily="66" charset="0"/>
              </a:rPr>
              <a:t>) is a secure online platform we use at Green Lane to share photographs, videos and observations of your child’s learning, progress and achievements. It gives you a lovely insight into what your child has been learning and enjoying at school.</a:t>
            </a:r>
          </a:p>
          <a:p>
            <a:endParaRPr lang="en-GB" sz="2000" dirty="0">
              <a:latin typeface="Comic Sans MS" panose="030F0702030302020204" pitchFamily="66" charset="0"/>
            </a:endParaRPr>
          </a:p>
          <a:p>
            <a:r>
              <a:rPr lang="en-GB" sz="2000" dirty="0">
                <a:latin typeface="Comic Sans MS" panose="030F0702030302020204" pitchFamily="66" charset="0"/>
              </a:rPr>
              <a:t>We also love it when parents and carers upload photographs of the things children have been doing at home, so that we can celebrate and talk about these experiences in school too.</a:t>
            </a:r>
          </a:p>
          <a:p>
            <a:endParaRPr lang="en-GB" sz="2000" dirty="0">
              <a:latin typeface="Comic Sans MS" panose="030F0702030302020204" pitchFamily="66" charset="0"/>
            </a:endParaRPr>
          </a:p>
          <a:p>
            <a:r>
              <a:rPr lang="en-GB" sz="2000" dirty="0">
                <a:latin typeface="Comic Sans MS" panose="030F0702030302020204" pitchFamily="66" charset="0"/>
              </a:rPr>
              <a:t>If you have any trouble logging in, please let your child’s class team know and they can ask Miss Taylor to reset your password.</a:t>
            </a:r>
          </a:p>
        </p:txBody>
      </p:sp>
      <p:pic>
        <p:nvPicPr>
          <p:cNvPr id="4" name="Picture 3"/>
          <p:cNvPicPr>
            <a:picLocks noChangeAspect="1"/>
          </p:cNvPicPr>
          <p:nvPr/>
        </p:nvPicPr>
        <p:blipFill>
          <a:blip r:embed="rId2"/>
          <a:stretch>
            <a:fillRect/>
          </a:stretch>
        </p:blipFill>
        <p:spPr>
          <a:xfrm>
            <a:off x="9174292" y="2902856"/>
            <a:ext cx="2179509" cy="2248095"/>
          </a:xfrm>
          <a:prstGeom prst="rect">
            <a:avLst/>
          </a:prstGeom>
        </p:spPr>
      </p:pic>
    </p:spTree>
    <p:extLst>
      <p:ext uri="{BB962C8B-B14F-4D97-AF65-F5344CB8AC3E}">
        <p14:creationId xmlns:p14="http://schemas.microsoft.com/office/powerpoint/2010/main" val="2399836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081457" y="1847843"/>
            <a:ext cx="1061242" cy="1095953"/>
          </a:xfrm>
          <a:prstGeom prst="rect">
            <a:avLst/>
          </a:prstGeom>
        </p:spPr>
      </p:pic>
      <p:sp>
        <p:nvSpPr>
          <p:cNvPr id="5" name="TextBox 4"/>
          <p:cNvSpPr txBox="1"/>
          <p:nvPr/>
        </p:nvSpPr>
        <p:spPr>
          <a:xfrm>
            <a:off x="2688609" y="1982328"/>
            <a:ext cx="8488907" cy="707886"/>
          </a:xfrm>
          <a:prstGeom prst="rect">
            <a:avLst/>
          </a:prstGeom>
          <a:noFill/>
        </p:spPr>
        <p:txBody>
          <a:bodyPr wrap="square" rtlCol="0">
            <a:spAutoFit/>
          </a:bodyPr>
          <a:lstStyle/>
          <a:p>
            <a:r>
              <a:rPr lang="en-GB" sz="2000" dirty="0">
                <a:latin typeface="Comic Sans MS" panose="030F0702030302020204" pitchFamily="66" charset="0"/>
              </a:rPr>
              <a:t>Their home school diary – This can be used for messages between class and home.</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044383" y="3772179"/>
            <a:ext cx="1071392" cy="906784"/>
          </a:xfrm>
          <a:prstGeom prst="rect">
            <a:avLst/>
          </a:prstGeom>
        </p:spPr>
      </p:pic>
      <p:sp>
        <p:nvSpPr>
          <p:cNvPr id="8" name="TextBox 7"/>
          <p:cNvSpPr txBox="1"/>
          <p:nvPr/>
        </p:nvSpPr>
        <p:spPr>
          <a:xfrm>
            <a:off x="2688609" y="3418400"/>
            <a:ext cx="8665192" cy="1477328"/>
          </a:xfrm>
          <a:prstGeom prst="rect">
            <a:avLst/>
          </a:prstGeom>
          <a:noFill/>
        </p:spPr>
        <p:txBody>
          <a:bodyPr wrap="square" lIns="91440" tIns="45720" rIns="91440" bIns="45720" rtlCol="0" anchor="t">
            <a:spAutoFit/>
          </a:bodyPr>
          <a:lstStyle/>
          <a:p>
            <a:r>
              <a:rPr lang="en-GB" dirty="0">
                <a:latin typeface="Comic Sans MS"/>
              </a:rPr>
              <a:t>Reading books and records are given in line with students Phonics assessments. We aim to read with your child on a 1:1 basis 3x each week. Please record in the reading record when you have read with your child at home.</a:t>
            </a:r>
          </a:p>
          <a:p>
            <a:endParaRPr lang="en-GB" dirty="0">
              <a:latin typeface="Comic Sans MS" panose="030F0702030302020204" pitchFamily="66" charset="0"/>
            </a:endParaRPr>
          </a:p>
          <a:p>
            <a:r>
              <a:rPr lang="en-GB" dirty="0">
                <a:latin typeface="Comic Sans MS" panose="030F0702030302020204" pitchFamily="66" charset="0"/>
              </a:rPr>
              <a:t>Books will be changed weekly, or as required.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044383" y="5514682"/>
            <a:ext cx="959115" cy="791005"/>
          </a:xfrm>
          <a:prstGeom prst="rect">
            <a:avLst/>
          </a:prstGeom>
        </p:spPr>
      </p:pic>
      <p:sp>
        <p:nvSpPr>
          <p:cNvPr id="10" name="TextBox 9"/>
          <p:cNvSpPr txBox="1"/>
          <p:nvPr/>
        </p:nvSpPr>
        <p:spPr>
          <a:xfrm>
            <a:off x="2688609" y="5723808"/>
            <a:ext cx="7508014" cy="923330"/>
          </a:xfrm>
          <a:prstGeom prst="rect">
            <a:avLst/>
          </a:prstGeom>
          <a:noFill/>
        </p:spPr>
        <p:txBody>
          <a:bodyPr wrap="square" rtlCol="0">
            <a:spAutoFit/>
          </a:bodyPr>
          <a:lstStyle/>
          <a:p>
            <a:r>
              <a:rPr lang="en-GB" dirty="0">
                <a:latin typeface="Comic Sans MS" panose="030F0702030302020204" pitchFamily="66" charset="0"/>
              </a:rPr>
              <a:t>Water bottles – These will be sent home after each school day. Alternatively, cups are available in school so if you do forget to send it please do not worry.</a:t>
            </a:r>
          </a:p>
        </p:txBody>
      </p:sp>
    </p:spTree>
    <p:extLst>
      <p:ext uri="{BB962C8B-B14F-4D97-AF65-F5344CB8AC3E}">
        <p14:creationId xmlns:p14="http://schemas.microsoft.com/office/powerpoint/2010/main" val="1775588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Homework…</a:t>
            </a:r>
          </a:p>
        </p:txBody>
      </p:sp>
      <p:sp>
        <p:nvSpPr>
          <p:cNvPr id="4" name="TextBox 3"/>
          <p:cNvSpPr txBox="1"/>
          <p:nvPr/>
        </p:nvSpPr>
        <p:spPr>
          <a:xfrm>
            <a:off x="1843792" y="4777608"/>
            <a:ext cx="11812772" cy="923330"/>
          </a:xfrm>
          <a:prstGeom prst="rect">
            <a:avLst/>
          </a:prstGeom>
          <a:noFill/>
        </p:spPr>
        <p:txBody>
          <a:bodyPr wrap="square" lIns="91440" tIns="45720" rIns="91440" bIns="45720" rtlCol="0" anchor="t">
            <a:spAutoFit/>
          </a:bodyPr>
          <a:lstStyle/>
          <a:p>
            <a:r>
              <a:rPr lang="en-GB" dirty="0" smtClean="0">
                <a:latin typeface="Comic Sans MS" panose="030F0702030302020204" pitchFamily="66" charset="0"/>
              </a:rPr>
              <a:t>Homework will be added to EFL on a Monday and will be checked the next Monday.</a:t>
            </a:r>
          </a:p>
          <a:p>
            <a:endParaRPr lang="en-GB" dirty="0">
              <a:latin typeface="Comic Sans MS" panose="030F0702030302020204" pitchFamily="66" charset="0"/>
            </a:endParaRPr>
          </a:p>
          <a:p>
            <a:r>
              <a:rPr lang="en-GB" dirty="0" smtClean="0">
                <a:latin typeface="Comic Sans MS" panose="030F0702030302020204" pitchFamily="66" charset="0"/>
              </a:rPr>
              <a:t>Reading books will be changed on a Thursday.</a:t>
            </a:r>
            <a:endParaRPr lang="en-GB" dirty="0">
              <a:latin typeface="Comic Sans MS" panose="030F0702030302020204" pitchFamily="66" charset="0"/>
            </a:endParaRPr>
          </a:p>
        </p:txBody>
      </p:sp>
      <p:pic>
        <p:nvPicPr>
          <p:cNvPr id="3" name="Picture 2"/>
          <p:cNvPicPr>
            <a:picLocks noChangeAspect="1"/>
          </p:cNvPicPr>
          <p:nvPr/>
        </p:nvPicPr>
        <p:blipFill rotWithShape="1">
          <a:blip r:embed="rId2"/>
          <a:srcRect b="64918"/>
          <a:stretch/>
        </p:blipFill>
        <p:spPr>
          <a:xfrm>
            <a:off x="2734119" y="3130955"/>
            <a:ext cx="6637595" cy="831445"/>
          </a:xfrm>
          <a:prstGeom prst="rect">
            <a:avLst/>
          </a:prstGeom>
        </p:spPr>
      </p:pic>
    </p:spTree>
    <p:extLst>
      <p:ext uri="{BB962C8B-B14F-4D97-AF65-F5344CB8AC3E}">
        <p14:creationId xmlns:p14="http://schemas.microsoft.com/office/powerpoint/2010/main" val="2649796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0C04F-E7AC-41AB-9C6D-1B1BB88BFF7F}">
  <ds:schemaRefs>
    <ds:schemaRef ds:uri="http://www.w3.org/XML/1998/namespace"/>
    <ds:schemaRef ds:uri="http://schemas.microsoft.com/office/2006/documentManagement/types"/>
    <ds:schemaRef ds:uri="http://purl.org/dc/elements/1.1/"/>
    <ds:schemaRef ds:uri="http://schemas.openxmlformats.org/package/2006/metadata/core-properties"/>
    <ds:schemaRef ds:uri="http://purl.org/dc/terms/"/>
    <ds:schemaRef ds:uri="4873beb7-5857-4685-be1f-d57550cc96cc"/>
    <ds:schemaRef ds:uri="http://schemas.microsoft.com/office/infopath/2007/PartnerControls"/>
    <ds:schemaRef ds:uri="http://purl.org/dc/dcmitype/"/>
    <ds:schemaRef ds:uri="http://schemas.microsoft.com/office/2006/metadata/properties"/>
  </ds:schemaRefs>
</ds:datastoreItem>
</file>

<file path=customXml/itemProps2.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11970</TotalTime>
  <Words>697</Words>
  <Application>Microsoft Office PowerPoint</Application>
  <PresentationFormat>Widescreen</PresentationFormat>
  <Paragraphs>115</Paragraphs>
  <Slides>17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Comic Sans MS</vt:lpstr>
      <vt:lpstr>Sassoon Infant Rg</vt:lpstr>
      <vt:lpstr>Segoe UI</vt:lpstr>
      <vt:lpstr>Segoe UI Light</vt:lpstr>
      <vt:lpstr>Twinkl</vt:lpstr>
      <vt:lpstr>Twinkl SemiBold</vt:lpstr>
      <vt:lpstr>WelcomeDoc</vt:lpstr>
      <vt:lpstr>Welcome to Rose Class</vt:lpstr>
      <vt:lpstr>Rose Class Team</vt:lpstr>
      <vt:lpstr>Our Curriculum</vt:lpstr>
      <vt:lpstr>What Our Days Look Like</vt:lpstr>
      <vt:lpstr>PowerPoint Presentation</vt:lpstr>
      <vt:lpstr>Our School Day</vt:lpstr>
      <vt:lpstr>The Engagement Model</vt:lpstr>
      <vt:lpstr>The Engagement Model</vt:lpstr>
      <vt:lpstr>The Engagement Model</vt:lpstr>
      <vt:lpstr>SCERTS</vt:lpstr>
      <vt:lpstr>OT</vt:lpstr>
      <vt:lpstr>EFL</vt:lpstr>
      <vt:lpstr>Curriculum Enhancements, Trips and Visits</vt:lpstr>
      <vt:lpstr>Evidence for Learning</vt:lpstr>
      <vt:lpstr>What should pupils bring to school daily?</vt:lpstr>
      <vt:lpstr>Homework…</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Eleanor Urry</cp:lastModifiedBy>
  <cp:revision>145</cp:revision>
  <dcterms:created xsi:type="dcterms:W3CDTF">2021-09-18T20:35:27Z</dcterms:created>
  <dcterms:modified xsi:type="dcterms:W3CDTF">2026-09-22T15:36:38Z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