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6" r:id="rId5"/>
    <p:sldId id="257" r:id="rId6"/>
    <p:sldId id="268" r:id="rId7"/>
    <p:sldId id="262" r:id="rId8"/>
    <p:sldId id="274" r:id="rId9"/>
    <p:sldId id="273" r:id="rId10"/>
    <p:sldId id="272" r:id="rId11"/>
    <p:sldId id="260" r:id="rId12"/>
    <p:sldId id="271"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57"/>
            <p14:sldId id="268"/>
            <p14:sldId id="262"/>
            <p14:sldId id="274"/>
            <p14:sldId id="273"/>
            <p14:sldId id="272"/>
            <p14:sldId id="260"/>
            <p14:sldId id="271"/>
            <p14:sldId id="266"/>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84" dt="2026-09-22T08:02:18.874"/>
    <p1510:client id="{BA25E059-D7F2-BFAC-B813-B704DC7FA3BD}" v="16" dt="2026-09-22T07:00:55.586"/>
    <p1510:client id="{D00FB1F1-65D1-E2DF-DBB6-8E0790BA8AF6}" v="193" dt="2026-09-22T08:20:22.6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280" autoAdjust="0"/>
  </p:normalViewPr>
  <p:slideViewPr>
    <p:cSldViewPr snapToGrid="0">
      <p:cViewPr varScale="1">
        <p:scale>
          <a:sx n="87" d="100"/>
          <a:sy n="87" d="100"/>
        </p:scale>
        <p:origin x="518"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9/22/2026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7656" y="3607044"/>
            <a:ext cx="10515600" cy="994311"/>
          </a:xfrm>
        </p:spPr>
        <p:txBody>
          <a:bodyPr>
            <a:normAutofit/>
          </a:bodyPr>
          <a:lstStyle/>
          <a:p>
            <a:pPr algn="ctr"/>
            <a:r>
              <a:rPr lang="en-US" sz="4800" dirty="0">
                <a:latin typeface="Comic Sans MS"/>
              </a:rPr>
              <a:t>Welcome to Daffodil Class</a:t>
            </a:r>
            <a:endParaRPr lang="en-US" sz="48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4981080" y="1133862"/>
            <a:ext cx="2228612" cy="2082691"/>
          </a:xfrm>
          <a:prstGeom prst="rect">
            <a:avLst/>
          </a:prstGeom>
        </p:spPr>
      </p:pic>
      <p:pic>
        <p:nvPicPr>
          <p:cNvPr id="5" name="Picture 4">
            <a:extLst>
              <a:ext uri="{FF2B5EF4-FFF2-40B4-BE49-F238E27FC236}">
                <a16:creationId xmlns:a16="http://schemas.microsoft.com/office/drawing/2014/main" id="{F3509DAF-813E-E1DD-C0A0-2AE3C10A1944}"/>
              </a:ext>
            </a:extLst>
          </p:cNvPr>
          <p:cNvPicPr>
            <a:picLocks noChangeAspect="1"/>
          </p:cNvPicPr>
          <p:nvPr/>
        </p:nvPicPr>
        <p:blipFill>
          <a:blip r:embed="rId4"/>
          <a:stretch>
            <a:fillRect/>
          </a:stretch>
        </p:blipFill>
        <p:spPr>
          <a:xfrm>
            <a:off x="5499069" y="4970059"/>
            <a:ext cx="1193863" cy="1887941"/>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a:rPr>
              <a:t>Daffodil Class Team</a:t>
            </a:r>
          </a:p>
        </p:txBody>
      </p:sp>
      <p:pic>
        <p:nvPicPr>
          <p:cNvPr id="20" name="Picture 19">
            <a:extLst>
              <a:ext uri="{FF2B5EF4-FFF2-40B4-BE49-F238E27FC236}">
                <a16:creationId xmlns:a16="http://schemas.microsoft.com/office/drawing/2014/main" id="{171C343A-5007-989B-91B5-0F8BD26AE711}"/>
              </a:ext>
            </a:extLst>
          </p:cNvPr>
          <p:cNvPicPr>
            <a:picLocks noChangeAspect="1"/>
          </p:cNvPicPr>
          <p:nvPr/>
        </p:nvPicPr>
        <p:blipFill>
          <a:blip r:embed="rId2"/>
          <a:stretch>
            <a:fillRect/>
          </a:stretch>
        </p:blipFill>
        <p:spPr>
          <a:xfrm>
            <a:off x="3509010" y="1448435"/>
            <a:ext cx="1831340" cy="1990090"/>
          </a:xfrm>
          <a:prstGeom prst="rect">
            <a:avLst/>
          </a:prstGeom>
        </p:spPr>
      </p:pic>
      <p:pic>
        <p:nvPicPr>
          <p:cNvPr id="21" name="Picture 20">
            <a:extLst>
              <a:ext uri="{FF2B5EF4-FFF2-40B4-BE49-F238E27FC236}">
                <a16:creationId xmlns:a16="http://schemas.microsoft.com/office/drawing/2014/main" id="{235492C0-8981-636F-E0A2-8EBEDA450A19}"/>
              </a:ext>
            </a:extLst>
          </p:cNvPr>
          <p:cNvPicPr>
            <a:picLocks noChangeAspect="1"/>
          </p:cNvPicPr>
          <p:nvPr/>
        </p:nvPicPr>
        <p:blipFill>
          <a:blip r:embed="rId3"/>
          <a:stretch>
            <a:fillRect/>
          </a:stretch>
        </p:blipFill>
        <p:spPr>
          <a:xfrm>
            <a:off x="322580" y="4118610"/>
            <a:ext cx="1752600" cy="2095500"/>
          </a:xfrm>
          <a:prstGeom prst="rect">
            <a:avLst/>
          </a:prstGeom>
        </p:spPr>
      </p:pic>
      <p:pic>
        <p:nvPicPr>
          <p:cNvPr id="22" name="Picture 21">
            <a:extLst>
              <a:ext uri="{FF2B5EF4-FFF2-40B4-BE49-F238E27FC236}">
                <a16:creationId xmlns:a16="http://schemas.microsoft.com/office/drawing/2014/main" id="{CAB2FB22-A960-DCE3-F53E-161188FE653E}"/>
              </a:ext>
            </a:extLst>
          </p:cNvPr>
          <p:cNvPicPr>
            <a:picLocks noChangeAspect="1"/>
          </p:cNvPicPr>
          <p:nvPr/>
        </p:nvPicPr>
        <p:blipFill>
          <a:blip r:embed="rId4"/>
          <a:stretch>
            <a:fillRect/>
          </a:stretch>
        </p:blipFill>
        <p:spPr>
          <a:xfrm>
            <a:off x="2265997" y="4084638"/>
            <a:ext cx="1990725" cy="2143125"/>
          </a:xfrm>
          <a:prstGeom prst="rect">
            <a:avLst/>
          </a:prstGeom>
        </p:spPr>
      </p:pic>
      <p:pic>
        <p:nvPicPr>
          <p:cNvPr id="23" name="Picture 22">
            <a:extLst>
              <a:ext uri="{FF2B5EF4-FFF2-40B4-BE49-F238E27FC236}">
                <a16:creationId xmlns:a16="http://schemas.microsoft.com/office/drawing/2014/main" id="{E4A00C98-96CE-115F-277C-40E4C73658FE}"/>
              </a:ext>
            </a:extLst>
          </p:cNvPr>
          <p:cNvPicPr>
            <a:picLocks noChangeAspect="1"/>
          </p:cNvPicPr>
          <p:nvPr/>
        </p:nvPicPr>
        <p:blipFill>
          <a:blip r:embed="rId5"/>
          <a:stretch>
            <a:fillRect/>
          </a:stretch>
        </p:blipFill>
        <p:spPr>
          <a:xfrm>
            <a:off x="4263708" y="3897948"/>
            <a:ext cx="1876425" cy="2333625"/>
          </a:xfrm>
          <a:prstGeom prst="rect">
            <a:avLst/>
          </a:prstGeom>
        </p:spPr>
      </p:pic>
      <p:pic>
        <p:nvPicPr>
          <p:cNvPr id="24" name="Picture 23">
            <a:extLst>
              <a:ext uri="{FF2B5EF4-FFF2-40B4-BE49-F238E27FC236}">
                <a16:creationId xmlns:a16="http://schemas.microsoft.com/office/drawing/2014/main" id="{24C6F216-A4DE-4169-A2A4-7F060E82F84A}"/>
              </a:ext>
            </a:extLst>
          </p:cNvPr>
          <p:cNvPicPr>
            <a:picLocks noChangeAspect="1"/>
          </p:cNvPicPr>
          <p:nvPr/>
        </p:nvPicPr>
        <p:blipFill>
          <a:blip r:embed="rId6"/>
          <a:stretch>
            <a:fillRect/>
          </a:stretch>
        </p:blipFill>
        <p:spPr>
          <a:xfrm>
            <a:off x="6135687" y="3917632"/>
            <a:ext cx="1952625" cy="2314575"/>
          </a:xfrm>
          <a:prstGeom prst="rect">
            <a:avLst/>
          </a:prstGeom>
        </p:spPr>
      </p:pic>
      <p:pic>
        <p:nvPicPr>
          <p:cNvPr id="25" name="Picture 24">
            <a:extLst>
              <a:ext uri="{FF2B5EF4-FFF2-40B4-BE49-F238E27FC236}">
                <a16:creationId xmlns:a16="http://schemas.microsoft.com/office/drawing/2014/main" id="{93EBFAA9-DCB4-8E69-09FA-931821F69CD6}"/>
              </a:ext>
            </a:extLst>
          </p:cNvPr>
          <p:cNvPicPr>
            <a:picLocks noChangeAspect="1"/>
          </p:cNvPicPr>
          <p:nvPr/>
        </p:nvPicPr>
        <p:blipFill>
          <a:blip r:embed="rId7"/>
          <a:srcRect t="-1774" r="578" b="18161"/>
          <a:stretch>
            <a:fillRect/>
          </a:stretch>
        </p:blipFill>
        <p:spPr>
          <a:xfrm>
            <a:off x="6551295" y="1426271"/>
            <a:ext cx="1741208" cy="1987321"/>
          </a:xfrm>
          <a:prstGeom prst="rect">
            <a:avLst/>
          </a:prstGeom>
        </p:spPr>
      </p:pic>
      <p:pic>
        <p:nvPicPr>
          <p:cNvPr id="26" name="Picture 25" descr="C:\Users\JBroadstoc-8777001\AppData\Local\Temp\899\tempSimsRpt\TempPicInserts\tmp24">
            <a:extLst>
              <a:ext uri="{FF2B5EF4-FFF2-40B4-BE49-F238E27FC236}">
                <a16:creationId xmlns:a16="http://schemas.microsoft.com/office/drawing/2014/main" id="{DBF6E0BF-B097-3EE2-D1D6-7E2A5607CBCC}"/>
              </a:ext>
            </a:extLst>
          </p:cNvPr>
          <p:cNvPicPr>
            <a:picLocks noChangeAspect="1"/>
          </p:cNvPicPr>
          <p:nvPr/>
        </p:nvPicPr>
        <p:blipFill>
          <a:blip r:embed="rId8"/>
          <a:srcRect l="-2893" t="7977" r="-3522" b="15417"/>
          <a:stretch>
            <a:fillRect/>
          </a:stretch>
        </p:blipFill>
        <p:spPr>
          <a:xfrm>
            <a:off x="10014836" y="3887671"/>
            <a:ext cx="2180334" cy="2335331"/>
          </a:xfrm>
          <a:prstGeom prst="rect">
            <a:avLst/>
          </a:prstGeom>
        </p:spPr>
      </p:pic>
      <p:sp>
        <p:nvSpPr>
          <p:cNvPr id="28" name="Rectangle 27">
            <a:extLst>
              <a:ext uri="{FF2B5EF4-FFF2-40B4-BE49-F238E27FC236}">
                <a16:creationId xmlns:a16="http://schemas.microsoft.com/office/drawing/2014/main" id="{2764B224-8DED-03D8-572E-B8648DC63791}"/>
              </a:ext>
            </a:extLst>
          </p:cNvPr>
          <p:cNvSpPr/>
          <p:nvPr/>
        </p:nvSpPr>
        <p:spPr>
          <a:xfrm>
            <a:off x="5653582" y="3387873"/>
            <a:ext cx="3535680" cy="523220"/>
          </a:xfrm>
          <a:prstGeom prst="rect">
            <a:avLst/>
          </a:prstGeom>
        </p:spPr>
        <p:txBody>
          <a:bodyPr wrap="square" lIns="91440" tIns="45720" rIns="91440" bIns="45720" anchor="t">
            <a:spAutoFit/>
          </a:bodyPr>
          <a:lstStyle/>
          <a:p>
            <a:pPr algn="ctr" defTabSz="457200">
              <a:defRPr/>
            </a:pPr>
            <a:r>
              <a:rPr lang="en-GB" sz="1400" dirty="0">
                <a:solidFill>
                  <a:prstClr val="black"/>
                </a:solidFill>
                <a:latin typeface="Comic Sans MS"/>
              </a:rPr>
              <a:t>Mrs Maddox </a:t>
            </a:r>
            <a:endParaRPr lang="en-US"/>
          </a:p>
          <a:p>
            <a:pPr algn="ctr" defTabSz="457200">
              <a:defRPr/>
            </a:pPr>
            <a:r>
              <a:rPr lang="en-GB" sz="1400" dirty="0">
                <a:solidFill>
                  <a:prstClr val="black"/>
                </a:solidFill>
                <a:latin typeface="Comic Sans MS"/>
              </a:rPr>
              <a:t>Class Teacher – Maternity Cover</a:t>
            </a:r>
          </a:p>
        </p:txBody>
      </p:sp>
      <p:sp>
        <p:nvSpPr>
          <p:cNvPr id="31" name="Rectangle 30">
            <a:extLst>
              <a:ext uri="{FF2B5EF4-FFF2-40B4-BE49-F238E27FC236}">
                <a16:creationId xmlns:a16="http://schemas.microsoft.com/office/drawing/2014/main" id="{2A9E033A-4BD5-BD76-30E7-E0A896D87D56}"/>
              </a:ext>
            </a:extLst>
          </p:cNvPr>
          <p:cNvSpPr/>
          <p:nvPr/>
        </p:nvSpPr>
        <p:spPr>
          <a:xfrm>
            <a:off x="2595421" y="3428513"/>
            <a:ext cx="3535680" cy="523220"/>
          </a:xfrm>
          <a:prstGeom prst="rect">
            <a:avLst/>
          </a:prstGeom>
        </p:spPr>
        <p:txBody>
          <a:bodyPr wrap="square" lIns="91440" tIns="45720" rIns="91440" bIns="45720" anchor="t">
            <a:spAutoFit/>
          </a:bodyPr>
          <a:lstStyle/>
          <a:p>
            <a:pPr algn="ctr" defTabSz="457200">
              <a:defRPr/>
            </a:pPr>
            <a:r>
              <a:rPr lang="en-GB" sz="1400" dirty="0">
                <a:solidFill>
                  <a:prstClr val="black"/>
                </a:solidFill>
                <a:latin typeface="Comic Sans MS"/>
              </a:rPr>
              <a:t>Miss Bhalla</a:t>
            </a:r>
            <a:endParaRPr lang="en-US" dirty="0">
              <a:solidFill>
                <a:prstClr val="black"/>
              </a:solidFill>
            </a:endParaRPr>
          </a:p>
          <a:p>
            <a:pPr algn="ctr" defTabSz="457200">
              <a:defRPr/>
            </a:pPr>
            <a:r>
              <a:rPr lang="en-GB" sz="1400" dirty="0">
                <a:solidFill>
                  <a:prstClr val="black"/>
                </a:solidFill>
                <a:latin typeface="Comic Sans MS"/>
              </a:rPr>
              <a:t>Class Teacher</a:t>
            </a:r>
          </a:p>
        </p:txBody>
      </p:sp>
      <p:sp>
        <p:nvSpPr>
          <p:cNvPr id="32" name="Rectangle 31">
            <a:extLst>
              <a:ext uri="{FF2B5EF4-FFF2-40B4-BE49-F238E27FC236}">
                <a16:creationId xmlns:a16="http://schemas.microsoft.com/office/drawing/2014/main" id="{3A12E851-7B19-3AF7-10A2-47B8D7AC9541}"/>
              </a:ext>
            </a:extLst>
          </p:cNvPr>
          <p:cNvSpPr/>
          <p:nvPr/>
        </p:nvSpPr>
        <p:spPr>
          <a:xfrm>
            <a:off x="126540" y="6232673"/>
            <a:ext cx="2133600" cy="523220"/>
          </a:xfrm>
          <a:prstGeom prst="rect">
            <a:avLst/>
          </a:prstGeom>
        </p:spPr>
        <p:txBody>
          <a:bodyPr wrap="square" lIns="91440" tIns="45720" rIns="91440" bIns="45720" anchor="t">
            <a:spAutoFit/>
          </a:bodyPr>
          <a:lstStyle/>
          <a:p>
            <a:pPr algn="ctr" defTabSz="457200">
              <a:defRPr/>
            </a:pPr>
            <a:r>
              <a:rPr lang="en-GB" sz="1400" dirty="0">
                <a:solidFill>
                  <a:prstClr val="black"/>
                </a:solidFill>
                <a:latin typeface="Comic Sans MS"/>
              </a:rPr>
              <a:t>Mr Murty</a:t>
            </a:r>
            <a:endParaRPr lang="en-US" dirty="0">
              <a:solidFill>
                <a:prstClr val="black"/>
              </a:solidFill>
              <a:latin typeface="Segoe UI"/>
              <a:cs typeface="Segoe UI"/>
            </a:endParaRPr>
          </a:p>
          <a:p>
            <a:pPr algn="ctr" defTabSz="457200">
              <a:defRPr/>
            </a:pPr>
            <a:r>
              <a:rPr lang="en-GB" sz="1400" dirty="0">
                <a:solidFill>
                  <a:prstClr val="black"/>
                </a:solidFill>
                <a:latin typeface="Comic Sans MS"/>
              </a:rPr>
              <a:t>Teaching Assistant</a:t>
            </a:r>
            <a:endParaRPr lang="en-US" dirty="0">
              <a:solidFill>
                <a:prstClr val="black"/>
              </a:solidFill>
              <a:latin typeface="Segoe UI"/>
              <a:cs typeface="Segoe UI"/>
            </a:endParaRPr>
          </a:p>
        </p:txBody>
      </p:sp>
      <p:sp>
        <p:nvSpPr>
          <p:cNvPr id="33" name="Rectangle 32">
            <a:extLst>
              <a:ext uri="{FF2B5EF4-FFF2-40B4-BE49-F238E27FC236}">
                <a16:creationId xmlns:a16="http://schemas.microsoft.com/office/drawing/2014/main" id="{F738153E-CE66-ED97-BB53-6DE6FA5523A6}"/>
              </a:ext>
            </a:extLst>
          </p:cNvPr>
          <p:cNvSpPr/>
          <p:nvPr/>
        </p:nvSpPr>
        <p:spPr>
          <a:xfrm>
            <a:off x="2199179" y="6222513"/>
            <a:ext cx="2133600" cy="523220"/>
          </a:xfrm>
          <a:prstGeom prst="rect">
            <a:avLst/>
          </a:prstGeom>
        </p:spPr>
        <p:txBody>
          <a:bodyPr wrap="square" lIns="91440" tIns="45720" rIns="91440" bIns="45720" anchor="t">
            <a:spAutoFit/>
          </a:bodyPr>
          <a:lstStyle/>
          <a:p>
            <a:pPr algn="ctr" defTabSz="457200">
              <a:defRPr/>
            </a:pPr>
            <a:r>
              <a:rPr lang="en-GB" sz="1400" dirty="0">
                <a:solidFill>
                  <a:prstClr val="black"/>
                </a:solidFill>
                <a:latin typeface="Comic Sans MS"/>
              </a:rPr>
              <a:t>Mrs McKenna</a:t>
            </a:r>
            <a:endParaRPr lang="en-US" dirty="0">
              <a:solidFill>
                <a:prstClr val="black"/>
              </a:solidFill>
              <a:latin typeface="Segoe UI"/>
              <a:cs typeface="Segoe UI"/>
            </a:endParaRPr>
          </a:p>
          <a:p>
            <a:pPr algn="ctr" defTabSz="457200">
              <a:defRPr/>
            </a:pPr>
            <a:r>
              <a:rPr lang="en-GB" sz="1400" dirty="0">
                <a:solidFill>
                  <a:prstClr val="black"/>
                </a:solidFill>
                <a:latin typeface="Comic Sans MS"/>
              </a:rPr>
              <a:t>Teaching Assistant</a:t>
            </a:r>
            <a:endParaRPr lang="en-US" dirty="0">
              <a:solidFill>
                <a:prstClr val="black"/>
              </a:solidFill>
              <a:latin typeface="Segoe UI"/>
              <a:cs typeface="Segoe UI"/>
            </a:endParaRPr>
          </a:p>
        </p:txBody>
      </p:sp>
      <p:sp>
        <p:nvSpPr>
          <p:cNvPr id="34" name="Rectangle 33">
            <a:extLst>
              <a:ext uri="{FF2B5EF4-FFF2-40B4-BE49-F238E27FC236}">
                <a16:creationId xmlns:a16="http://schemas.microsoft.com/office/drawing/2014/main" id="{9A6F5F31-0EFF-ACED-49FD-472327F62FC9}"/>
              </a:ext>
            </a:extLst>
          </p:cNvPr>
          <p:cNvSpPr/>
          <p:nvPr/>
        </p:nvSpPr>
        <p:spPr>
          <a:xfrm>
            <a:off x="4129579" y="6232673"/>
            <a:ext cx="2133600" cy="523220"/>
          </a:xfrm>
          <a:prstGeom prst="rect">
            <a:avLst/>
          </a:prstGeom>
        </p:spPr>
        <p:txBody>
          <a:bodyPr wrap="square" lIns="91440" tIns="45720" rIns="91440" bIns="45720" anchor="t">
            <a:spAutoFit/>
          </a:bodyPr>
          <a:lstStyle/>
          <a:p>
            <a:pPr algn="ctr" defTabSz="457200">
              <a:defRPr/>
            </a:pPr>
            <a:r>
              <a:rPr lang="en-GB" sz="1400" dirty="0">
                <a:solidFill>
                  <a:prstClr val="black"/>
                </a:solidFill>
                <a:latin typeface="Comic Sans MS"/>
              </a:rPr>
              <a:t>Miss Sudworth</a:t>
            </a:r>
            <a:endParaRPr lang="en-US" dirty="0">
              <a:solidFill>
                <a:prstClr val="black"/>
              </a:solidFill>
              <a:latin typeface="Segoe UI"/>
              <a:cs typeface="Segoe UI"/>
            </a:endParaRPr>
          </a:p>
          <a:p>
            <a:pPr algn="ctr" defTabSz="457200">
              <a:defRPr/>
            </a:pPr>
            <a:r>
              <a:rPr lang="en-GB" sz="1400" dirty="0">
                <a:solidFill>
                  <a:prstClr val="black"/>
                </a:solidFill>
                <a:latin typeface="Comic Sans MS"/>
              </a:rPr>
              <a:t>Teaching Assistant</a:t>
            </a:r>
            <a:endParaRPr lang="en-US" dirty="0">
              <a:solidFill>
                <a:prstClr val="black"/>
              </a:solidFill>
              <a:latin typeface="Segoe UI"/>
              <a:cs typeface="Segoe UI"/>
            </a:endParaRPr>
          </a:p>
        </p:txBody>
      </p:sp>
      <p:sp>
        <p:nvSpPr>
          <p:cNvPr id="35" name="Rectangle 34">
            <a:extLst>
              <a:ext uri="{FF2B5EF4-FFF2-40B4-BE49-F238E27FC236}">
                <a16:creationId xmlns:a16="http://schemas.microsoft.com/office/drawing/2014/main" id="{5F249680-120E-7D5B-910A-DD5309E634E6}"/>
              </a:ext>
            </a:extLst>
          </p:cNvPr>
          <p:cNvSpPr/>
          <p:nvPr/>
        </p:nvSpPr>
        <p:spPr>
          <a:xfrm>
            <a:off x="6151419" y="6222513"/>
            <a:ext cx="2133600" cy="523220"/>
          </a:xfrm>
          <a:prstGeom prst="rect">
            <a:avLst/>
          </a:prstGeom>
        </p:spPr>
        <p:txBody>
          <a:bodyPr wrap="square" lIns="91440" tIns="45720" rIns="91440" bIns="45720" anchor="t">
            <a:spAutoFit/>
          </a:bodyPr>
          <a:lstStyle/>
          <a:p>
            <a:pPr algn="ctr" defTabSz="457200">
              <a:defRPr/>
            </a:pPr>
            <a:r>
              <a:rPr lang="en-GB" sz="1400" dirty="0">
                <a:solidFill>
                  <a:prstClr val="black"/>
                </a:solidFill>
                <a:latin typeface="Comic Sans MS"/>
              </a:rPr>
              <a:t>Mr Collopy</a:t>
            </a:r>
            <a:endParaRPr lang="en-US" dirty="0">
              <a:solidFill>
                <a:prstClr val="black"/>
              </a:solidFill>
              <a:latin typeface="Segoe UI"/>
              <a:cs typeface="Segoe UI"/>
            </a:endParaRPr>
          </a:p>
          <a:p>
            <a:pPr algn="ctr" defTabSz="457200">
              <a:defRPr/>
            </a:pPr>
            <a:r>
              <a:rPr lang="en-GB" sz="1400" dirty="0">
                <a:solidFill>
                  <a:prstClr val="black"/>
                </a:solidFill>
                <a:latin typeface="Comic Sans MS"/>
              </a:rPr>
              <a:t>Teaching Assistant</a:t>
            </a:r>
            <a:endParaRPr lang="en-US" dirty="0">
              <a:solidFill>
                <a:prstClr val="black"/>
              </a:solidFill>
              <a:latin typeface="Segoe UI"/>
              <a:cs typeface="Segoe UI"/>
            </a:endParaRPr>
          </a:p>
        </p:txBody>
      </p:sp>
      <p:sp>
        <p:nvSpPr>
          <p:cNvPr id="36" name="Rectangle 35">
            <a:extLst>
              <a:ext uri="{FF2B5EF4-FFF2-40B4-BE49-F238E27FC236}">
                <a16:creationId xmlns:a16="http://schemas.microsoft.com/office/drawing/2014/main" id="{244675CA-E4F5-78CC-2BC9-ED284561716C}"/>
              </a:ext>
            </a:extLst>
          </p:cNvPr>
          <p:cNvSpPr/>
          <p:nvPr/>
        </p:nvSpPr>
        <p:spPr>
          <a:xfrm>
            <a:off x="10012219" y="6222513"/>
            <a:ext cx="2133600" cy="523220"/>
          </a:xfrm>
          <a:prstGeom prst="rect">
            <a:avLst/>
          </a:prstGeom>
        </p:spPr>
        <p:txBody>
          <a:bodyPr wrap="square" lIns="91440" tIns="45720" rIns="91440" bIns="45720" anchor="t">
            <a:spAutoFit/>
          </a:bodyPr>
          <a:lstStyle/>
          <a:p>
            <a:pPr algn="ctr" defTabSz="457200">
              <a:defRPr/>
            </a:pPr>
            <a:r>
              <a:rPr lang="en-GB" sz="1400" dirty="0">
                <a:solidFill>
                  <a:prstClr val="black"/>
                </a:solidFill>
                <a:latin typeface="Comic Sans MS"/>
              </a:rPr>
              <a:t>Miss Chadwick</a:t>
            </a:r>
            <a:endParaRPr lang="en-US" dirty="0">
              <a:solidFill>
                <a:prstClr val="black"/>
              </a:solidFill>
              <a:latin typeface="Segoe UI"/>
              <a:cs typeface="Segoe UI"/>
            </a:endParaRPr>
          </a:p>
          <a:p>
            <a:pPr algn="ctr" defTabSz="457200">
              <a:defRPr/>
            </a:pPr>
            <a:r>
              <a:rPr lang="en-GB" sz="1400" dirty="0">
                <a:solidFill>
                  <a:prstClr val="black"/>
                </a:solidFill>
                <a:latin typeface="Comic Sans MS"/>
                <a:cs typeface="Segoe UI"/>
              </a:rPr>
              <a:t>Weekly PPA Cover</a:t>
            </a:r>
          </a:p>
        </p:txBody>
      </p:sp>
    </p:spTree>
    <p:extLst>
      <p:ext uri="{BB962C8B-B14F-4D97-AF65-F5344CB8AC3E}">
        <p14:creationId xmlns:p14="http://schemas.microsoft.com/office/powerpoint/2010/main" val="3052547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28" y="1477716"/>
            <a:ext cx="1640156" cy="3639096"/>
          </a:xfrm>
          <a:prstGeom prst="rect">
            <a:avLst/>
          </a:prstGeom>
        </p:spPr>
      </p:pic>
      <p:pic>
        <p:nvPicPr>
          <p:cNvPr id="4" name="Picture 3"/>
          <p:cNvPicPr>
            <a:picLocks noChangeAspect="1"/>
          </p:cNvPicPr>
          <p:nvPr/>
        </p:nvPicPr>
        <p:blipFill>
          <a:blip r:embed="rId3"/>
          <a:stretch>
            <a:fillRect/>
          </a:stretch>
        </p:blipFill>
        <p:spPr>
          <a:xfrm>
            <a:off x="1635600" y="1415412"/>
            <a:ext cx="3108845" cy="3116716"/>
          </a:xfrm>
          <a:prstGeom prst="rect">
            <a:avLst/>
          </a:prstGeom>
        </p:spPr>
      </p:pic>
      <p:sp>
        <p:nvSpPr>
          <p:cNvPr id="5" name="Rectangle 4"/>
          <p:cNvSpPr/>
          <p:nvPr/>
        </p:nvSpPr>
        <p:spPr>
          <a:xfrm>
            <a:off x="1630222" y="4566433"/>
            <a:ext cx="3779520" cy="584775"/>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omic Sans MS"/>
              </a:rPr>
              <a:t>Pupils in this pathway require a subject specific curriculum.</a:t>
            </a:r>
            <a:endParaRPr lang="en-GB" sz="1600" b="0" i="0" u="none" strike="noStrike" kern="1200" cap="none" spc="0" normalizeH="0" baseline="0" noProof="0" dirty="0">
              <a:ln>
                <a:noFill/>
              </a:ln>
              <a:solidFill>
                <a:prstClr val="black"/>
              </a:solidFill>
              <a:effectLst/>
              <a:uLnTx/>
              <a:uFillTx/>
              <a:latin typeface="Comic Sans MS"/>
            </a:endParaRPr>
          </a:p>
        </p:txBody>
      </p:sp>
      <p:sp>
        <p:nvSpPr>
          <p:cNvPr id="6" name="Rectangle 5"/>
          <p:cNvSpPr/>
          <p:nvPr/>
        </p:nvSpPr>
        <p:spPr>
          <a:xfrm>
            <a:off x="140498" y="5323840"/>
            <a:ext cx="6096000" cy="830997"/>
          </a:xfrm>
          <a:prstGeom prst="rect">
            <a:avLst/>
          </a:prstGeom>
        </p:spPr>
        <p:txBody>
          <a:bodyPr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omic Sans MS"/>
              </a:rPr>
              <a:t>Intent</a:t>
            </a:r>
            <a:r>
              <a:rPr kumimoji="0" lang="en-GB" sz="1600" b="0" i="0" u="none" strike="noStrike" kern="1200" cap="none" spc="0" normalizeH="0" baseline="0" noProof="0" dirty="0">
                <a:ln>
                  <a:noFill/>
                </a:ln>
                <a:solidFill>
                  <a:prstClr val="black"/>
                </a:solidFill>
                <a:effectLst/>
                <a:uLnTx/>
                <a:uFillTx/>
                <a:latin typeface="Comic Sans MS"/>
              </a:rPr>
              <a:t>: What are we trying to achieve?</a:t>
            </a:r>
            <a:endParaRPr lang="en-GB" sz="1600" b="0" i="0" u="none" strike="noStrike" kern="1200" cap="none" spc="0" normalizeH="0" baseline="0" noProof="0" dirty="0">
              <a:ln>
                <a:noFill/>
              </a:ln>
              <a:solidFill>
                <a:prstClr val="black"/>
              </a:solidFill>
              <a:effectLst/>
              <a:uLnTx/>
              <a:uFillTx/>
              <a:latin typeface="Comic Sans M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omic Sans MS"/>
              </a:rPr>
              <a:t>Pupils in this pathway require a subject specific curriculum where subjects are taught discretely. </a:t>
            </a:r>
            <a:endParaRPr lang="en-GB" sz="1600" b="0" i="0" u="none" strike="noStrike" kern="1200" cap="none" spc="0" normalizeH="0" baseline="0" noProof="0" dirty="0">
              <a:ln>
                <a:noFill/>
              </a:ln>
              <a:solidFill>
                <a:prstClr val="black"/>
              </a:solidFill>
              <a:effectLst/>
              <a:uLnTx/>
              <a:uFillTx/>
              <a:latin typeface="Comic Sans MS" panose="030F0702030302020204" pitchFamily="66" charset="0"/>
            </a:endParaRPr>
          </a:p>
        </p:txBody>
      </p:sp>
      <p:sp>
        <p:nvSpPr>
          <p:cNvPr id="7" name="Rectangle 6"/>
          <p:cNvSpPr/>
          <p:nvPr/>
        </p:nvSpPr>
        <p:spPr>
          <a:xfrm>
            <a:off x="6232224" y="1923208"/>
            <a:ext cx="4608954" cy="338554"/>
          </a:xfrm>
          <a:prstGeom prst="rect">
            <a:avLst/>
          </a:prstGeom>
        </p:spPr>
        <p:txBody>
          <a:bodyPr wrap="non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omic Sans MS"/>
              </a:rPr>
              <a:t>Implementation</a:t>
            </a:r>
            <a:r>
              <a:rPr kumimoji="0" lang="en-GB" sz="1600" b="0" i="0" u="none" strike="noStrike" kern="1200" cap="none" spc="0" normalizeH="0" baseline="0" noProof="0" dirty="0">
                <a:ln>
                  <a:noFill/>
                </a:ln>
                <a:solidFill>
                  <a:prstClr val="black"/>
                </a:solidFill>
                <a:effectLst/>
                <a:uLnTx/>
                <a:uFillTx/>
                <a:latin typeface="Comic Sans MS"/>
              </a:rPr>
              <a:t>: How do we organise learning?</a:t>
            </a:r>
            <a:endParaRPr lang="en-GB" sz="1600" b="0" i="0" u="none" strike="noStrike" kern="1200" cap="none" spc="0" normalizeH="0" baseline="0" noProof="0" dirty="0">
              <a:ln>
                <a:noFill/>
              </a:ln>
              <a:solidFill>
                <a:prstClr val="black"/>
              </a:solidFill>
              <a:effectLst/>
              <a:uLnTx/>
              <a:uFillTx/>
              <a:latin typeface="Comic Sans MS"/>
            </a:endParaRPr>
          </a:p>
        </p:txBody>
      </p:sp>
      <p:sp>
        <p:nvSpPr>
          <p:cNvPr id="8" name="Rectangle 7"/>
          <p:cNvSpPr/>
          <p:nvPr/>
        </p:nvSpPr>
        <p:spPr>
          <a:xfrm>
            <a:off x="6232224" y="2478946"/>
            <a:ext cx="6096000" cy="1323439"/>
          </a:xfrm>
          <a:prstGeom prst="rect">
            <a:avLst/>
          </a:prstGeom>
        </p:spPr>
        <p:txBody>
          <a:bodyPr lIns="91440" tIns="45720" rIns="91440" bIns="45720" anchor="t">
            <a:spAutoFit/>
          </a:bodyPr>
          <a:lstStyle/>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prstClr val="black"/>
                </a:solidFill>
                <a:effectLst/>
                <a:uLnTx/>
                <a:uFillTx/>
                <a:latin typeface="Comic Sans MS"/>
              </a:rPr>
              <a:t>Discrete subject lessons</a:t>
            </a:r>
            <a:endParaRPr lang="en-US"/>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prstClr val="black"/>
                </a:solidFill>
                <a:effectLst/>
                <a:uLnTx/>
                <a:uFillTx/>
                <a:latin typeface="Comic Sans MS"/>
              </a:rPr>
              <a:t>OT/Sensory integration</a:t>
            </a:r>
            <a:endParaRPr lang="en-GB" sz="1600" b="0" i="0" u="none" strike="noStrike" kern="1200" cap="none" spc="0" normalizeH="0" baseline="0" noProof="0" dirty="0">
              <a:ln>
                <a:noFill/>
              </a:ln>
              <a:solidFill>
                <a:prstClr val="black"/>
              </a:solidFill>
              <a:effectLst/>
              <a:uLnTx/>
              <a:uFillTx/>
              <a:latin typeface="Comic Sans MS"/>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prstClr val="black"/>
                </a:solidFill>
                <a:effectLst/>
                <a:uLnTx/>
                <a:uFillTx/>
                <a:latin typeface="Comic Sans MS"/>
              </a:rPr>
              <a:t>Progression steps </a:t>
            </a:r>
            <a:endParaRPr lang="en-GB" sz="1600" b="0" i="0" u="none" strike="noStrike" kern="1200" cap="none" spc="0" normalizeH="0" baseline="0" noProof="0" dirty="0">
              <a:ln>
                <a:noFill/>
              </a:ln>
              <a:solidFill>
                <a:prstClr val="black"/>
              </a:solidFill>
              <a:effectLst/>
              <a:uLnTx/>
              <a:uFillTx/>
              <a:latin typeface="Comic Sans MS"/>
            </a:endParaRPr>
          </a:p>
          <a:p>
            <a:pPr marL="285750" indent="-285750" defTabSz="457200">
              <a:buFont typeface="Arial"/>
              <a:buChar char="•"/>
              <a:defRPr/>
            </a:pPr>
            <a:r>
              <a:rPr lang="en-GB" sz="1600" dirty="0">
                <a:solidFill>
                  <a:prstClr val="black"/>
                </a:solidFill>
                <a:latin typeface="Comic Sans MS"/>
              </a:rPr>
              <a:t>Assessment</a:t>
            </a:r>
          </a:p>
          <a:p>
            <a:pPr marL="285750" indent="-285750" defTabSz="457200">
              <a:buFont typeface="Arial"/>
              <a:buChar char="•"/>
              <a:defRPr/>
            </a:pPr>
            <a:r>
              <a:rPr lang="en-GB" sz="1600" dirty="0">
                <a:solidFill>
                  <a:prstClr val="black"/>
                </a:solidFill>
                <a:latin typeface="Comic Sans MS"/>
              </a:rPr>
              <a:t>Trips and visits </a:t>
            </a:r>
          </a:p>
        </p:txBody>
      </p:sp>
      <p:sp>
        <p:nvSpPr>
          <p:cNvPr id="10" name="Rectangle 9"/>
          <p:cNvSpPr/>
          <p:nvPr/>
        </p:nvSpPr>
        <p:spPr>
          <a:xfrm>
            <a:off x="7095441" y="4567535"/>
            <a:ext cx="4055919" cy="338554"/>
          </a:xfrm>
          <a:prstGeom prst="rect">
            <a:avLst/>
          </a:prstGeom>
        </p:spPr>
        <p:txBody>
          <a:bodyPr wrap="non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omic Sans MS"/>
              </a:rPr>
              <a:t>Impact</a:t>
            </a:r>
            <a:r>
              <a:rPr kumimoji="0" lang="en-GB" sz="1600" b="0" i="0" u="none" strike="noStrike" kern="1200" cap="none" spc="0" normalizeH="0" baseline="0" noProof="0" dirty="0">
                <a:ln>
                  <a:noFill/>
                </a:ln>
                <a:solidFill>
                  <a:prstClr val="black"/>
                </a:solidFill>
                <a:effectLst/>
                <a:uLnTx/>
                <a:uFillTx/>
                <a:latin typeface="Comic Sans MS"/>
              </a:rPr>
              <a:t>: How are we achieving our goals?</a:t>
            </a:r>
            <a:endParaRPr lang="en-GB" sz="1600" b="0" i="0" u="none" strike="noStrike" kern="1200" cap="none" spc="0" normalizeH="0" baseline="0" noProof="0" dirty="0">
              <a:ln>
                <a:noFill/>
              </a:ln>
              <a:solidFill>
                <a:prstClr val="black"/>
              </a:solidFill>
              <a:effectLst/>
              <a:uLnTx/>
              <a:uFillTx/>
              <a:latin typeface="Comic Sans MS"/>
            </a:endParaRPr>
          </a:p>
        </p:txBody>
      </p:sp>
      <p:sp>
        <p:nvSpPr>
          <p:cNvPr id="11" name="Rectangle 10"/>
          <p:cNvSpPr/>
          <p:nvPr/>
        </p:nvSpPr>
        <p:spPr>
          <a:xfrm>
            <a:off x="6932881" y="5079107"/>
            <a:ext cx="4865452" cy="1323439"/>
          </a:xfrm>
          <a:prstGeom prst="rect">
            <a:avLst/>
          </a:prstGeom>
        </p:spPr>
        <p:txBody>
          <a:bodyPr wrap="square" lIns="91440" tIns="45720" rIns="91440" bIns="45720" anchor="t">
            <a:spAutoFit/>
          </a:bodyPr>
          <a:lstStyle/>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prstClr val="black"/>
                </a:solidFill>
                <a:effectLst/>
                <a:uLnTx/>
                <a:uFillTx/>
                <a:latin typeface="Comic Sans MS"/>
              </a:rPr>
              <a:t>Progress against EHCP outcomes</a:t>
            </a:r>
            <a:endParaRPr lang="en-US" sz="1600">
              <a:solidFill>
                <a:prstClr val="black"/>
              </a:solidFill>
              <a:latin typeface="Comic Sans MS"/>
              <a:cs typeface="Segoe UI"/>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prstClr val="black"/>
                </a:solidFill>
                <a:effectLst/>
                <a:uLnTx/>
                <a:uFillTx/>
                <a:latin typeface="Comic Sans MS"/>
              </a:rPr>
              <a:t>Accreditation at Entry Level 1, 2 or 3, with some accessing Functional </a:t>
            </a:r>
            <a:r>
              <a:rPr lang="en-GB" sz="1600" dirty="0">
                <a:solidFill>
                  <a:prstClr val="black"/>
                </a:solidFill>
                <a:latin typeface="Comic Sans MS"/>
              </a:rPr>
              <a:t>Skills in</a:t>
            </a:r>
            <a:r>
              <a:rPr kumimoji="0" lang="en-GB" sz="1600" b="0" i="0" u="none" strike="noStrike" kern="1200" cap="none" spc="0" normalizeH="0" baseline="0" noProof="0" dirty="0">
                <a:ln>
                  <a:noFill/>
                </a:ln>
                <a:solidFill>
                  <a:prstClr val="black"/>
                </a:solidFill>
                <a:effectLst/>
                <a:uLnTx/>
                <a:uFillTx/>
                <a:latin typeface="Comic Sans MS"/>
              </a:rPr>
              <a:t> English.</a:t>
            </a:r>
            <a:endParaRPr lang="en-GB" sz="1600" b="0" i="0" u="none" strike="noStrike" kern="1200" cap="none" spc="0" normalizeH="0" baseline="0" noProof="0" dirty="0">
              <a:ln>
                <a:noFill/>
              </a:ln>
              <a:solidFill>
                <a:prstClr val="black"/>
              </a:solidFill>
              <a:effectLst/>
              <a:uLnTx/>
              <a:uFillTx/>
              <a:latin typeface="Comic Sans MS"/>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prstClr val="black"/>
                </a:solidFill>
                <a:effectLst/>
                <a:uLnTx/>
                <a:uFillTx/>
                <a:latin typeface="Comic Sans MS"/>
              </a:rPr>
              <a:t>PFA- Independence and skills for Employment</a:t>
            </a:r>
            <a:endParaRPr lang="en-GB" sz="1600" b="0" i="0" u="none" strike="noStrike" kern="1200" cap="none" spc="0" normalizeH="0" baseline="0" noProof="0" dirty="0">
              <a:ln>
                <a:noFill/>
              </a:ln>
              <a:solidFill>
                <a:prstClr val="black"/>
              </a:solidFill>
              <a:effectLst/>
              <a:uLnTx/>
              <a:uFillTx/>
              <a:latin typeface="Comic Sans MS"/>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prstClr val="black"/>
                </a:solidFill>
                <a:effectLst/>
                <a:uLnTx/>
                <a:uFillTx/>
                <a:latin typeface="Comic Sans MS"/>
              </a:rPr>
              <a:t>Communication and SALT targets</a:t>
            </a:r>
            <a:endParaRPr lang="en-GB" sz="1600" b="0" i="0" u="none" strike="noStrike" kern="1200" cap="none" spc="0" normalizeH="0" baseline="0" noProof="0" dirty="0">
              <a:ln>
                <a:noFill/>
              </a:ln>
              <a:solidFill>
                <a:prstClr val="black"/>
              </a:solidFill>
              <a:effectLst/>
              <a:uLnTx/>
              <a:uFillTx/>
              <a:latin typeface="Comic Sans MS"/>
            </a:endParaRPr>
          </a:p>
        </p:txBody>
      </p:sp>
      <p:sp>
        <p:nvSpPr>
          <p:cNvPr id="12" name="Title 2">
            <a:extLst>
              <a:ext uri="{FF2B5EF4-FFF2-40B4-BE49-F238E27FC236}">
                <a16:creationId xmlns:a16="http://schemas.microsoft.com/office/drawing/2014/main" id="{084412F7-4198-87A1-7E6B-0105A5341F02}"/>
              </a:ext>
            </a:extLst>
          </p:cNvPr>
          <p:cNvSpPr>
            <a:spLocks noGrp="1"/>
          </p:cNvSpPr>
          <p:nvPr>
            <p:ph type="title"/>
          </p:nvPr>
        </p:nvSpPr>
        <p:spPr>
          <a:xfrm>
            <a:off x="604434" y="0"/>
            <a:ext cx="10749367" cy="1208868"/>
          </a:xfrm>
        </p:spPr>
        <p:txBody>
          <a:bodyPr/>
          <a:lstStyle/>
          <a:p>
            <a:r>
              <a:rPr lang="en-GB" dirty="0">
                <a:latin typeface="Comic Sans MS" panose="030F0702030302020204" pitchFamily="66" charset="0"/>
              </a:rPr>
              <a:t>Our Curriculum</a:t>
            </a:r>
          </a:p>
        </p:txBody>
      </p:sp>
    </p:spTree>
    <p:extLst>
      <p:ext uri="{BB962C8B-B14F-4D97-AF65-F5344CB8AC3E}">
        <p14:creationId xmlns:p14="http://schemas.microsoft.com/office/powerpoint/2010/main" val="4022302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Our Days Look Like</a:t>
            </a:r>
          </a:p>
        </p:txBody>
      </p:sp>
      <p:pic>
        <p:nvPicPr>
          <p:cNvPr id="3" name="Picture 2">
            <a:extLst>
              <a:ext uri="{FF2B5EF4-FFF2-40B4-BE49-F238E27FC236}">
                <a16:creationId xmlns:a16="http://schemas.microsoft.com/office/drawing/2014/main" id="{7A4D74B7-661C-EE83-74BC-EBBA18AB8045}"/>
              </a:ext>
            </a:extLst>
          </p:cNvPr>
          <p:cNvPicPr>
            <a:picLocks noChangeAspect="1"/>
          </p:cNvPicPr>
          <p:nvPr/>
        </p:nvPicPr>
        <p:blipFill>
          <a:blip r:embed="rId2"/>
          <a:srcRect l="2326" t="4100" r="1642" b="2132"/>
          <a:stretch>
            <a:fillRect/>
          </a:stretch>
        </p:blipFill>
        <p:spPr>
          <a:xfrm>
            <a:off x="2192972" y="1448512"/>
            <a:ext cx="7582884" cy="5278069"/>
          </a:xfrm>
          <a:prstGeom prst="rect">
            <a:avLst/>
          </a:prstGeom>
        </p:spPr>
      </p:pic>
    </p:spTree>
    <p:extLst>
      <p:ext uri="{BB962C8B-B14F-4D97-AF65-F5344CB8AC3E}">
        <p14:creationId xmlns:p14="http://schemas.microsoft.com/office/powerpoint/2010/main" val="119339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CA9ED-F94C-72C4-2337-D93850B61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516331-6335-973C-D3FB-875618FB9C12}"/>
              </a:ext>
            </a:extLst>
          </p:cNvPr>
          <p:cNvSpPr>
            <a:spLocks noGrp="1"/>
          </p:cNvSpPr>
          <p:nvPr>
            <p:ph type="title"/>
          </p:nvPr>
        </p:nvSpPr>
        <p:spPr/>
        <p:txBody>
          <a:bodyPr/>
          <a:lstStyle/>
          <a:p>
            <a:r>
              <a:rPr lang="en-GB" dirty="0">
                <a:latin typeface="Comic Sans MS"/>
              </a:rPr>
              <a:t>PE</a:t>
            </a:r>
            <a:endParaRPr lang="en-US" dirty="0"/>
          </a:p>
        </p:txBody>
      </p:sp>
      <p:sp>
        <p:nvSpPr>
          <p:cNvPr id="3" name="TextBox 2">
            <a:extLst>
              <a:ext uri="{FF2B5EF4-FFF2-40B4-BE49-F238E27FC236}">
                <a16:creationId xmlns:a16="http://schemas.microsoft.com/office/drawing/2014/main" id="{D9B720E1-7820-4ACD-3E14-412FB83A5E8A}"/>
              </a:ext>
            </a:extLst>
          </p:cNvPr>
          <p:cNvSpPr txBox="1"/>
          <p:nvPr/>
        </p:nvSpPr>
        <p:spPr>
          <a:xfrm>
            <a:off x="190500" y="1893094"/>
            <a:ext cx="11977686"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omic Sans MS"/>
              </a:rPr>
              <a:t>Our PE day is Wednesday each week. </a:t>
            </a:r>
            <a:endParaRPr lang="en-US"/>
          </a:p>
          <a:p>
            <a:endParaRPr lang="en-US" sz="2400" dirty="0">
              <a:latin typeface="Comic Sans MS"/>
            </a:endParaRPr>
          </a:p>
          <a:p>
            <a:r>
              <a:rPr lang="en-US" sz="2400" dirty="0">
                <a:latin typeface="Comic Sans MS"/>
              </a:rPr>
              <a:t>Children can come to school wearing their PE kit on this day. Please ensure they wear black shorts or black joggers and suitable trainers so they can take part comfortably and safely in PE activities.</a:t>
            </a:r>
            <a:endParaRPr lang="en-US">
              <a:cs typeface="Segoe UI"/>
            </a:endParaRPr>
          </a:p>
        </p:txBody>
      </p:sp>
    </p:spTree>
    <p:extLst>
      <p:ext uri="{BB962C8B-B14F-4D97-AF65-F5344CB8AC3E}">
        <p14:creationId xmlns:p14="http://schemas.microsoft.com/office/powerpoint/2010/main" val="2103682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Curriculum Enhancements, Trips and Visits</a:t>
            </a:r>
          </a:p>
        </p:txBody>
      </p:sp>
      <p:sp>
        <p:nvSpPr>
          <p:cNvPr id="4" name="TextBox 3"/>
          <p:cNvSpPr txBox="1"/>
          <p:nvPr/>
        </p:nvSpPr>
        <p:spPr>
          <a:xfrm>
            <a:off x="260655" y="1997501"/>
            <a:ext cx="11941052" cy="2677656"/>
          </a:xfrm>
          <a:prstGeom prst="rect">
            <a:avLst/>
          </a:prstGeom>
          <a:noFill/>
        </p:spPr>
        <p:txBody>
          <a:bodyPr wrap="square" lIns="91440" tIns="45720" rIns="91440" bIns="45720" rtlCol="0" anchor="t">
            <a:spAutoFit/>
          </a:bodyPr>
          <a:lstStyle/>
          <a:p>
            <a:r>
              <a:rPr lang="en-GB" sz="2400" dirty="0">
                <a:latin typeface="Comic Sans MS"/>
              </a:rPr>
              <a:t>Bikeability – 19th-20th October</a:t>
            </a:r>
          </a:p>
          <a:p>
            <a:endParaRPr lang="en-GB" sz="2400" dirty="0">
              <a:latin typeface="Comic Sans MS" panose="030F0702030302020204" pitchFamily="66" charset="0"/>
            </a:endParaRPr>
          </a:p>
          <a:p>
            <a:endParaRPr lang="en-GB" sz="2400" dirty="0">
              <a:latin typeface="Comic Sans MS"/>
            </a:endParaRPr>
          </a:p>
          <a:p>
            <a:endParaRPr lang="en-GB" sz="2400" dirty="0">
              <a:latin typeface="Comic Sans MS" panose="030F0702030302020204" pitchFamily="66" charset="0"/>
            </a:endParaRPr>
          </a:p>
          <a:p>
            <a:endParaRPr lang="en-GB" sz="2400" dirty="0">
              <a:latin typeface="Comic Sans MS" panose="030F0702030302020204" pitchFamily="66" charset="0"/>
            </a:endParaRPr>
          </a:p>
          <a:p>
            <a:endParaRPr lang="en-GB" sz="2400" dirty="0">
              <a:latin typeface="Comic Sans MS" panose="030F0702030302020204" pitchFamily="66" charset="0"/>
            </a:endParaRPr>
          </a:p>
          <a:p>
            <a:r>
              <a:rPr lang="en-GB" sz="2400" dirty="0">
                <a:latin typeface="Comic Sans MS"/>
              </a:rPr>
              <a:t>Sensory Centre – 19th and 26th November, 3rd and 10th November, 7th January</a:t>
            </a:r>
            <a:endParaRPr lang="en-GB" sz="2400" dirty="0">
              <a:latin typeface="Comic Sans MS" panose="030F0702030302020204" pitchFamily="66" charset="0"/>
            </a:endParaRPr>
          </a:p>
        </p:txBody>
      </p:sp>
      <p:pic>
        <p:nvPicPr>
          <p:cNvPr id="3" name="Picture 2">
            <a:extLst>
              <a:ext uri="{FF2B5EF4-FFF2-40B4-BE49-F238E27FC236}">
                <a16:creationId xmlns:a16="http://schemas.microsoft.com/office/drawing/2014/main" id="{6E506C0B-DA2F-B889-B128-20FC6CC8A9B4}"/>
              </a:ext>
            </a:extLst>
          </p:cNvPr>
          <p:cNvPicPr>
            <a:picLocks noChangeAspect="1"/>
          </p:cNvPicPr>
          <p:nvPr/>
        </p:nvPicPr>
        <p:blipFill>
          <a:blip r:embed="rId2"/>
          <a:stretch>
            <a:fillRect/>
          </a:stretch>
        </p:blipFill>
        <p:spPr>
          <a:xfrm>
            <a:off x="5324475" y="1488281"/>
            <a:ext cx="4043363" cy="2226469"/>
          </a:xfrm>
          <a:prstGeom prst="rect">
            <a:avLst/>
          </a:prstGeom>
        </p:spPr>
      </p:pic>
      <p:pic>
        <p:nvPicPr>
          <p:cNvPr id="5" name="Picture 4">
            <a:extLst>
              <a:ext uri="{FF2B5EF4-FFF2-40B4-BE49-F238E27FC236}">
                <a16:creationId xmlns:a16="http://schemas.microsoft.com/office/drawing/2014/main" id="{BF2DE03D-2E78-742D-EFFA-70520139DE09}"/>
              </a:ext>
            </a:extLst>
          </p:cNvPr>
          <p:cNvPicPr>
            <a:picLocks noChangeAspect="1"/>
          </p:cNvPicPr>
          <p:nvPr/>
        </p:nvPicPr>
        <p:blipFill>
          <a:blip r:embed="rId3"/>
          <a:stretch>
            <a:fillRect/>
          </a:stretch>
        </p:blipFill>
        <p:spPr>
          <a:xfrm>
            <a:off x="3888581" y="4679155"/>
            <a:ext cx="3843339" cy="2047877"/>
          </a:xfrm>
          <a:prstGeom prst="rect">
            <a:avLst/>
          </a:prstGeom>
        </p:spPr>
      </p:pic>
    </p:spTree>
    <p:extLst>
      <p:ext uri="{BB962C8B-B14F-4D97-AF65-F5344CB8AC3E}">
        <p14:creationId xmlns:p14="http://schemas.microsoft.com/office/powerpoint/2010/main" val="1664647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Evidence for Learning</a:t>
            </a:r>
          </a:p>
        </p:txBody>
      </p:sp>
      <p:sp>
        <p:nvSpPr>
          <p:cNvPr id="2" name="Rectangle 1"/>
          <p:cNvSpPr/>
          <p:nvPr/>
        </p:nvSpPr>
        <p:spPr>
          <a:xfrm>
            <a:off x="1055077" y="2134078"/>
            <a:ext cx="7877908" cy="3785652"/>
          </a:xfrm>
          <a:prstGeom prst="rect">
            <a:avLst/>
          </a:prstGeom>
        </p:spPr>
        <p:txBody>
          <a:bodyPr wrap="square">
            <a:spAutoFit/>
          </a:bodyPr>
          <a:lstStyle/>
          <a:p>
            <a:r>
              <a:rPr lang="en-GB" sz="2000" dirty="0">
                <a:latin typeface="Comic Sans MS" panose="030F0702030302020204" pitchFamily="66" charset="0"/>
              </a:rPr>
              <a:t>Evidence for Learning (</a:t>
            </a:r>
            <a:r>
              <a:rPr lang="en-GB" sz="2000" dirty="0" err="1">
                <a:latin typeface="Comic Sans MS" panose="030F0702030302020204" pitchFamily="66" charset="0"/>
              </a:rPr>
              <a:t>EfL</a:t>
            </a:r>
            <a:r>
              <a:rPr lang="en-GB" sz="2000" dirty="0">
                <a:latin typeface="Comic Sans MS" panose="030F0702030302020204" pitchFamily="66" charset="0"/>
              </a:rPr>
              <a:t>) is a secure online platform we use at Green Lane to share photographs, videos and observations of your child’s learning, progress and achievements. It gives you a lovely insight into what your child has been learning and enjoying at school.</a:t>
            </a:r>
          </a:p>
          <a:p>
            <a:endParaRPr lang="en-GB" sz="2000" dirty="0">
              <a:latin typeface="Comic Sans MS" panose="030F0702030302020204" pitchFamily="66" charset="0"/>
            </a:endParaRPr>
          </a:p>
          <a:p>
            <a:r>
              <a:rPr lang="en-GB" sz="2000" dirty="0">
                <a:latin typeface="Comic Sans MS" panose="030F0702030302020204" pitchFamily="66" charset="0"/>
              </a:rPr>
              <a:t>We also love it when parents and carers upload photographs of the things children have been doing at home, so that we can celebrate and talk about these experiences in school too.</a:t>
            </a:r>
          </a:p>
          <a:p>
            <a:endParaRPr lang="en-GB" sz="2000" dirty="0">
              <a:latin typeface="Comic Sans MS" panose="030F0702030302020204" pitchFamily="66" charset="0"/>
            </a:endParaRPr>
          </a:p>
          <a:p>
            <a:r>
              <a:rPr lang="en-GB" sz="2000" dirty="0">
                <a:latin typeface="Comic Sans MS" panose="030F0702030302020204" pitchFamily="66" charset="0"/>
              </a:rPr>
              <a:t>If you have any trouble logging in, please let your child’s class team know and they can ask Miss Taylor to reset your password.</a:t>
            </a:r>
          </a:p>
        </p:txBody>
      </p:sp>
      <p:pic>
        <p:nvPicPr>
          <p:cNvPr id="4" name="Picture 3"/>
          <p:cNvPicPr>
            <a:picLocks noChangeAspect="1"/>
          </p:cNvPicPr>
          <p:nvPr/>
        </p:nvPicPr>
        <p:blipFill>
          <a:blip r:embed="rId2"/>
          <a:stretch>
            <a:fillRect/>
          </a:stretch>
        </p:blipFill>
        <p:spPr>
          <a:xfrm>
            <a:off x="9174292" y="2902856"/>
            <a:ext cx="2179509" cy="2248095"/>
          </a:xfrm>
          <a:prstGeom prst="rect">
            <a:avLst/>
          </a:prstGeom>
        </p:spPr>
      </p:pic>
    </p:spTree>
    <p:extLst>
      <p:ext uri="{BB962C8B-B14F-4D97-AF65-F5344CB8AC3E}">
        <p14:creationId xmlns:p14="http://schemas.microsoft.com/office/powerpoint/2010/main" val="2399836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1081457" y="1847843"/>
            <a:ext cx="1061242" cy="1095953"/>
          </a:xfrm>
          <a:prstGeom prst="rect">
            <a:avLst/>
          </a:prstGeom>
        </p:spPr>
      </p:pic>
      <p:sp>
        <p:nvSpPr>
          <p:cNvPr id="5" name="TextBox 4"/>
          <p:cNvSpPr txBox="1"/>
          <p:nvPr/>
        </p:nvSpPr>
        <p:spPr>
          <a:xfrm>
            <a:off x="2688609" y="1982328"/>
            <a:ext cx="8488907" cy="707886"/>
          </a:xfrm>
          <a:prstGeom prst="rect">
            <a:avLst/>
          </a:prstGeom>
          <a:noFill/>
        </p:spPr>
        <p:txBody>
          <a:bodyPr wrap="square" rtlCol="0">
            <a:spAutoFit/>
          </a:bodyPr>
          <a:lstStyle/>
          <a:p>
            <a:r>
              <a:rPr lang="en-GB" sz="2000" dirty="0">
                <a:latin typeface="Comic Sans MS" panose="030F0702030302020204" pitchFamily="66" charset="0"/>
              </a:rPr>
              <a:t>Their home school diary – This can be used for messages between class and home.</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1044383" y="3772179"/>
            <a:ext cx="1071392" cy="906784"/>
          </a:xfrm>
          <a:prstGeom prst="rect">
            <a:avLst/>
          </a:prstGeom>
        </p:spPr>
      </p:pic>
      <p:sp>
        <p:nvSpPr>
          <p:cNvPr id="8" name="TextBox 7"/>
          <p:cNvSpPr txBox="1"/>
          <p:nvPr/>
        </p:nvSpPr>
        <p:spPr>
          <a:xfrm>
            <a:off x="2688609" y="3418400"/>
            <a:ext cx="8665192" cy="1477328"/>
          </a:xfrm>
          <a:prstGeom prst="rect">
            <a:avLst/>
          </a:prstGeom>
          <a:noFill/>
        </p:spPr>
        <p:txBody>
          <a:bodyPr wrap="square" lIns="91440" tIns="45720" rIns="91440" bIns="45720" rtlCol="0" anchor="t">
            <a:spAutoFit/>
          </a:bodyPr>
          <a:lstStyle/>
          <a:p>
            <a:r>
              <a:rPr lang="en-GB" dirty="0">
                <a:latin typeface="Comic Sans MS"/>
              </a:rPr>
              <a:t>Reading books and records are given in line with students Phonics assessments. We aim to read with your child on a 1:1 basis 3x each week. Please record in the reading record when you have read with your child at home.</a:t>
            </a:r>
          </a:p>
          <a:p>
            <a:endParaRPr lang="en-GB" dirty="0">
              <a:latin typeface="Comic Sans MS" panose="030F0702030302020204" pitchFamily="66" charset="0"/>
            </a:endParaRPr>
          </a:p>
          <a:p>
            <a:r>
              <a:rPr lang="en-GB" dirty="0">
                <a:latin typeface="Comic Sans MS" panose="030F0702030302020204" pitchFamily="66" charset="0"/>
              </a:rPr>
              <a:t>Books will be changed weekly, or as required. </a:t>
            </a: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1044383" y="5514682"/>
            <a:ext cx="959115" cy="791005"/>
          </a:xfrm>
          <a:prstGeom prst="rect">
            <a:avLst/>
          </a:prstGeom>
        </p:spPr>
      </p:pic>
      <p:sp>
        <p:nvSpPr>
          <p:cNvPr id="10" name="TextBox 9"/>
          <p:cNvSpPr txBox="1"/>
          <p:nvPr/>
        </p:nvSpPr>
        <p:spPr>
          <a:xfrm>
            <a:off x="2688609" y="5723808"/>
            <a:ext cx="7508014" cy="923330"/>
          </a:xfrm>
          <a:prstGeom prst="rect">
            <a:avLst/>
          </a:prstGeom>
          <a:noFill/>
        </p:spPr>
        <p:txBody>
          <a:bodyPr wrap="square" rtlCol="0">
            <a:spAutoFit/>
          </a:bodyPr>
          <a:lstStyle/>
          <a:p>
            <a:r>
              <a:rPr lang="en-GB" dirty="0">
                <a:latin typeface="Comic Sans MS" panose="030F0702030302020204" pitchFamily="66" charset="0"/>
              </a:rPr>
              <a:t>Water bottles – These will be sent home after each school day. Alternatively, cups are available in school so if you do forget to send it please do not worry.</a:t>
            </a:r>
          </a:p>
        </p:txBody>
      </p:sp>
    </p:spTree>
    <p:extLst>
      <p:ext uri="{BB962C8B-B14F-4D97-AF65-F5344CB8AC3E}">
        <p14:creationId xmlns:p14="http://schemas.microsoft.com/office/powerpoint/2010/main" val="1775588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Homework…</a:t>
            </a:r>
          </a:p>
        </p:txBody>
      </p:sp>
      <p:sp>
        <p:nvSpPr>
          <p:cNvPr id="4" name="TextBox 3"/>
          <p:cNvSpPr txBox="1"/>
          <p:nvPr/>
        </p:nvSpPr>
        <p:spPr>
          <a:xfrm>
            <a:off x="16422" y="1715638"/>
            <a:ext cx="12146145" cy="3323987"/>
          </a:xfrm>
          <a:prstGeom prst="rect">
            <a:avLst/>
          </a:prstGeom>
          <a:noFill/>
        </p:spPr>
        <p:txBody>
          <a:bodyPr wrap="square" lIns="91440" tIns="45720" rIns="91440" bIns="45720" rtlCol="0" anchor="t">
            <a:spAutoFit/>
          </a:bodyPr>
          <a:lstStyle/>
          <a:p>
            <a:r>
              <a:rPr lang="en-GB" sz="2400" dirty="0">
                <a:latin typeface="Comic Sans MS"/>
                <a:cs typeface="Segoe UI"/>
              </a:rPr>
              <a:t>Children will bring home a reading book and spellings each week. Reading books and spelling lists will be matched to each child's phonics phase and reading level to ensure they are appropriately challenging and support progress.</a:t>
            </a:r>
            <a:endParaRPr lang="en-US" sz="2400">
              <a:cs typeface="Segoe UI"/>
            </a:endParaRPr>
          </a:p>
          <a:p>
            <a:endParaRPr lang="en-GB" sz="2400" dirty="0">
              <a:latin typeface="Comic Sans MS"/>
              <a:cs typeface="Segoe UI"/>
            </a:endParaRPr>
          </a:p>
          <a:p>
            <a:r>
              <a:rPr lang="en-GB" sz="2400" dirty="0">
                <a:latin typeface="Comic Sans MS"/>
                <a:cs typeface="Segoe UI"/>
              </a:rPr>
              <a:t>We will also send home English and Maths homework on alternate weeks.</a:t>
            </a:r>
            <a:endParaRPr lang="en-GB" sz="2400">
              <a:cs typeface="Segoe UI"/>
            </a:endParaRPr>
          </a:p>
          <a:p>
            <a:endParaRPr lang="en-GB" sz="2400" dirty="0">
              <a:latin typeface="Comic Sans MS"/>
              <a:cs typeface="Segoe UI"/>
            </a:endParaRPr>
          </a:p>
          <a:p>
            <a:r>
              <a:rPr lang="en-GB" sz="2400" dirty="0">
                <a:latin typeface="Comic Sans MS"/>
                <a:cs typeface="Segoe UI"/>
              </a:rPr>
              <a:t>Homework should be returned by Thursday so that it can be marked and new work sent out each Friday. </a:t>
            </a:r>
            <a:endParaRPr lang="en-GB" sz="2400" dirty="0">
              <a:cs typeface="Segoe UI"/>
            </a:endParaRPr>
          </a:p>
          <a:p>
            <a:endParaRPr lang="en-GB" dirty="0">
              <a:latin typeface="Comic Sans MS" panose="030F0702030302020204" pitchFamily="66" charset="0"/>
            </a:endParaRPr>
          </a:p>
        </p:txBody>
      </p:sp>
    </p:spTree>
    <p:extLst>
      <p:ext uri="{BB962C8B-B14F-4D97-AF65-F5344CB8AC3E}">
        <p14:creationId xmlns:p14="http://schemas.microsoft.com/office/powerpoint/2010/main" val="2649796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spTree>
    <p:extLst>
      <p:ext uri="{BB962C8B-B14F-4D97-AF65-F5344CB8AC3E}">
        <p14:creationId xmlns:p14="http://schemas.microsoft.com/office/powerpoint/2010/main" val="2669362049"/>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2.xml><?xml version="1.0" encoding="utf-8"?>
<ds:datastoreItem xmlns:ds="http://schemas.openxmlformats.org/officeDocument/2006/customXml" ds:itemID="{B970C04F-E7AC-41AB-9C6D-1B1BB88BFF7F}">
  <ds:schemaRefs>
    <ds:schemaRef ds:uri="http://www.w3.org/XML/1998/namespace"/>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4873beb7-5857-4685-be1f-d57550cc96cc"/>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261</TotalTime>
  <Words>302</Words>
  <Application>Microsoft Office PowerPoint</Application>
  <PresentationFormat>Widescreen</PresentationFormat>
  <Paragraphs>29</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WelcomeDoc</vt:lpstr>
      <vt:lpstr>Welcome to Daffodil Class</vt:lpstr>
      <vt:lpstr>Daffodil Class Team</vt:lpstr>
      <vt:lpstr>Our Curriculum</vt:lpstr>
      <vt:lpstr>What Our Days Look Like</vt:lpstr>
      <vt:lpstr>PE</vt:lpstr>
      <vt:lpstr>Curriculum Enhancements, Trips and Visits</vt:lpstr>
      <vt:lpstr>Evidence for Learning</vt:lpstr>
      <vt:lpstr>What should pupils bring to school daily?</vt:lpstr>
      <vt:lpstr>Homework…</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Sarah Irwin</cp:lastModifiedBy>
  <cp:revision>315</cp:revision>
  <dcterms:created xsi:type="dcterms:W3CDTF">2021-09-18T20:35:27Z</dcterms:created>
  <dcterms:modified xsi:type="dcterms:W3CDTF">2026-09-22T08:21:36Z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