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6" r:id="rId5"/>
    <p:sldId id="257" r:id="rId6"/>
    <p:sldId id="259" r:id="rId7"/>
    <p:sldId id="262" r:id="rId8"/>
    <p:sldId id="273" r:id="rId9"/>
    <p:sldId id="272" r:id="rId10"/>
    <p:sldId id="260" r:id="rId11"/>
    <p:sldId id="271"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57"/>
            <p14:sldId id="259"/>
            <p14:sldId id="262"/>
            <p14:sldId id="273"/>
            <p14:sldId id="272"/>
            <p14:sldId id="260"/>
            <p14:sldId id="271"/>
            <p14:sldId id="266"/>
          </p14:sldIdLst>
        </p14:section>
        <p14:section name="Design, Impress, Work Together" id="{B9B51309-D148-4332-87C2-07BE32FBCA3B}">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3D4315-ECDC-C564-55AB-35A562813924}" v="7" dt="2026-09-21T07:50:37.9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280" autoAdjust="0"/>
  </p:normalViewPr>
  <p:slideViewPr>
    <p:cSldViewPr snapToGrid="0">
      <p:cViewPr varScale="1">
        <p:scale>
          <a:sx n="81" d="100"/>
          <a:sy n="81" d="100"/>
        </p:scale>
        <p:origin x="744"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9/23/2026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9/23/2026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dirty="0"/>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9/23/2026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9/23/2026</a:t>
            </a:fld>
            <a:endParaRPr lang="en-US" dirty="0"/>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reenlanesch-my.sharepoint.com/:p:/g/personal/greenlane_greenlaneschool_co_uk/IQB5nIMA95opRriIVknn7HLuARzTL1rW7VwSvPoTxYQM_po?e=d3s9qH"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greenlanesch-my.sharepoint.com/:w:/g/personal/greenlane_greenlaneschool_co_uk/IQD_OLlaUieXSZ-eQDVDbsbDAcGW_Z2mykK_R-IyFflhJXU?e=DLY6UT" TargetMode="External"/><Relationship Id="rId2" Type="http://schemas.openxmlformats.org/officeDocument/2006/relationships/hyperlink" Target="https://greenlanesch-my.sharepoint.com/:w:/g/personal/greenlane_greenlaneschool_co_uk/IQALBAMxRhzCRJmDigQ0IFjCAbw4LPRh9P7AIDRv96fSVig?e=7eQMcR"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7656" y="3607044"/>
            <a:ext cx="10515600" cy="994311"/>
          </a:xfrm>
        </p:spPr>
        <p:txBody>
          <a:bodyPr>
            <a:normAutofit/>
          </a:bodyPr>
          <a:lstStyle/>
          <a:p>
            <a:pPr algn="ctr"/>
            <a:r>
              <a:rPr lang="en-US" sz="4800" dirty="0">
                <a:latin typeface="Comic Sans MS"/>
              </a:rPr>
              <a:t>Welcome to Buttercup Class</a:t>
            </a:r>
            <a:endParaRPr lang="en-US" sz="4800" dirty="0">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4981080" y="1133862"/>
            <a:ext cx="2228612" cy="2082691"/>
          </a:xfrm>
          <a:prstGeom prst="rect">
            <a:avLst/>
          </a:prstGeom>
        </p:spPr>
      </p:pic>
      <p:pic>
        <p:nvPicPr>
          <p:cNvPr id="5" name="Picture 4"/>
          <p:cNvPicPr>
            <a:picLocks noChangeAspect="1"/>
          </p:cNvPicPr>
          <p:nvPr/>
        </p:nvPicPr>
        <p:blipFill>
          <a:blip r:embed="rId4"/>
          <a:stretch>
            <a:fillRect/>
          </a:stretch>
        </p:blipFill>
        <p:spPr>
          <a:xfrm>
            <a:off x="98374" y="4919909"/>
            <a:ext cx="2636034" cy="1860606"/>
          </a:xfrm>
          <a:prstGeom prst="rect">
            <a:avLst/>
          </a:prstGeom>
        </p:spPr>
      </p:pic>
      <p:pic>
        <p:nvPicPr>
          <p:cNvPr id="6" name="Picture 5"/>
          <p:cNvPicPr>
            <a:picLocks noChangeAspect="1"/>
          </p:cNvPicPr>
          <p:nvPr/>
        </p:nvPicPr>
        <p:blipFill>
          <a:blip r:embed="rId5"/>
          <a:stretch>
            <a:fillRect/>
          </a:stretch>
        </p:blipFill>
        <p:spPr>
          <a:xfrm>
            <a:off x="2824867" y="4931738"/>
            <a:ext cx="1984526" cy="1848777"/>
          </a:xfrm>
          <a:prstGeom prst="rect">
            <a:avLst/>
          </a:prstGeom>
        </p:spPr>
      </p:pic>
      <p:pic>
        <p:nvPicPr>
          <p:cNvPr id="7" name="Picture 6"/>
          <p:cNvPicPr>
            <a:picLocks noChangeAspect="1"/>
          </p:cNvPicPr>
          <p:nvPr/>
        </p:nvPicPr>
        <p:blipFill>
          <a:blip r:embed="rId6"/>
          <a:stretch>
            <a:fillRect/>
          </a:stretch>
        </p:blipFill>
        <p:spPr>
          <a:xfrm>
            <a:off x="4899852" y="4914837"/>
            <a:ext cx="1588871" cy="1865678"/>
          </a:xfrm>
          <a:prstGeom prst="rect">
            <a:avLst/>
          </a:prstGeom>
        </p:spPr>
      </p:pic>
      <p:pic>
        <p:nvPicPr>
          <p:cNvPr id="8" name="Picture 7"/>
          <p:cNvPicPr>
            <a:picLocks noChangeAspect="1"/>
          </p:cNvPicPr>
          <p:nvPr/>
        </p:nvPicPr>
        <p:blipFill>
          <a:blip r:embed="rId7"/>
          <a:stretch>
            <a:fillRect/>
          </a:stretch>
        </p:blipFill>
        <p:spPr>
          <a:xfrm>
            <a:off x="6579182" y="4931738"/>
            <a:ext cx="1766869" cy="1848777"/>
          </a:xfrm>
          <a:prstGeom prst="rect">
            <a:avLst/>
          </a:prstGeom>
        </p:spPr>
      </p:pic>
      <p:pic>
        <p:nvPicPr>
          <p:cNvPr id="9" name="Picture 8"/>
          <p:cNvPicPr>
            <a:picLocks noChangeAspect="1"/>
          </p:cNvPicPr>
          <p:nvPr/>
        </p:nvPicPr>
        <p:blipFill>
          <a:blip r:embed="rId8"/>
          <a:stretch>
            <a:fillRect/>
          </a:stretch>
        </p:blipFill>
        <p:spPr>
          <a:xfrm>
            <a:off x="8436510" y="4925069"/>
            <a:ext cx="1938413" cy="1855445"/>
          </a:xfrm>
          <a:prstGeom prst="rect">
            <a:avLst/>
          </a:prstGeom>
        </p:spPr>
      </p:pic>
      <p:pic>
        <p:nvPicPr>
          <p:cNvPr id="10" name="Picture 9"/>
          <p:cNvPicPr>
            <a:picLocks noChangeAspect="1"/>
          </p:cNvPicPr>
          <p:nvPr/>
        </p:nvPicPr>
        <p:blipFill>
          <a:blip r:embed="rId9"/>
          <a:stretch>
            <a:fillRect/>
          </a:stretch>
        </p:blipFill>
        <p:spPr>
          <a:xfrm>
            <a:off x="10406024" y="4931738"/>
            <a:ext cx="1674608" cy="1848776"/>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Buttercup Class Team</a:t>
            </a:r>
          </a:p>
        </p:txBody>
      </p:sp>
      <p:pic>
        <p:nvPicPr>
          <p:cNvPr id="4" name="Picture 3">
            <a:extLst>
              <a:ext uri="{FF2B5EF4-FFF2-40B4-BE49-F238E27FC236}">
                <a16:creationId xmlns:a16="http://schemas.microsoft.com/office/drawing/2014/main" id="{596B991E-B33A-4400-BA5A-8C6CF2AE17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36235" y="4202415"/>
            <a:ext cx="1760530" cy="1585643"/>
          </a:xfrm>
          <a:prstGeom prst="rect">
            <a:avLst/>
          </a:prstGeom>
        </p:spPr>
      </p:pic>
      <p:pic>
        <p:nvPicPr>
          <p:cNvPr id="6" name="Picture 5">
            <a:extLst>
              <a:ext uri="{FF2B5EF4-FFF2-40B4-BE49-F238E27FC236}">
                <a16:creationId xmlns:a16="http://schemas.microsoft.com/office/drawing/2014/main" id="{35FA0A7E-51C0-4D00-9F14-06C288AC1C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0098" y="1625989"/>
            <a:ext cx="1755645" cy="1803010"/>
          </a:xfrm>
          <a:prstGeom prst="rect">
            <a:avLst/>
          </a:prstGeom>
        </p:spPr>
      </p:pic>
      <p:pic>
        <p:nvPicPr>
          <p:cNvPr id="8" name="Picture 7">
            <a:extLst>
              <a:ext uri="{FF2B5EF4-FFF2-40B4-BE49-F238E27FC236}">
                <a16:creationId xmlns:a16="http://schemas.microsoft.com/office/drawing/2014/main" id="{EB05F151-1D87-4E71-9793-DEB4FF5F1E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906" y="1548344"/>
            <a:ext cx="1755645" cy="1764294"/>
          </a:xfrm>
          <a:prstGeom prst="rect">
            <a:avLst/>
          </a:prstGeom>
        </p:spPr>
      </p:pic>
      <p:pic>
        <p:nvPicPr>
          <p:cNvPr id="11" name="Picture 10">
            <a:extLst>
              <a:ext uri="{FF2B5EF4-FFF2-40B4-BE49-F238E27FC236}">
                <a16:creationId xmlns:a16="http://schemas.microsoft.com/office/drawing/2014/main" id="{3ECBF7FF-38C2-4134-8E18-408BBBF129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9787" y="1528358"/>
            <a:ext cx="1764292" cy="1764292"/>
          </a:xfrm>
          <a:prstGeom prst="rect">
            <a:avLst/>
          </a:prstGeom>
        </p:spPr>
      </p:pic>
      <p:pic>
        <p:nvPicPr>
          <p:cNvPr id="1026" name="Picture 2">
            <a:extLst>
              <a:ext uri="{FF2B5EF4-FFF2-40B4-BE49-F238E27FC236}">
                <a16:creationId xmlns:a16="http://schemas.microsoft.com/office/drawing/2014/main" id="{57AD05AF-D0DF-4346-AAA2-7C694A2B35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5735" y="1548343"/>
            <a:ext cx="1764293" cy="17642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39AE0F0-EB48-4779-BCEB-F04FC09A484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17923" y="1597834"/>
            <a:ext cx="1755644" cy="175564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9A292F9-F191-4BBF-B4B1-55C804791F55}"/>
              </a:ext>
            </a:extLst>
          </p:cNvPr>
          <p:cNvSpPr txBox="1"/>
          <p:nvPr/>
        </p:nvSpPr>
        <p:spPr>
          <a:xfrm>
            <a:off x="291278" y="3428999"/>
            <a:ext cx="1755645" cy="1200329"/>
          </a:xfrm>
          <a:prstGeom prst="rect">
            <a:avLst/>
          </a:prstGeom>
          <a:noFill/>
        </p:spPr>
        <p:txBody>
          <a:bodyPr wrap="square" rtlCol="0">
            <a:spAutoFit/>
          </a:bodyPr>
          <a:lstStyle/>
          <a:p>
            <a:r>
              <a:rPr lang="en-GB" dirty="0"/>
              <a:t>Miss Welburn until April 2027</a:t>
            </a:r>
          </a:p>
          <a:p>
            <a:r>
              <a:rPr lang="en-GB" dirty="0"/>
              <a:t>Covering Miss Blinco</a:t>
            </a:r>
          </a:p>
        </p:txBody>
      </p:sp>
      <p:sp>
        <p:nvSpPr>
          <p:cNvPr id="17" name="TextBox 16">
            <a:extLst>
              <a:ext uri="{FF2B5EF4-FFF2-40B4-BE49-F238E27FC236}">
                <a16:creationId xmlns:a16="http://schemas.microsoft.com/office/drawing/2014/main" id="{37198343-6C02-47F3-83CE-8A8852363198}"/>
              </a:ext>
            </a:extLst>
          </p:cNvPr>
          <p:cNvSpPr txBox="1"/>
          <p:nvPr/>
        </p:nvSpPr>
        <p:spPr>
          <a:xfrm>
            <a:off x="2275735" y="3428999"/>
            <a:ext cx="1755645" cy="923330"/>
          </a:xfrm>
          <a:prstGeom prst="rect">
            <a:avLst/>
          </a:prstGeom>
          <a:noFill/>
        </p:spPr>
        <p:txBody>
          <a:bodyPr wrap="square" rtlCol="0">
            <a:spAutoFit/>
          </a:bodyPr>
          <a:lstStyle/>
          <a:p>
            <a:r>
              <a:rPr lang="en-GB" dirty="0"/>
              <a:t>Miss Blinco maternity leave until April 2027</a:t>
            </a:r>
          </a:p>
        </p:txBody>
      </p:sp>
      <p:sp>
        <p:nvSpPr>
          <p:cNvPr id="18" name="TextBox 17">
            <a:extLst>
              <a:ext uri="{FF2B5EF4-FFF2-40B4-BE49-F238E27FC236}">
                <a16:creationId xmlns:a16="http://schemas.microsoft.com/office/drawing/2014/main" id="{025FEA2C-E643-4AC8-8FBF-EA1164586FE0}"/>
              </a:ext>
            </a:extLst>
          </p:cNvPr>
          <p:cNvSpPr txBox="1"/>
          <p:nvPr/>
        </p:nvSpPr>
        <p:spPr>
          <a:xfrm>
            <a:off x="4340355" y="3428999"/>
            <a:ext cx="1755645" cy="369332"/>
          </a:xfrm>
          <a:prstGeom prst="rect">
            <a:avLst/>
          </a:prstGeom>
          <a:noFill/>
        </p:spPr>
        <p:txBody>
          <a:bodyPr wrap="square" rtlCol="0">
            <a:spAutoFit/>
          </a:bodyPr>
          <a:lstStyle/>
          <a:p>
            <a:r>
              <a:rPr lang="en-GB" dirty="0"/>
              <a:t>Miss Bourque</a:t>
            </a:r>
          </a:p>
        </p:txBody>
      </p:sp>
      <p:sp>
        <p:nvSpPr>
          <p:cNvPr id="19" name="TextBox 18">
            <a:extLst>
              <a:ext uri="{FF2B5EF4-FFF2-40B4-BE49-F238E27FC236}">
                <a16:creationId xmlns:a16="http://schemas.microsoft.com/office/drawing/2014/main" id="{553B9D39-FCC6-4C5A-8F94-AA33C16BF234}"/>
              </a:ext>
            </a:extLst>
          </p:cNvPr>
          <p:cNvSpPr txBox="1"/>
          <p:nvPr/>
        </p:nvSpPr>
        <p:spPr>
          <a:xfrm>
            <a:off x="6125739" y="3429899"/>
            <a:ext cx="1755645" cy="369332"/>
          </a:xfrm>
          <a:prstGeom prst="rect">
            <a:avLst/>
          </a:prstGeom>
          <a:noFill/>
        </p:spPr>
        <p:txBody>
          <a:bodyPr wrap="square" rtlCol="0">
            <a:spAutoFit/>
          </a:bodyPr>
          <a:lstStyle/>
          <a:p>
            <a:r>
              <a:rPr lang="en-GB" dirty="0"/>
              <a:t>Mrs Glindon</a:t>
            </a:r>
          </a:p>
        </p:txBody>
      </p:sp>
      <p:sp>
        <p:nvSpPr>
          <p:cNvPr id="20" name="TextBox 19">
            <a:extLst>
              <a:ext uri="{FF2B5EF4-FFF2-40B4-BE49-F238E27FC236}">
                <a16:creationId xmlns:a16="http://schemas.microsoft.com/office/drawing/2014/main" id="{662E6DE8-6C6E-482C-8B97-467A28FF0940}"/>
              </a:ext>
            </a:extLst>
          </p:cNvPr>
          <p:cNvSpPr txBox="1"/>
          <p:nvPr/>
        </p:nvSpPr>
        <p:spPr>
          <a:xfrm>
            <a:off x="8220097" y="3436475"/>
            <a:ext cx="1755645" cy="369332"/>
          </a:xfrm>
          <a:prstGeom prst="rect">
            <a:avLst/>
          </a:prstGeom>
          <a:noFill/>
        </p:spPr>
        <p:txBody>
          <a:bodyPr wrap="square" rtlCol="0">
            <a:spAutoFit/>
          </a:bodyPr>
          <a:lstStyle/>
          <a:p>
            <a:r>
              <a:rPr lang="en-GB" dirty="0"/>
              <a:t>Miss Appleton</a:t>
            </a:r>
          </a:p>
        </p:txBody>
      </p:sp>
      <p:sp>
        <p:nvSpPr>
          <p:cNvPr id="21" name="TextBox 20">
            <a:extLst>
              <a:ext uri="{FF2B5EF4-FFF2-40B4-BE49-F238E27FC236}">
                <a16:creationId xmlns:a16="http://schemas.microsoft.com/office/drawing/2014/main" id="{854CB2EB-92D3-4A56-BD75-6B08C4750CE7}"/>
              </a:ext>
            </a:extLst>
          </p:cNvPr>
          <p:cNvSpPr txBox="1"/>
          <p:nvPr/>
        </p:nvSpPr>
        <p:spPr>
          <a:xfrm>
            <a:off x="8773824" y="5876024"/>
            <a:ext cx="2403835" cy="923330"/>
          </a:xfrm>
          <a:prstGeom prst="rect">
            <a:avLst/>
          </a:prstGeom>
          <a:noFill/>
        </p:spPr>
        <p:txBody>
          <a:bodyPr wrap="square" rtlCol="0">
            <a:spAutoFit/>
          </a:bodyPr>
          <a:lstStyle/>
          <a:p>
            <a:r>
              <a:rPr lang="en-GB" dirty="0"/>
              <a:t>Miss Fox covers Monday lesson 2 and all day Thursday</a:t>
            </a:r>
          </a:p>
        </p:txBody>
      </p:sp>
    </p:spTree>
    <p:extLst>
      <p:ext uri="{BB962C8B-B14F-4D97-AF65-F5344CB8AC3E}">
        <p14:creationId xmlns:p14="http://schemas.microsoft.com/office/powerpoint/2010/main" val="3052547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Our Curriculum</a:t>
            </a:r>
          </a:p>
        </p:txBody>
      </p:sp>
      <p:sp>
        <p:nvSpPr>
          <p:cNvPr id="2" name="TextBox 1"/>
          <p:cNvSpPr txBox="1"/>
          <p:nvPr/>
        </p:nvSpPr>
        <p:spPr>
          <a:xfrm>
            <a:off x="3314701" y="3402623"/>
            <a:ext cx="5679830" cy="646331"/>
          </a:xfrm>
          <a:prstGeom prst="rect">
            <a:avLst/>
          </a:prstGeom>
          <a:noFill/>
        </p:spPr>
        <p:txBody>
          <a:bodyPr wrap="square" rtlCol="0">
            <a:spAutoFit/>
          </a:bodyPr>
          <a:lstStyle/>
          <a:p>
            <a:r>
              <a:rPr lang="en-GB" dirty="0">
                <a:latin typeface="Comic Sans MS" panose="030F0702030302020204" pitchFamily="66" charset="0"/>
              </a:rPr>
              <a:t>Pull key pathway information from the core offer document on the </a:t>
            </a:r>
            <a:r>
              <a:rPr lang="en-GB" dirty="0" err="1">
                <a:latin typeface="Comic Sans MS" panose="030F0702030302020204" pitchFamily="66" charset="0"/>
              </a:rPr>
              <a:t>ydrive</a:t>
            </a:r>
            <a:r>
              <a:rPr lang="en-GB" dirty="0">
                <a:latin typeface="Comic Sans MS" panose="030F0702030302020204" pitchFamily="66" charset="0"/>
              </a:rPr>
              <a:t> under 26/27, curriculum </a:t>
            </a:r>
          </a:p>
        </p:txBody>
      </p:sp>
      <p:sp>
        <p:nvSpPr>
          <p:cNvPr id="4" name="Rectangle 1"/>
          <p:cNvSpPr>
            <a:spLocks noChangeArrowheads="1"/>
          </p:cNvSpPr>
          <p:nvPr/>
        </p:nvSpPr>
        <p:spPr bwMode="auto">
          <a:xfrm>
            <a:off x="4106008" y="4255449"/>
            <a:ext cx="12192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hlinkClick r:id="rId2"/>
              </a:rPr>
              <a:t>Green Lane </a:t>
            </a:r>
            <a:r>
              <a:rPr kumimoji="0" lang="en-US" altLang="en-US" sz="1800" b="0" i="0" u="none" strike="noStrike" cap="none" normalizeH="0" baseline="0" dirty="0" err="1">
                <a:ln>
                  <a:noFill/>
                </a:ln>
                <a:solidFill>
                  <a:schemeClr val="tx1"/>
                </a:solidFill>
                <a:effectLst/>
                <a:latin typeface="Arial" panose="020B0604020202020204" pitchFamily="34" charset="0"/>
                <a:hlinkClick r:id="rId2"/>
              </a:rPr>
              <a:t>Shool</a:t>
            </a:r>
            <a:r>
              <a:rPr kumimoji="0" lang="en-US" altLang="en-US" sz="1800" b="0" i="0" u="none" strike="noStrike" cap="none" normalizeH="0" baseline="0" dirty="0">
                <a:ln>
                  <a:noFill/>
                </a:ln>
                <a:solidFill>
                  <a:schemeClr val="tx1"/>
                </a:solidFill>
                <a:effectLst/>
                <a:latin typeface="Arial" panose="020B0604020202020204" pitchFamily="34" charset="0"/>
                <a:hlinkClick r:id="rId2"/>
              </a:rPr>
              <a:t> Core Offer.pptx</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E1DEF9BE-76EB-4DDB-AD99-A02FFE5ADC1D}"/>
              </a:ext>
            </a:extLst>
          </p:cNvPr>
          <p:cNvPicPr>
            <a:picLocks noChangeAspect="1"/>
          </p:cNvPicPr>
          <p:nvPr/>
        </p:nvPicPr>
        <p:blipFill>
          <a:blip r:embed="rId3"/>
          <a:stretch>
            <a:fillRect/>
          </a:stretch>
        </p:blipFill>
        <p:spPr>
          <a:xfrm>
            <a:off x="1323680" y="1376293"/>
            <a:ext cx="9708114" cy="5345322"/>
          </a:xfrm>
          <a:prstGeom prst="rect">
            <a:avLst/>
          </a:prstGeom>
        </p:spPr>
      </p:pic>
    </p:spTree>
    <p:extLst>
      <p:ext uri="{BB962C8B-B14F-4D97-AF65-F5344CB8AC3E}">
        <p14:creationId xmlns:p14="http://schemas.microsoft.com/office/powerpoint/2010/main" val="2153259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Our Days Look Like</a:t>
            </a:r>
          </a:p>
        </p:txBody>
      </p:sp>
      <p:pic>
        <p:nvPicPr>
          <p:cNvPr id="5" name="Picture 4">
            <a:extLst>
              <a:ext uri="{FF2B5EF4-FFF2-40B4-BE49-F238E27FC236}">
                <a16:creationId xmlns:a16="http://schemas.microsoft.com/office/drawing/2014/main" id="{6A1D05AB-A474-4DB7-9E91-0F90CEB07270}"/>
              </a:ext>
            </a:extLst>
          </p:cNvPr>
          <p:cNvPicPr>
            <a:picLocks noChangeAspect="1"/>
          </p:cNvPicPr>
          <p:nvPr/>
        </p:nvPicPr>
        <p:blipFill>
          <a:blip r:embed="rId2"/>
          <a:stretch>
            <a:fillRect/>
          </a:stretch>
        </p:blipFill>
        <p:spPr>
          <a:xfrm>
            <a:off x="1920623" y="1349621"/>
            <a:ext cx="7911534" cy="5333438"/>
          </a:xfrm>
          <a:prstGeom prst="rect">
            <a:avLst/>
          </a:prstGeom>
        </p:spPr>
      </p:pic>
    </p:spTree>
    <p:extLst>
      <p:ext uri="{BB962C8B-B14F-4D97-AF65-F5344CB8AC3E}">
        <p14:creationId xmlns:p14="http://schemas.microsoft.com/office/powerpoint/2010/main" val="1193395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a:rPr>
              <a:t>Curriculum Enhancements, Trips and Visits</a:t>
            </a:r>
          </a:p>
        </p:txBody>
      </p:sp>
      <p:sp>
        <p:nvSpPr>
          <p:cNvPr id="4" name="TextBox 3"/>
          <p:cNvSpPr txBox="1"/>
          <p:nvPr/>
        </p:nvSpPr>
        <p:spPr>
          <a:xfrm>
            <a:off x="844061" y="3033345"/>
            <a:ext cx="5583116" cy="1477328"/>
          </a:xfrm>
          <a:prstGeom prst="rect">
            <a:avLst/>
          </a:prstGeom>
          <a:noFill/>
        </p:spPr>
        <p:txBody>
          <a:bodyPr wrap="square" rtlCol="0">
            <a:spAutoFit/>
          </a:bodyPr>
          <a:lstStyle/>
          <a:p>
            <a:r>
              <a:rPr lang="en-GB" dirty="0">
                <a:latin typeface="Comic Sans MS" panose="030F0702030302020204" pitchFamily="66" charset="0"/>
              </a:rPr>
              <a:t>Add planned curriculum enhancements (if you google the name you can get an image as well) and planned trips</a:t>
            </a:r>
          </a:p>
          <a:p>
            <a:endParaRPr lang="en-GB" dirty="0">
              <a:latin typeface="Comic Sans MS" panose="030F0702030302020204" pitchFamily="66" charset="0"/>
            </a:endParaRPr>
          </a:p>
          <a:p>
            <a:r>
              <a:rPr lang="en-GB" dirty="0">
                <a:latin typeface="Comic Sans MS" panose="030F0702030302020204" pitchFamily="66" charset="0"/>
              </a:rPr>
              <a:t>Add planned curriculum trips across the year</a:t>
            </a:r>
          </a:p>
        </p:txBody>
      </p:sp>
      <p:sp>
        <p:nvSpPr>
          <p:cNvPr id="5" name="Rectangle 1"/>
          <p:cNvSpPr>
            <a:spLocks noChangeArrowheads="1"/>
          </p:cNvSpPr>
          <p:nvPr/>
        </p:nvSpPr>
        <p:spPr bwMode="auto">
          <a:xfrm>
            <a:off x="6752492" y="322677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hlinkClick r:id="rId2"/>
              </a:rPr>
              <a:t>Curriculum Enhancements 26-27.docx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Rectangle 2"/>
          <p:cNvSpPr>
            <a:spLocks noChangeArrowheads="1"/>
          </p:cNvSpPr>
          <p:nvPr/>
        </p:nvSpPr>
        <p:spPr bwMode="auto">
          <a:xfrm>
            <a:off x="6752492" y="427306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hlinkClick r:id="rId3"/>
              </a:rPr>
              <a:t>Trips and Visits 26-27.docx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BBB9B9D8-CC4B-9765-1E98-3AA34F2AC22D}"/>
              </a:ext>
            </a:extLst>
          </p:cNvPr>
          <p:cNvPicPr>
            <a:picLocks noChangeAspect="1"/>
          </p:cNvPicPr>
          <p:nvPr/>
        </p:nvPicPr>
        <p:blipFill>
          <a:blip r:embed="rId4"/>
          <a:stretch>
            <a:fillRect/>
          </a:stretch>
        </p:blipFill>
        <p:spPr>
          <a:xfrm>
            <a:off x="183515" y="2592070"/>
            <a:ext cx="12007850" cy="2080260"/>
          </a:xfrm>
          <a:prstGeom prst="rect">
            <a:avLst/>
          </a:prstGeom>
        </p:spPr>
      </p:pic>
    </p:spTree>
    <p:extLst>
      <p:ext uri="{BB962C8B-B14F-4D97-AF65-F5344CB8AC3E}">
        <p14:creationId xmlns:p14="http://schemas.microsoft.com/office/powerpoint/2010/main" val="166464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Evidence for Learning</a:t>
            </a:r>
          </a:p>
        </p:txBody>
      </p:sp>
      <p:sp>
        <p:nvSpPr>
          <p:cNvPr id="2" name="Rectangle 1"/>
          <p:cNvSpPr/>
          <p:nvPr/>
        </p:nvSpPr>
        <p:spPr>
          <a:xfrm>
            <a:off x="1055077" y="2134078"/>
            <a:ext cx="7877908" cy="3785652"/>
          </a:xfrm>
          <a:prstGeom prst="rect">
            <a:avLst/>
          </a:prstGeom>
        </p:spPr>
        <p:txBody>
          <a:bodyPr wrap="square" lIns="91440" tIns="45720" rIns="91440" bIns="45720" anchor="t">
            <a:spAutoFit/>
          </a:bodyPr>
          <a:lstStyle/>
          <a:p>
            <a:r>
              <a:rPr lang="en-GB" sz="2000" dirty="0">
                <a:latin typeface="Comic Sans MS"/>
              </a:rPr>
              <a:t>Evidence for Learning (EfL) is a secure online platform we use at Green Lane to share photographs, videos and observations of your child’s learning, progress and achievements. It gives you a lovely insight into what your child has been learning and enjoying at school.</a:t>
            </a:r>
          </a:p>
          <a:p>
            <a:endParaRPr lang="en-GB" sz="2000" dirty="0">
              <a:latin typeface="Comic Sans MS" panose="030F0702030302020204" pitchFamily="66" charset="0"/>
            </a:endParaRPr>
          </a:p>
          <a:p>
            <a:r>
              <a:rPr lang="en-GB" sz="2000" dirty="0">
                <a:latin typeface="Comic Sans MS" panose="030F0702030302020204" pitchFamily="66" charset="0"/>
              </a:rPr>
              <a:t>We also love it when parents and carers upload photographs of the things children have been doing at home, so that we can celebrate and talk about these experiences in school too.</a:t>
            </a:r>
          </a:p>
          <a:p>
            <a:endParaRPr lang="en-GB" sz="2000" dirty="0">
              <a:latin typeface="Comic Sans MS" panose="030F0702030302020204" pitchFamily="66" charset="0"/>
            </a:endParaRPr>
          </a:p>
          <a:p>
            <a:r>
              <a:rPr lang="en-GB" sz="2000" dirty="0">
                <a:latin typeface="Comic Sans MS"/>
              </a:rPr>
              <a:t>If you have any trouble logging in, please let your child’s class team know and they can ask to reset your password.</a:t>
            </a:r>
          </a:p>
        </p:txBody>
      </p:sp>
      <p:pic>
        <p:nvPicPr>
          <p:cNvPr id="4" name="Picture 3"/>
          <p:cNvPicPr>
            <a:picLocks noChangeAspect="1"/>
          </p:cNvPicPr>
          <p:nvPr/>
        </p:nvPicPr>
        <p:blipFill>
          <a:blip r:embed="rId2"/>
          <a:stretch>
            <a:fillRect/>
          </a:stretch>
        </p:blipFill>
        <p:spPr>
          <a:xfrm>
            <a:off x="9174292" y="2902856"/>
            <a:ext cx="2179509" cy="2248095"/>
          </a:xfrm>
          <a:prstGeom prst="rect">
            <a:avLst/>
          </a:prstGeom>
        </p:spPr>
      </p:pic>
    </p:spTree>
    <p:extLst>
      <p:ext uri="{BB962C8B-B14F-4D97-AF65-F5344CB8AC3E}">
        <p14:creationId xmlns:p14="http://schemas.microsoft.com/office/powerpoint/2010/main" val="2399836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should pupils bring to school daily?</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21359047">
            <a:off x="1081457" y="1847843"/>
            <a:ext cx="1061242" cy="1095953"/>
          </a:xfrm>
          <a:prstGeom prst="rect">
            <a:avLst/>
          </a:prstGeom>
        </p:spPr>
      </p:pic>
      <p:sp>
        <p:nvSpPr>
          <p:cNvPr id="5" name="TextBox 4"/>
          <p:cNvSpPr txBox="1"/>
          <p:nvPr/>
        </p:nvSpPr>
        <p:spPr>
          <a:xfrm>
            <a:off x="2688609" y="1982328"/>
            <a:ext cx="8488907" cy="707886"/>
          </a:xfrm>
          <a:prstGeom prst="rect">
            <a:avLst/>
          </a:prstGeom>
          <a:noFill/>
        </p:spPr>
        <p:txBody>
          <a:bodyPr wrap="square" rtlCol="0">
            <a:spAutoFit/>
          </a:bodyPr>
          <a:lstStyle/>
          <a:p>
            <a:r>
              <a:rPr lang="en-GB" sz="2000" dirty="0">
                <a:latin typeface="Comic Sans MS" panose="030F0702030302020204" pitchFamily="66" charset="0"/>
              </a:rPr>
              <a:t>Their home school diary – This can be used for messages between class and home.</a:t>
            </a: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rot="386013">
            <a:off x="1044383" y="3772179"/>
            <a:ext cx="1071392" cy="906784"/>
          </a:xfrm>
          <a:prstGeom prst="rect">
            <a:avLst/>
          </a:prstGeom>
        </p:spPr>
      </p:pic>
      <p:sp>
        <p:nvSpPr>
          <p:cNvPr id="8" name="TextBox 7"/>
          <p:cNvSpPr txBox="1"/>
          <p:nvPr/>
        </p:nvSpPr>
        <p:spPr>
          <a:xfrm>
            <a:off x="2688609" y="3418400"/>
            <a:ext cx="8665192" cy="1477328"/>
          </a:xfrm>
          <a:prstGeom prst="rect">
            <a:avLst/>
          </a:prstGeom>
          <a:noFill/>
        </p:spPr>
        <p:txBody>
          <a:bodyPr wrap="square" lIns="91440" tIns="45720" rIns="91440" bIns="45720" rtlCol="0" anchor="t">
            <a:spAutoFit/>
          </a:bodyPr>
          <a:lstStyle/>
          <a:p>
            <a:r>
              <a:rPr lang="en-GB" dirty="0">
                <a:latin typeface="Comic Sans MS"/>
              </a:rPr>
              <a:t>Reading books and records are given in line with students Phonics assessments. We aim to read with your child on a 1:1 basis 3x each week. Please record in the reading record when you have read with your child at home.</a:t>
            </a:r>
          </a:p>
          <a:p>
            <a:endParaRPr lang="en-GB" dirty="0">
              <a:latin typeface="Comic Sans MS" panose="030F0702030302020204" pitchFamily="66" charset="0"/>
            </a:endParaRPr>
          </a:p>
          <a:p>
            <a:r>
              <a:rPr lang="en-GB" dirty="0">
                <a:latin typeface="Comic Sans MS" panose="030F0702030302020204" pitchFamily="66" charset="0"/>
              </a:rPr>
              <a:t>Books will be changed weekly, or as required. </a:t>
            </a:r>
          </a:p>
        </p:txBody>
      </p:sp>
      <p:pic>
        <p:nvPicPr>
          <p:cNvPr id="11" name="Picture 10"/>
          <p:cNvPicPr/>
          <p:nvPr/>
        </p:nvPicPr>
        <p:blipFill>
          <a:blip r:embed="rId4">
            <a:extLst>
              <a:ext uri="{28A0092B-C50C-407E-A947-70E740481C1C}">
                <a14:useLocalDpi xmlns:a14="http://schemas.microsoft.com/office/drawing/2010/main" val="0"/>
              </a:ext>
            </a:extLst>
          </a:blip>
          <a:stretch>
            <a:fillRect/>
          </a:stretch>
        </p:blipFill>
        <p:spPr>
          <a:xfrm>
            <a:off x="1044383" y="5514682"/>
            <a:ext cx="959115" cy="791005"/>
          </a:xfrm>
          <a:prstGeom prst="rect">
            <a:avLst/>
          </a:prstGeom>
        </p:spPr>
      </p:pic>
      <p:sp>
        <p:nvSpPr>
          <p:cNvPr id="10" name="TextBox 9"/>
          <p:cNvSpPr txBox="1"/>
          <p:nvPr/>
        </p:nvSpPr>
        <p:spPr>
          <a:xfrm>
            <a:off x="2688609" y="5723808"/>
            <a:ext cx="7508014" cy="923330"/>
          </a:xfrm>
          <a:prstGeom prst="rect">
            <a:avLst/>
          </a:prstGeom>
          <a:noFill/>
        </p:spPr>
        <p:txBody>
          <a:bodyPr wrap="square" rtlCol="0">
            <a:spAutoFit/>
          </a:bodyPr>
          <a:lstStyle/>
          <a:p>
            <a:r>
              <a:rPr lang="en-GB" dirty="0">
                <a:latin typeface="Comic Sans MS" panose="030F0702030302020204" pitchFamily="66" charset="0"/>
              </a:rPr>
              <a:t>Water bottles – These will be sent home after each school day. Alternatively, cups are available in school so if you do forget to send it please do not worry.</a:t>
            </a:r>
          </a:p>
        </p:txBody>
      </p:sp>
    </p:spTree>
    <p:extLst>
      <p:ext uri="{BB962C8B-B14F-4D97-AF65-F5344CB8AC3E}">
        <p14:creationId xmlns:p14="http://schemas.microsoft.com/office/powerpoint/2010/main" val="1775588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Homework…</a:t>
            </a:r>
          </a:p>
        </p:txBody>
      </p:sp>
      <p:sp>
        <p:nvSpPr>
          <p:cNvPr id="6" name="TextBox 5">
            <a:extLst>
              <a:ext uri="{FF2B5EF4-FFF2-40B4-BE49-F238E27FC236}">
                <a16:creationId xmlns:a16="http://schemas.microsoft.com/office/drawing/2014/main" id="{D16942F7-4E7D-4A94-A896-B50F19C82E45}"/>
              </a:ext>
            </a:extLst>
          </p:cNvPr>
          <p:cNvSpPr txBox="1"/>
          <p:nvPr/>
        </p:nvSpPr>
        <p:spPr>
          <a:xfrm>
            <a:off x="794207" y="1841378"/>
            <a:ext cx="10357701" cy="2677656"/>
          </a:xfrm>
          <a:prstGeom prst="rect">
            <a:avLst/>
          </a:prstGeom>
          <a:noFill/>
        </p:spPr>
        <p:txBody>
          <a:bodyPr wrap="square" lIns="91440" tIns="45720" rIns="91440" bIns="45720" anchor="t">
            <a:spAutoFit/>
          </a:bodyPr>
          <a:lstStyle/>
          <a:p>
            <a:r>
              <a:rPr lang="en-GB" sz="2800" b="0" i="0" dirty="0">
                <a:solidFill>
                  <a:srgbClr val="000000"/>
                </a:solidFill>
                <a:effectLst/>
                <a:latin typeface="WordVisi_MSFontService"/>
              </a:rPr>
              <a:t>Each week children will receive homework on a Friday. This is to be returned the following Friday. The homework reflects work we are doing in class and will be linked to Maths, English, Phonics or topic work.</a:t>
            </a:r>
          </a:p>
          <a:p>
            <a:endParaRPr lang="en-GB" sz="2800" dirty="0">
              <a:solidFill>
                <a:srgbClr val="000000"/>
              </a:solidFill>
              <a:latin typeface="WordVisi_MSFontService"/>
            </a:endParaRPr>
          </a:p>
          <a:p>
            <a:endParaRPr lang="en-GB" sz="2800" b="0" i="0" dirty="0">
              <a:solidFill>
                <a:srgbClr val="000000"/>
              </a:solidFill>
              <a:effectLst/>
              <a:latin typeface="WordVisi_MSFontService"/>
            </a:endParaRPr>
          </a:p>
        </p:txBody>
      </p:sp>
    </p:spTree>
    <p:extLst>
      <p:ext uri="{BB962C8B-B14F-4D97-AF65-F5344CB8AC3E}">
        <p14:creationId xmlns:p14="http://schemas.microsoft.com/office/powerpoint/2010/main" val="2649796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Any questions?</a:t>
            </a:r>
          </a:p>
        </p:txBody>
      </p:sp>
      <p:pic>
        <p:nvPicPr>
          <p:cNvPr id="4" name="Picture 3"/>
          <p:cNvPicPr>
            <a:picLocks noChangeAspect="1"/>
          </p:cNvPicPr>
          <p:nvPr/>
        </p:nvPicPr>
        <p:blipFill>
          <a:blip r:embed="rId2"/>
          <a:stretch>
            <a:fillRect/>
          </a:stretch>
        </p:blipFill>
        <p:spPr>
          <a:xfrm rot="163918">
            <a:off x="4483945" y="1906075"/>
            <a:ext cx="2990344" cy="4393506"/>
          </a:xfrm>
          <a:prstGeom prst="rect">
            <a:avLst/>
          </a:prstGeom>
        </p:spPr>
      </p:pic>
    </p:spTree>
    <p:extLst>
      <p:ext uri="{BB962C8B-B14F-4D97-AF65-F5344CB8AC3E}">
        <p14:creationId xmlns:p14="http://schemas.microsoft.com/office/powerpoint/2010/main" val="2669362049"/>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2.xml><?xml version="1.0" encoding="utf-8"?>
<ds:datastoreItem xmlns:ds="http://schemas.openxmlformats.org/officeDocument/2006/customXml" ds:itemID="{B970C04F-E7AC-41AB-9C6D-1B1BB88BFF7F}">
  <ds:schemaRefs>
    <ds:schemaRef ds:uri="http://schemas.microsoft.com/office/infopath/2007/PartnerControls"/>
    <ds:schemaRef ds:uri="http://schemas.microsoft.com/office/2006/metadata/properties"/>
    <ds:schemaRef ds:uri="http://purl.org/dc/terms/"/>
    <ds:schemaRef ds:uri="http://purl.org/dc/dcmitype/"/>
    <ds:schemaRef ds:uri="http://www.w3.org/XML/1998/namespace"/>
    <ds:schemaRef ds:uri="http://schemas.microsoft.com/office/2006/documentManagement/types"/>
    <ds:schemaRef ds:uri="http://purl.org/dc/elements/1.1/"/>
    <ds:schemaRef ds:uri="http://schemas.openxmlformats.org/package/2006/metadata/core-properties"/>
    <ds:schemaRef ds:uri="4873beb7-5857-4685-be1f-d57550cc96cc"/>
  </ds:schemaRefs>
</ds:datastoreItem>
</file>

<file path=customXml/itemProps3.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279</TotalTime>
  <Words>449</Words>
  <Application>Microsoft Office PowerPoint</Application>
  <PresentationFormat>Widescreen</PresentationFormat>
  <Paragraphs>39</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WelcomeDoc</vt:lpstr>
      <vt:lpstr>Welcome to Buttercup Class</vt:lpstr>
      <vt:lpstr>Buttercup Class Team</vt:lpstr>
      <vt:lpstr>Our Curriculum</vt:lpstr>
      <vt:lpstr>What Our Days Look Like</vt:lpstr>
      <vt:lpstr>Curriculum Enhancements, Trips and Visits</vt:lpstr>
      <vt:lpstr>Evidence for Learning</vt:lpstr>
      <vt:lpstr>What should pupils bring to school daily?</vt:lpstr>
      <vt:lpstr>Homework…</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Q3 2021-2022</dc:title>
  <dc:creator>Teacher</dc:creator>
  <cp:keywords/>
  <cp:lastModifiedBy>Michelle</cp:lastModifiedBy>
  <cp:revision>164</cp:revision>
  <dcterms:created xsi:type="dcterms:W3CDTF">2021-09-18T20:35:27Z</dcterms:created>
  <dcterms:modified xsi:type="dcterms:W3CDTF">2026-09-23T08:33:30Z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