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57" r:id="rId6"/>
    <p:sldId id="259" r:id="rId7"/>
    <p:sldId id="262" r:id="rId8"/>
    <p:sldId id="278" r:id="rId9"/>
    <p:sldId id="272" r:id="rId10"/>
    <p:sldId id="273" r:id="rId11"/>
    <p:sldId id="274" r:id="rId12"/>
    <p:sldId id="275" r:id="rId13"/>
    <p:sldId id="277" r:id="rId14"/>
    <p:sldId id="279" r:id="rId15"/>
    <p:sldId id="271" r:id="rId16"/>
    <p:sldId id="2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59"/>
            <p14:sldId id="262"/>
            <p14:sldId id="278"/>
            <p14:sldId id="272"/>
            <p14:sldId id="273"/>
            <p14:sldId id="274"/>
            <p14:sldId id="275"/>
            <p14:sldId id="277"/>
            <p14:sldId id="279"/>
            <p14:sldId id="271"/>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77" dt="2026-09-21T18:28:33.4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280" autoAdjust="0"/>
  </p:normalViewPr>
  <p:slideViewPr>
    <p:cSldViewPr snapToGrid="0">
      <p:cViewPr varScale="1">
        <p:scale>
          <a:sx n="85" d="100"/>
          <a:sy n="85" d="100"/>
        </p:scale>
        <p:origin x="581"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Brown" userId="S::karen.brown@greenlaneschool.co.uk::e4fff323-7584-44e2-a15c-105a374694b0" providerId="AD" clId="Web-{00000000-0000-0000-0000-000000000000}"/>
    <pc:docChg chg="modSld">
      <pc:chgData name="Karen Brown" userId="S::karen.brown@greenlaneschool.co.uk::e4fff323-7584-44e2-a15c-105a374694b0" providerId="AD" clId="Web-{00000000-0000-0000-0000-000000000000}" dt="2026-09-21T18:28:30.367" v="90" actId="20577"/>
      <pc:docMkLst>
        <pc:docMk/>
      </pc:docMkLst>
      <pc:sldChg chg="addSp modSp">
        <pc:chgData name="Karen Brown" userId="S::karen.brown@greenlaneschool.co.uk::e4fff323-7584-44e2-a15c-105a374694b0" providerId="AD" clId="Web-{00000000-0000-0000-0000-000000000000}" dt="2026-09-21T18:28:30.367" v="90" actId="20577"/>
        <pc:sldMkLst>
          <pc:docMk/>
          <pc:sldMk cId="2207951222" sldId="278"/>
        </pc:sldMkLst>
        <pc:spChg chg="mod">
          <ac:chgData name="Karen Brown" userId="S::karen.brown@greenlaneschool.co.uk::e4fff323-7584-44e2-a15c-105a374694b0" providerId="AD" clId="Web-{00000000-0000-0000-0000-000000000000}" dt="2026-09-21T18:28:30.367" v="90" actId="20577"/>
          <ac:spMkLst>
            <pc:docMk/>
            <pc:sldMk cId="2207951222" sldId="278"/>
            <ac:spMk id="7" creationId="{BE9FCD51-A70D-4AA1-A8DB-D30506E3A8CA}"/>
          </ac:spMkLst>
        </pc:spChg>
        <pc:picChg chg="add mod">
          <ac:chgData name="Karen Brown" userId="S::karen.brown@greenlaneschool.co.uk::e4fff323-7584-44e2-a15c-105a374694b0" providerId="AD" clId="Web-{00000000-0000-0000-0000-000000000000}" dt="2026-09-21T18:25:24.095" v="60" actId="1076"/>
          <ac:picMkLst>
            <pc:docMk/>
            <pc:sldMk cId="2207951222" sldId="278"/>
            <ac:picMk id="3" creationId="{1404F824-23F4-0839-625B-8A2E78D9FA9F}"/>
          </ac:picMkLst>
        </pc:picChg>
        <pc:picChg chg="mod">
          <ac:chgData name="Karen Brown" userId="S::karen.brown@greenlaneschool.co.uk::e4fff323-7584-44e2-a15c-105a374694b0" providerId="AD" clId="Web-{00000000-0000-0000-0000-000000000000}" dt="2026-09-21T18:23:22.231" v="57" actId="1076"/>
          <ac:picMkLst>
            <pc:docMk/>
            <pc:sldMk cId="2207951222" sldId="278"/>
            <ac:picMk id="9" creationId="{28D903C2-5419-44DE-AE1F-F0D69F2595CC}"/>
          </ac:picMkLst>
        </pc:picChg>
      </pc:sldChg>
    </pc:docChg>
  </pc:docChgLst>
  <pc:docChgLst>
    <pc:chgData name="Briana Mannion" userId="S::briana.manion@greenlaneschool.co.uk::128cb182-b96a-4e26-bb80-3325d3e05823" providerId="AD" clId="Web-{7573778D-C261-C625-C5E0-1E395C80ED15}"/>
    <pc:docChg chg="modSld">
      <pc:chgData name="Briana Mannion" userId="S::briana.manion@greenlaneschool.co.uk::128cb182-b96a-4e26-bb80-3325d3e05823" providerId="AD" clId="Web-{7573778D-C261-C625-C5E0-1E395C80ED15}" dt="2026-09-07T12:15:14.164" v="11" actId="20577"/>
      <pc:docMkLst>
        <pc:docMk/>
      </pc:docMkLst>
      <pc:sldChg chg="modSp">
        <pc:chgData name="Briana Mannion" userId="S::briana.manion@greenlaneschool.co.uk::128cb182-b96a-4e26-bb80-3325d3e05823" providerId="AD" clId="Web-{7573778D-C261-C625-C5E0-1E395C80ED15}" dt="2026-09-07T12:15:14.164" v="11" actId="20577"/>
        <pc:sldMkLst>
          <pc:docMk/>
          <pc:sldMk cId="2471807738" sldId="256"/>
        </pc:sldMkLst>
        <pc:spChg chg="mod">
          <ac:chgData name="Briana Mannion" userId="S::briana.manion@greenlaneschool.co.uk::128cb182-b96a-4e26-bb80-3325d3e05823" providerId="AD" clId="Web-{7573778D-C261-C625-C5E0-1E395C80ED15}" dt="2026-09-07T12:15:14.164" v="11" actId="20577"/>
          <ac:spMkLst>
            <pc:docMk/>
            <pc:sldMk cId="2471807738" sldId="256"/>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9/21/2026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dirty="0">
                <a:latin typeface="Comic Sans MS"/>
              </a:rPr>
              <a:t>Welcome to Bumblebee Class</a:t>
            </a:r>
            <a:endParaRPr lang="en-US" sz="48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11" name="Picture 10">
            <a:extLst>
              <a:ext uri="{FF2B5EF4-FFF2-40B4-BE49-F238E27FC236}">
                <a16:creationId xmlns:a16="http://schemas.microsoft.com/office/drawing/2014/main" id="{70471098-316D-442F-AC72-E4C10E857FD5}"/>
              </a:ext>
            </a:extLst>
          </p:cNvPr>
          <p:cNvPicPr>
            <a:picLocks noChangeAspect="1"/>
          </p:cNvPicPr>
          <p:nvPr/>
        </p:nvPicPr>
        <p:blipFill>
          <a:blip r:embed="rId4"/>
          <a:stretch>
            <a:fillRect/>
          </a:stretch>
        </p:blipFill>
        <p:spPr>
          <a:xfrm>
            <a:off x="2135386" y="4920128"/>
            <a:ext cx="7920000" cy="1864684"/>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Bumblebee Class Team</a:t>
            </a:r>
          </a:p>
        </p:txBody>
      </p:sp>
      <p:pic>
        <p:nvPicPr>
          <p:cNvPr id="4" name="Picture 3">
            <a:extLst>
              <a:ext uri="{FF2B5EF4-FFF2-40B4-BE49-F238E27FC236}">
                <a16:creationId xmlns:a16="http://schemas.microsoft.com/office/drawing/2014/main" id="{24EBC7F9-2C75-4811-B04E-D56315C52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4847" y="2071249"/>
            <a:ext cx="1800000" cy="1800000"/>
          </a:xfrm>
          <a:prstGeom prst="rect">
            <a:avLst/>
          </a:prstGeom>
        </p:spPr>
      </p:pic>
      <p:pic>
        <p:nvPicPr>
          <p:cNvPr id="6" name="Picture 5">
            <a:extLst>
              <a:ext uri="{FF2B5EF4-FFF2-40B4-BE49-F238E27FC236}">
                <a16:creationId xmlns:a16="http://schemas.microsoft.com/office/drawing/2014/main" id="{02ADD153-9F6B-471B-99AF-0A8534CBD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169" y="2071249"/>
            <a:ext cx="1800000" cy="1800000"/>
          </a:xfrm>
          <a:prstGeom prst="rect">
            <a:avLst/>
          </a:prstGeom>
        </p:spPr>
      </p:pic>
      <p:pic>
        <p:nvPicPr>
          <p:cNvPr id="8" name="Picture 7">
            <a:extLst>
              <a:ext uri="{FF2B5EF4-FFF2-40B4-BE49-F238E27FC236}">
                <a16:creationId xmlns:a16="http://schemas.microsoft.com/office/drawing/2014/main" id="{2DDBFF33-D7CE-4237-9156-59ED042DEB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7186" y="2071249"/>
            <a:ext cx="1800000" cy="1800000"/>
          </a:xfrm>
          <a:prstGeom prst="rect">
            <a:avLst/>
          </a:prstGeom>
        </p:spPr>
      </p:pic>
      <p:pic>
        <p:nvPicPr>
          <p:cNvPr id="11" name="Picture 10">
            <a:extLst>
              <a:ext uri="{FF2B5EF4-FFF2-40B4-BE49-F238E27FC236}">
                <a16:creationId xmlns:a16="http://schemas.microsoft.com/office/drawing/2014/main" id="{B0830137-B0A2-4457-9686-4983CD8D53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2508" y="2071249"/>
            <a:ext cx="1800000" cy="1800000"/>
          </a:xfrm>
          <a:prstGeom prst="rect">
            <a:avLst/>
          </a:prstGeom>
        </p:spPr>
      </p:pic>
      <p:sp>
        <p:nvSpPr>
          <p:cNvPr id="12" name="TextBox 11">
            <a:extLst>
              <a:ext uri="{FF2B5EF4-FFF2-40B4-BE49-F238E27FC236}">
                <a16:creationId xmlns:a16="http://schemas.microsoft.com/office/drawing/2014/main" id="{34C29738-6FE5-4253-9C3C-D2B479A3F14E}"/>
              </a:ext>
            </a:extLst>
          </p:cNvPr>
          <p:cNvSpPr txBox="1"/>
          <p:nvPr/>
        </p:nvSpPr>
        <p:spPr>
          <a:xfrm>
            <a:off x="562857" y="4231341"/>
            <a:ext cx="2174624" cy="707886"/>
          </a:xfrm>
          <a:prstGeom prst="rect">
            <a:avLst/>
          </a:prstGeom>
          <a:noFill/>
        </p:spPr>
        <p:txBody>
          <a:bodyPr wrap="square" rtlCol="0">
            <a:spAutoFit/>
          </a:bodyPr>
          <a:lstStyle/>
          <a:p>
            <a:pPr algn="ctr"/>
            <a:r>
              <a:rPr lang="en-GB" sz="2000" dirty="0">
                <a:latin typeface="Comic Sans MS" panose="030F0702030302020204" pitchFamily="66" charset="0"/>
              </a:rPr>
              <a:t>Miss Brown</a:t>
            </a:r>
          </a:p>
          <a:p>
            <a:pPr algn="ctr"/>
            <a:r>
              <a:rPr lang="en-GB" sz="2000" dirty="0">
                <a:latin typeface="Comic Sans MS" panose="030F0702030302020204" pitchFamily="66" charset="0"/>
              </a:rPr>
              <a:t>Class Teacher</a:t>
            </a:r>
          </a:p>
        </p:txBody>
      </p:sp>
      <p:sp>
        <p:nvSpPr>
          <p:cNvPr id="13" name="TextBox 12">
            <a:extLst>
              <a:ext uri="{FF2B5EF4-FFF2-40B4-BE49-F238E27FC236}">
                <a16:creationId xmlns:a16="http://schemas.microsoft.com/office/drawing/2014/main" id="{E61247D9-490E-442C-830D-19C4EA2F09D7}"/>
              </a:ext>
            </a:extLst>
          </p:cNvPr>
          <p:cNvSpPr txBox="1"/>
          <p:nvPr/>
        </p:nvSpPr>
        <p:spPr>
          <a:xfrm>
            <a:off x="3171081" y="4231341"/>
            <a:ext cx="2862853" cy="707886"/>
          </a:xfrm>
          <a:prstGeom prst="rect">
            <a:avLst/>
          </a:prstGeom>
          <a:noFill/>
        </p:spPr>
        <p:txBody>
          <a:bodyPr wrap="square" rtlCol="0">
            <a:spAutoFit/>
          </a:bodyPr>
          <a:lstStyle/>
          <a:p>
            <a:pPr algn="ctr"/>
            <a:r>
              <a:rPr lang="en-GB" sz="2000" dirty="0">
                <a:latin typeface="Comic Sans MS" panose="030F0702030302020204" pitchFamily="66" charset="0"/>
              </a:rPr>
              <a:t>Mrs Gorman</a:t>
            </a:r>
          </a:p>
          <a:p>
            <a:pPr algn="ctr"/>
            <a:r>
              <a:rPr lang="en-GB" sz="2000" dirty="0">
                <a:latin typeface="Comic Sans MS" panose="030F0702030302020204" pitchFamily="66" charset="0"/>
              </a:rPr>
              <a:t>L3 Teaching Assistant</a:t>
            </a:r>
          </a:p>
        </p:txBody>
      </p:sp>
      <p:sp>
        <p:nvSpPr>
          <p:cNvPr id="14" name="TextBox 13">
            <a:extLst>
              <a:ext uri="{FF2B5EF4-FFF2-40B4-BE49-F238E27FC236}">
                <a16:creationId xmlns:a16="http://schemas.microsoft.com/office/drawing/2014/main" id="{CD50C7A6-3135-433F-BD32-0F4B3CA7E3A0}"/>
              </a:ext>
            </a:extLst>
          </p:cNvPr>
          <p:cNvSpPr txBox="1"/>
          <p:nvPr/>
        </p:nvSpPr>
        <p:spPr>
          <a:xfrm>
            <a:off x="6123420" y="4231341"/>
            <a:ext cx="2862853" cy="707886"/>
          </a:xfrm>
          <a:prstGeom prst="rect">
            <a:avLst/>
          </a:prstGeom>
          <a:noFill/>
        </p:spPr>
        <p:txBody>
          <a:bodyPr wrap="square" rtlCol="0">
            <a:spAutoFit/>
          </a:bodyPr>
          <a:lstStyle/>
          <a:p>
            <a:pPr algn="ctr"/>
            <a:r>
              <a:rPr lang="en-GB" sz="2000" dirty="0">
                <a:latin typeface="Comic Sans MS" panose="030F0702030302020204" pitchFamily="66" charset="0"/>
              </a:rPr>
              <a:t>Miss Bhalla</a:t>
            </a:r>
          </a:p>
          <a:p>
            <a:pPr algn="ctr"/>
            <a:r>
              <a:rPr lang="en-GB" sz="2000" dirty="0">
                <a:latin typeface="Comic Sans MS" panose="030F0702030302020204" pitchFamily="66" charset="0"/>
              </a:rPr>
              <a:t>L2 Teaching Assistant</a:t>
            </a:r>
          </a:p>
        </p:txBody>
      </p:sp>
      <p:sp>
        <p:nvSpPr>
          <p:cNvPr id="15" name="TextBox 14">
            <a:extLst>
              <a:ext uri="{FF2B5EF4-FFF2-40B4-BE49-F238E27FC236}">
                <a16:creationId xmlns:a16="http://schemas.microsoft.com/office/drawing/2014/main" id="{5D65D551-5A7D-4DCB-B1A6-47CDFC543D05}"/>
              </a:ext>
            </a:extLst>
          </p:cNvPr>
          <p:cNvSpPr txBox="1"/>
          <p:nvPr/>
        </p:nvSpPr>
        <p:spPr>
          <a:xfrm>
            <a:off x="9032492" y="4231341"/>
            <a:ext cx="2949388" cy="707886"/>
          </a:xfrm>
          <a:prstGeom prst="rect">
            <a:avLst/>
          </a:prstGeom>
          <a:noFill/>
        </p:spPr>
        <p:txBody>
          <a:bodyPr wrap="square" rtlCol="0">
            <a:spAutoFit/>
          </a:bodyPr>
          <a:lstStyle/>
          <a:p>
            <a:pPr algn="ctr"/>
            <a:r>
              <a:rPr lang="en-GB" sz="2000" dirty="0">
                <a:latin typeface="Comic Sans MS" panose="030F0702030302020204" pitchFamily="66" charset="0"/>
              </a:rPr>
              <a:t>Miss Fox</a:t>
            </a:r>
          </a:p>
          <a:p>
            <a:pPr algn="ctr"/>
            <a:r>
              <a:rPr lang="en-GB" sz="2000" dirty="0">
                <a:latin typeface="Comic Sans MS" panose="030F0702030302020204" pitchFamily="66" charset="0"/>
              </a:rPr>
              <a:t>HLTA Cover - Fridays</a:t>
            </a:r>
          </a:p>
        </p:txBody>
      </p:sp>
    </p:spTree>
    <p:extLst>
      <p:ext uri="{BB962C8B-B14F-4D97-AF65-F5344CB8AC3E}">
        <p14:creationId xmlns:p14="http://schemas.microsoft.com/office/powerpoint/2010/main" val="305254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Our Curriculum</a:t>
            </a:r>
          </a:p>
        </p:txBody>
      </p:sp>
      <p:pic>
        <p:nvPicPr>
          <p:cNvPr id="8" name="Picture 7">
            <a:extLst>
              <a:ext uri="{FF2B5EF4-FFF2-40B4-BE49-F238E27FC236}">
                <a16:creationId xmlns:a16="http://schemas.microsoft.com/office/drawing/2014/main" id="{62BB48BA-CC02-4D3B-ACB4-77B80102CAC5}"/>
              </a:ext>
            </a:extLst>
          </p:cNvPr>
          <p:cNvPicPr>
            <a:picLocks noChangeAspect="1"/>
          </p:cNvPicPr>
          <p:nvPr/>
        </p:nvPicPr>
        <p:blipFill>
          <a:blip r:embed="rId2"/>
          <a:stretch>
            <a:fillRect/>
          </a:stretch>
        </p:blipFill>
        <p:spPr>
          <a:xfrm>
            <a:off x="696000" y="1613175"/>
            <a:ext cx="10800000" cy="3433663"/>
          </a:xfrm>
          <a:prstGeom prst="rect">
            <a:avLst/>
          </a:prstGeom>
        </p:spPr>
      </p:pic>
      <p:sp>
        <p:nvSpPr>
          <p:cNvPr id="9" name="Rectangle 8">
            <a:extLst>
              <a:ext uri="{FF2B5EF4-FFF2-40B4-BE49-F238E27FC236}">
                <a16:creationId xmlns:a16="http://schemas.microsoft.com/office/drawing/2014/main" id="{DC15E994-230A-4550-A1E2-843682237D91}"/>
              </a:ext>
            </a:extLst>
          </p:cNvPr>
          <p:cNvSpPr/>
          <p:nvPr/>
        </p:nvSpPr>
        <p:spPr>
          <a:xfrm>
            <a:off x="3048000" y="5451145"/>
            <a:ext cx="6096000" cy="1015663"/>
          </a:xfrm>
          <a:prstGeom prst="rect">
            <a:avLst/>
          </a:prstGeom>
        </p:spPr>
        <p:txBody>
          <a:bodyPr lIns="91440" tIns="45720" rIns="91440" bIns="45720" anchor="t">
            <a:spAutoFit/>
          </a:bodyPr>
          <a:lstStyle/>
          <a:p>
            <a:pPr algn="ctr"/>
            <a:r>
              <a:rPr lang="en-GB" sz="2000" dirty="0">
                <a:latin typeface="Comic Sans MS"/>
              </a:rPr>
              <a:t>At the beginning of each half term an overview of what we are covering will appear on the school website.</a:t>
            </a:r>
          </a:p>
        </p:txBody>
      </p:sp>
    </p:spTree>
    <p:extLst>
      <p:ext uri="{BB962C8B-B14F-4D97-AF65-F5344CB8AC3E}">
        <p14:creationId xmlns:p14="http://schemas.microsoft.com/office/powerpoint/2010/main" val="2153259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pic>
        <p:nvPicPr>
          <p:cNvPr id="5" name="Picture 4">
            <a:extLst>
              <a:ext uri="{FF2B5EF4-FFF2-40B4-BE49-F238E27FC236}">
                <a16:creationId xmlns:a16="http://schemas.microsoft.com/office/drawing/2014/main" id="{2627A054-FFB5-41F6-BE61-61B08CF1B49D}"/>
              </a:ext>
            </a:extLst>
          </p:cNvPr>
          <p:cNvPicPr>
            <a:picLocks noChangeAspect="1"/>
          </p:cNvPicPr>
          <p:nvPr/>
        </p:nvPicPr>
        <p:blipFill>
          <a:blip r:embed="rId2"/>
          <a:stretch>
            <a:fillRect/>
          </a:stretch>
        </p:blipFill>
        <p:spPr>
          <a:xfrm>
            <a:off x="2019117" y="1467238"/>
            <a:ext cx="7920000" cy="5292953"/>
          </a:xfrm>
          <a:prstGeom prst="rect">
            <a:avLst/>
          </a:prstGeom>
        </p:spPr>
      </p:pic>
    </p:spTree>
    <p:extLst>
      <p:ext uri="{BB962C8B-B14F-4D97-AF65-F5344CB8AC3E}">
        <p14:creationId xmlns:p14="http://schemas.microsoft.com/office/powerpoint/2010/main" val="119339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SCERTS</a:t>
            </a:r>
          </a:p>
        </p:txBody>
      </p:sp>
      <p:sp>
        <p:nvSpPr>
          <p:cNvPr id="7" name="TextBox 6">
            <a:extLst>
              <a:ext uri="{FF2B5EF4-FFF2-40B4-BE49-F238E27FC236}">
                <a16:creationId xmlns:a16="http://schemas.microsoft.com/office/drawing/2014/main" id="{BE9FCD51-A70D-4AA1-A8DB-D30506E3A8CA}"/>
              </a:ext>
            </a:extLst>
          </p:cNvPr>
          <p:cNvSpPr txBox="1"/>
          <p:nvPr/>
        </p:nvSpPr>
        <p:spPr>
          <a:xfrm>
            <a:off x="604433" y="1844532"/>
            <a:ext cx="7108799" cy="4708981"/>
          </a:xfrm>
          <a:prstGeom prst="rect">
            <a:avLst/>
          </a:prstGeom>
          <a:noFill/>
        </p:spPr>
        <p:txBody>
          <a:bodyPr wrap="square" lIns="91440" tIns="45720" rIns="91440" bIns="45720" anchor="t">
            <a:spAutoFit/>
          </a:bodyPr>
          <a:lstStyle/>
          <a:p>
            <a:r>
              <a:rPr lang="en-GB" sz="2000" dirty="0">
                <a:latin typeface="Comic Sans MS" panose="030F0702030302020204" pitchFamily="66" charset="0"/>
                <a:cs typeface="Segoe UI"/>
              </a:rPr>
              <a:t>Bumblebee Class is on the Elm Pathway.</a:t>
            </a:r>
          </a:p>
          <a:p>
            <a:endParaRPr lang="en-GB" sz="2000" dirty="0">
              <a:latin typeface="Comic Sans MS" panose="030F0702030302020204" pitchFamily="66" charset="0"/>
              <a:cs typeface="Segoe UI"/>
            </a:endParaRPr>
          </a:p>
          <a:p>
            <a:r>
              <a:rPr lang="en-GB" sz="2000" dirty="0">
                <a:latin typeface="Comic Sans MS" panose="030F0702030302020204" pitchFamily="66" charset="0"/>
                <a:cs typeface="Segoe UI"/>
              </a:rPr>
              <a:t>It is a SCERTS class.....</a:t>
            </a:r>
          </a:p>
          <a:p>
            <a:endParaRPr lang="en-GB" sz="2000" dirty="0">
              <a:latin typeface="Comic Sans MS" panose="030F0702030302020204" pitchFamily="66" charset="0"/>
              <a:cs typeface="Segoe UI"/>
            </a:endParaRPr>
          </a:p>
          <a:p>
            <a:pPr marL="342900" indent="-342900">
              <a:buFont typeface="Arial" panose="020B0604020202020204" pitchFamily="34" charset="0"/>
              <a:buChar char="•"/>
            </a:pPr>
            <a:r>
              <a:rPr lang="en-GB" sz="2000" dirty="0">
                <a:latin typeface="Comic Sans MS" panose="030F0702030302020204" pitchFamily="66" charset="0"/>
                <a:cs typeface="Segoe UI"/>
              </a:rPr>
              <a:t>Social Communication</a:t>
            </a:r>
          </a:p>
          <a:p>
            <a:pPr marL="342900" indent="-342900">
              <a:buFont typeface="Arial" panose="020B0604020202020204" pitchFamily="34" charset="0"/>
              <a:buChar char="•"/>
            </a:pPr>
            <a:r>
              <a:rPr lang="en-GB" sz="2000" dirty="0">
                <a:latin typeface="Comic Sans MS" panose="030F0702030302020204" pitchFamily="66" charset="0"/>
                <a:cs typeface="Segoe UI"/>
              </a:rPr>
              <a:t>Emotional Regulation</a:t>
            </a:r>
          </a:p>
          <a:p>
            <a:pPr marL="342900" indent="-342900">
              <a:buFont typeface="Arial" panose="020B0604020202020204" pitchFamily="34" charset="0"/>
              <a:buChar char="•"/>
            </a:pPr>
            <a:r>
              <a:rPr lang="en-GB" sz="2000" dirty="0">
                <a:latin typeface="Comic Sans MS" panose="030F0702030302020204" pitchFamily="66" charset="0"/>
                <a:cs typeface="Segoe UI"/>
              </a:rPr>
              <a:t>Transitional Support</a:t>
            </a:r>
          </a:p>
          <a:p>
            <a:endParaRPr lang="en-GB" sz="2000" dirty="0">
              <a:latin typeface="Comic Sans MS" panose="030F0702030302020204" pitchFamily="66" charset="0"/>
              <a:cs typeface="Segoe UI"/>
            </a:endParaRPr>
          </a:p>
          <a:p>
            <a:r>
              <a:rPr lang="en-GB" sz="2000" dirty="0">
                <a:latin typeface="Comic Sans MS" panose="030F0702030302020204" pitchFamily="66" charset="0"/>
                <a:cs typeface="Segoe UI"/>
              </a:rPr>
              <a:t>SCERTS clinics and SCERTS groups run during the year so you can learn how we use SCERTS in class and how it can be used at home.</a:t>
            </a:r>
          </a:p>
          <a:p>
            <a:endParaRPr lang="en-GB" sz="2000" dirty="0">
              <a:latin typeface="Comic Sans MS" panose="030F0702030302020204" pitchFamily="66" charset="0"/>
              <a:cs typeface="Segoe UI"/>
            </a:endParaRPr>
          </a:p>
          <a:p>
            <a:r>
              <a:rPr lang="en-GB" sz="2000" dirty="0">
                <a:latin typeface="Comic Sans MS"/>
                <a:cs typeface="Segoe UI"/>
              </a:rPr>
              <a:t>Please scan the QR code and complete the questionnaire to help us best support your child with their SCERTS journey. Thank you. </a:t>
            </a:r>
            <a:endParaRPr lang="en-GB" sz="2000" dirty="0">
              <a:latin typeface="Comic Sans MS" panose="030F0702030302020204" pitchFamily="66" charset="0"/>
              <a:cs typeface="Segoe UI"/>
            </a:endParaRPr>
          </a:p>
        </p:txBody>
      </p:sp>
      <p:pic>
        <p:nvPicPr>
          <p:cNvPr id="9" name="Picture 8">
            <a:extLst>
              <a:ext uri="{FF2B5EF4-FFF2-40B4-BE49-F238E27FC236}">
                <a16:creationId xmlns:a16="http://schemas.microsoft.com/office/drawing/2014/main" id="{28D903C2-5419-44DE-AE1F-F0D69F2595CC}"/>
              </a:ext>
            </a:extLst>
          </p:cNvPr>
          <p:cNvPicPr>
            <a:picLocks noChangeAspect="1"/>
          </p:cNvPicPr>
          <p:nvPr/>
        </p:nvPicPr>
        <p:blipFill>
          <a:blip r:embed="rId2"/>
          <a:stretch>
            <a:fillRect/>
          </a:stretch>
        </p:blipFill>
        <p:spPr>
          <a:xfrm>
            <a:off x="5067747" y="2316189"/>
            <a:ext cx="1825814" cy="1741669"/>
          </a:xfrm>
          <a:prstGeom prst="rect">
            <a:avLst/>
          </a:prstGeom>
        </p:spPr>
      </p:pic>
      <p:pic>
        <p:nvPicPr>
          <p:cNvPr id="3" name="Picture 2" descr="QR code">
            <a:extLst>
              <a:ext uri="{FF2B5EF4-FFF2-40B4-BE49-F238E27FC236}">
                <a16:creationId xmlns:a16="http://schemas.microsoft.com/office/drawing/2014/main" id="{1404F824-23F4-0839-625B-8A2E78D9FA9F}"/>
              </a:ext>
            </a:extLst>
          </p:cNvPr>
          <p:cNvPicPr>
            <a:picLocks noChangeAspect="1"/>
          </p:cNvPicPr>
          <p:nvPr/>
        </p:nvPicPr>
        <p:blipFill>
          <a:blip r:embed="rId3"/>
          <a:stretch>
            <a:fillRect/>
          </a:stretch>
        </p:blipFill>
        <p:spPr>
          <a:xfrm>
            <a:off x="8214360" y="2204720"/>
            <a:ext cx="3688080" cy="3688080"/>
          </a:xfrm>
          <a:prstGeom prst="rect">
            <a:avLst/>
          </a:prstGeom>
        </p:spPr>
      </p:pic>
    </p:spTree>
    <p:extLst>
      <p:ext uri="{BB962C8B-B14F-4D97-AF65-F5344CB8AC3E}">
        <p14:creationId xmlns:p14="http://schemas.microsoft.com/office/powerpoint/2010/main" val="2207951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Evidence for Learning</a:t>
            </a:r>
          </a:p>
        </p:txBody>
      </p:sp>
      <p:sp>
        <p:nvSpPr>
          <p:cNvPr id="2" name="Rectangle 1"/>
          <p:cNvSpPr/>
          <p:nvPr/>
        </p:nvSpPr>
        <p:spPr>
          <a:xfrm>
            <a:off x="1055077" y="2134078"/>
            <a:ext cx="7877908" cy="3785652"/>
          </a:xfrm>
          <a:prstGeom prst="rect">
            <a:avLst/>
          </a:prstGeom>
        </p:spPr>
        <p:txBody>
          <a:bodyPr wrap="square">
            <a:spAutoFit/>
          </a:bodyPr>
          <a:lstStyle/>
          <a:p>
            <a:r>
              <a:rPr lang="en-GB" sz="2000" dirty="0">
                <a:latin typeface="Comic Sans MS" panose="030F0702030302020204" pitchFamily="66" charset="0"/>
              </a:rPr>
              <a:t>Evidence for Learning (EfL) is a secure online platform we use at Green Lane to share photographs, videos and observations of your child’s learning, progress and achievements. It gives you a lovely insight into what your child has been learning and enjoying at school.</a:t>
            </a:r>
          </a:p>
          <a:p>
            <a:endParaRPr lang="en-GB" sz="2000" dirty="0">
              <a:latin typeface="Comic Sans MS" panose="030F0702030302020204" pitchFamily="66" charset="0"/>
            </a:endParaRPr>
          </a:p>
          <a:p>
            <a:r>
              <a:rPr lang="en-GB" sz="2000" dirty="0">
                <a:latin typeface="Comic Sans MS" panose="030F0702030302020204" pitchFamily="66" charset="0"/>
              </a:rPr>
              <a:t>We also love it when parents and carers upload photographs of the things children have been doing at home, so that we can celebrate and talk about these experiences in school too.</a:t>
            </a:r>
          </a:p>
          <a:p>
            <a:endParaRPr lang="en-GB" sz="2000" dirty="0">
              <a:latin typeface="Comic Sans MS" panose="030F0702030302020204" pitchFamily="66" charset="0"/>
            </a:endParaRPr>
          </a:p>
          <a:p>
            <a:r>
              <a:rPr lang="en-GB" sz="2000" dirty="0">
                <a:latin typeface="Comic Sans MS" panose="030F0702030302020204" pitchFamily="66" charset="0"/>
              </a:rPr>
              <a:t>If you have any trouble logging in, please let your child’s class team know and they can ask Miss Taylor to reset your password.</a:t>
            </a:r>
          </a:p>
        </p:txBody>
      </p:sp>
      <p:pic>
        <p:nvPicPr>
          <p:cNvPr id="4" name="Picture 3"/>
          <p:cNvPicPr>
            <a:picLocks noChangeAspect="1"/>
          </p:cNvPicPr>
          <p:nvPr/>
        </p:nvPicPr>
        <p:blipFill>
          <a:blip r:embed="rId2"/>
          <a:stretch>
            <a:fillRect/>
          </a:stretch>
        </p:blipFill>
        <p:spPr>
          <a:xfrm>
            <a:off x="9174292" y="2902856"/>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Curriculum Enhancements, Trips and Visits</a:t>
            </a:r>
          </a:p>
        </p:txBody>
      </p:sp>
      <p:pic>
        <p:nvPicPr>
          <p:cNvPr id="9" name="Picture 8">
            <a:extLst>
              <a:ext uri="{FF2B5EF4-FFF2-40B4-BE49-F238E27FC236}">
                <a16:creationId xmlns:a16="http://schemas.microsoft.com/office/drawing/2014/main" id="{153D4FF4-7F95-40D1-82E5-1E60C37EEC23}"/>
              </a:ext>
            </a:extLst>
          </p:cNvPr>
          <p:cNvPicPr>
            <a:picLocks noChangeAspect="1"/>
          </p:cNvPicPr>
          <p:nvPr/>
        </p:nvPicPr>
        <p:blipFill>
          <a:blip r:embed="rId2"/>
          <a:stretch>
            <a:fillRect/>
          </a:stretch>
        </p:blipFill>
        <p:spPr>
          <a:xfrm>
            <a:off x="696000" y="2613396"/>
            <a:ext cx="10800000" cy="2081402"/>
          </a:xfrm>
          <a:prstGeom prst="rect">
            <a:avLst/>
          </a:prstGeom>
        </p:spPr>
      </p:pic>
    </p:spTree>
    <p:extLst>
      <p:ext uri="{BB962C8B-B14F-4D97-AF65-F5344CB8AC3E}">
        <p14:creationId xmlns:p14="http://schemas.microsoft.com/office/powerpoint/2010/main" val="1664647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sp>
        <p:nvSpPr>
          <p:cNvPr id="5" name="TextBox 4"/>
          <p:cNvSpPr txBox="1"/>
          <p:nvPr/>
        </p:nvSpPr>
        <p:spPr>
          <a:xfrm>
            <a:off x="2593075" y="1724645"/>
            <a:ext cx="8488907" cy="1015663"/>
          </a:xfrm>
          <a:prstGeom prst="rect">
            <a:avLst/>
          </a:prstGeom>
          <a:noFill/>
        </p:spPr>
        <p:txBody>
          <a:bodyPr wrap="square" rtlCol="0">
            <a:spAutoFit/>
          </a:bodyPr>
          <a:lstStyle/>
          <a:p>
            <a:r>
              <a:rPr lang="en-US" sz="2000" dirty="0">
                <a:latin typeface="Comic Sans MS" panose="030F0702030302020204" pitchFamily="66" charset="0"/>
              </a:rPr>
              <a:t>Pupils have been given a home-school communication book.</a:t>
            </a:r>
            <a:endParaRPr lang="en-GB" sz="2000" dirty="0">
              <a:latin typeface="Comic Sans MS" panose="030F0702030302020204" pitchFamily="66" charset="0"/>
            </a:endParaRPr>
          </a:p>
          <a:p>
            <a:r>
              <a:rPr lang="en-GB" sz="2000" dirty="0">
                <a:latin typeface="Comic Sans MS" panose="030F0702030302020204" pitchFamily="66" charset="0"/>
              </a:rPr>
              <a:t>Please feel free to write any notes to class staff in here. Staff will use this to send messages home about how your child's day.</a:t>
            </a:r>
          </a:p>
        </p:txBody>
      </p:sp>
      <p:sp>
        <p:nvSpPr>
          <p:cNvPr id="8" name="TextBox 7"/>
          <p:cNvSpPr txBox="1"/>
          <p:nvPr/>
        </p:nvSpPr>
        <p:spPr>
          <a:xfrm>
            <a:off x="2504932" y="3021810"/>
            <a:ext cx="8665192" cy="1323439"/>
          </a:xfrm>
          <a:prstGeom prst="rect">
            <a:avLst/>
          </a:prstGeom>
          <a:noFill/>
        </p:spPr>
        <p:txBody>
          <a:bodyPr wrap="square" lIns="91440" tIns="45720" rIns="91440" bIns="45720" rtlCol="0" anchor="t">
            <a:spAutoFit/>
          </a:bodyPr>
          <a:lstStyle/>
          <a:p>
            <a:r>
              <a:rPr lang="en-US" sz="2000" dirty="0">
                <a:latin typeface="Comic Sans MS"/>
              </a:rPr>
              <a:t>All children will be given a reading book and a</a:t>
            </a:r>
            <a:r>
              <a:rPr lang="en-GB" sz="2000" dirty="0">
                <a:latin typeface="Comic Sans MS"/>
              </a:rPr>
              <a:t> reading record to accompany this. This can be used to tell us if your child has engaged with the story. Reading books will be changed weekly. We will also read with your child in school.</a:t>
            </a:r>
          </a:p>
        </p:txBody>
      </p:sp>
      <p:sp>
        <p:nvSpPr>
          <p:cNvPr id="10" name="TextBox 9"/>
          <p:cNvSpPr txBox="1"/>
          <p:nvPr/>
        </p:nvSpPr>
        <p:spPr>
          <a:xfrm>
            <a:off x="2509983" y="4693452"/>
            <a:ext cx="8559986" cy="707886"/>
          </a:xfrm>
          <a:prstGeom prst="rect">
            <a:avLst/>
          </a:prstGeom>
          <a:noFill/>
        </p:spPr>
        <p:txBody>
          <a:bodyPr wrap="square" lIns="91440" tIns="45720" rIns="91440" bIns="45720" rtlCol="0" anchor="t">
            <a:spAutoFit/>
          </a:bodyPr>
          <a:lstStyle/>
          <a:p>
            <a:r>
              <a:rPr lang="en-GB" sz="2000" dirty="0">
                <a:latin typeface="Comic Sans MS"/>
              </a:rPr>
              <a:t>Drinks bottles to be brought into school. We can top them up with water or juice.  </a:t>
            </a:r>
            <a:endParaRPr lang="en-GB" sz="2000" dirty="0">
              <a:cs typeface="Segoe UI"/>
            </a:endParaRPr>
          </a:p>
        </p:txBody>
      </p:sp>
      <p:pic>
        <p:nvPicPr>
          <p:cNvPr id="12" name="Picture 11">
            <a:extLst>
              <a:ext uri="{FF2B5EF4-FFF2-40B4-BE49-F238E27FC236}">
                <a16:creationId xmlns:a16="http://schemas.microsoft.com/office/drawing/2014/main" id="{F8B8D88F-EE45-42C4-AA96-51E132FCAB83}"/>
              </a:ext>
            </a:extLst>
          </p:cNvPr>
          <p:cNvPicPr>
            <a:picLocks noChangeAspect="1"/>
          </p:cNvPicPr>
          <p:nvPr/>
        </p:nvPicPr>
        <p:blipFill>
          <a:blip r:embed="rId2"/>
          <a:stretch>
            <a:fillRect/>
          </a:stretch>
        </p:blipFill>
        <p:spPr>
          <a:xfrm>
            <a:off x="687908" y="1590852"/>
            <a:ext cx="1500000" cy="4320000"/>
          </a:xfrm>
          <a:prstGeom prst="rect">
            <a:avLst/>
          </a:prstGeom>
        </p:spPr>
      </p:pic>
    </p:spTree>
    <p:extLst>
      <p:ext uri="{BB962C8B-B14F-4D97-AF65-F5344CB8AC3E}">
        <p14:creationId xmlns:p14="http://schemas.microsoft.com/office/powerpoint/2010/main" val="2457470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Snacks and Lunches</a:t>
            </a:r>
          </a:p>
        </p:txBody>
      </p:sp>
      <p:sp>
        <p:nvSpPr>
          <p:cNvPr id="12" name="Content Placeholder 2">
            <a:extLst>
              <a:ext uri="{FF2B5EF4-FFF2-40B4-BE49-F238E27FC236}">
                <a16:creationId xmlns:a16="http://schemas.microsoft.com/office/drawing/2014/main" id="{CBD78451-A536-41B4-846C-72308F8896F6}"/>
              </a:ext>
            </a:extLst>
          </p:cNvPr>
          <p:cNvSpPr>
            <a:spLocks noGrp="1"/>
          </p:cNvSpPr>
          <p:nvPr>
            <p:ph idx="1"/>
          </p:nvPr>
        </p:nvSpPr>
        <p:spPr>
          <a:xfrm>
            <a:off x="721907" y="1512427"/>
            <a:ext cx="8457951" cy="5050707"/>
          </a:xfrm>
        </p:spPr>
        <p:txBody>
          <a:bodyPr vert="horz" lIns="91440" tIns="45720" rIns="91440" bIns="45720" rtlCol="0" anchor="t">
            <a:noAutofit/>
          </a:bodyPr>
          <a:lstStyle/>
          <a:p>
            <a:r>
              <a:rPr lang="en-US" sz="2000" dirty="0">
                <a:solidFill>
                  <a:schemeClr val="tx1"/>
                </a:solidFill>
                <a:latin typeface="Comic Sans MS"/>
              </a:rPr>
              <a:t>Children will have access to water and juice.</a:t>
            </a:r>
          </a:p>
          <a:p>
            <a:r>
              <a:rPr lang="en-GB" sz="2000" dirty="0">
                <a:solidFill>
                  <a:schemeClr val="tx1"/>
                </a:solidFill>
                <a:latin typeface="Comic Sans MS"/>
              </a:rPr>
              <a:t>A contribution of £2.00 can be made for toast on a weekly basis. Payable on ParentPay.</a:t>
            </a:r>
          </a:p>
          <a:p>
            <a:r>
              <a:rPr lang="en-US" sz="2000" dirty="0">
                <a:solidFill>
                  <a:schemeClr val="tx1"/>
                </a:solidFill>
                <a:latin typeface="Comic Sans MS"/>
              </a:rPr>
              <a:t>All children have access to fruit daily as part of the fruit for schools system.</a:t>
            </a:r>
          </a:p>
          <a:p>
            <a:r>
              <a:rPr lang="en-US" sz="2000" dirty="0">
                <a:solidFill>
                  <a:schemeClr val="tx1"/>
                </a:solidFill>
                <a:latin typeface="Comic Sans MS"/>
              </a:rPr>
              <a:t>All children in Year 1 and 2 are entitled to free school meals which we can order for you or you can make a choice yourself. However, you can also provide them with a packed lunch and/or safe foods that they can have for both lunch and snack.</a:t>
            </a:r>
          </a:p>
          <a:p>
            <a:endParaRPr lang="en-GB" sz="2000" dirty="0">
              <a:solidFill>
                <a:schemeClr val="tx1"/>
              </a:solidFill>
              <a:cs typeface="Segoe UI"/>
            </a:endParaRPr>
          </a:p>
        </p:txBody>
      </p:sp>
      <p:pic>
        <p:nvPicPr>
          <p:cNvPr id="6" name="Picture 5">
            <a:extLst>
              <a:ext uri="{FF2B5EF4-FFF2-40B4-BE49-F238E27FC236}">
                <a16:creationId xmlns:a16="http://schemas.microsoft.com/office/drawing/2014/main" id="{753EC803-AA96-4C0C-9908-D22268907F89}"/>
              </a:ext>
            </a:extLst>
          </p:cNvPr>
          <p:cNvPicPr>
            <a:picLocks noChangeAspect="1"/>
          </p:cNvPicPr>
          <p:nvPr/>
        </p:nvPicPr>
        <p:blipFill>
          <a:blip r:embed="rId2"/>
          <a:stretch>
            <a:fillRect/>
          </a:stretch>
        </p:blipFill>
        <p:spPr>
          <a:xfrm>
            <a:off x="9851517" y="1693410"/>
            <a:ext cx="1502284" cy="4320000"/>
          </a:xfrm>
          <a:prstGeom prst="rect">
            <a:avLst/>
          </a:prstGeom>
        </p:spPr>
      </p:pic>
    </p:spTree>
    <p:extLst>
      <p:ext uri="{BB962C8B-B14F-4D97-AF65-F5344CB8AC3E}">
        <p14:creationId xmlns:p14="http://schemas.microsoft.com/office/powerpoint/2010/main" val="1003620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Tooth Brushing</a:t>
            </a:r>
          </a:p>
        </p:txBody>
      </p:sp>
      <p:pic>
        <p:nvPicPr>
          <p:cNvPr id="11" name="Picture 10">
            <a:extLst>
              <a:ext uri="{FF2B5EF4-FFF2-40B4-BE49-F238E27FC236}">
                <a16:creationId xmlns:a16="http://schemas.microsoft.com/office/drawing/2014/main" id="{5AD8E1A0-3774-4041-8EB5-867B71D4EC9D}"/>
              </a:ext>
            </a:extLst>
          </p:cNvPr>
          <p:cNvPicPr>
            <a:picLocks noChangeAspect="1"/>
          </p:cNvPicPr>
          <p:nvPr/>
        </p:nvPicPr>
        <p:blipFill>
          <a:blip r:embed="rId2"/>
          <a:stretch>
            <a:fillRect/>
          </a:stretch>
        </p:blipFill>
        <p:spPr>
          <a:xfrm>
            <a:off x="9140013" y="1844532"/>
            <a:ext cx="2160000" cy="2050909"/>
          </a:xfrm>
          <a:prstGeom prst="rect">
            <a:avLst/>
          </a:prstGeom>
        </p:spPr>
      </p:pic>
      <p:sp>
        <p:nvSpPr>
          <p:cNvPr id="12" name="Content Placeholder 2">
            <a:extLst>
              <a:ext uri="{FF2B5EF4-FFF2-40B4-BE49-F238E27FC236}">
                <a16:creationId xmlns:a16="http://schemas.microsoft.com/office/drawing/2014/main" id="{E00EE5A2-C0C3-410D-8177-C42E37EF0C48}"/>
              </a:ext>
            </a:extLst>
          </p:cNvPr>
          <p:cNvSpPr>
            <a:spLocks noGrp="1"/>
          </p:cNvSpPr>
          <p:nvPr>
            <p:ph idx="1"/>
          </p:nvPr>
        </p:nvSpPr>
        <p:spPr>
          <a:xfrm>
            <a:off x="891987" y="1844532"/>
            <a:ext cx="6665258" cy="2393085"/>
          </a:xfrm>
        </p:spPr>
        <p:txBody>
          <a:bodyPr vert="horz" lIns="91440" tIns="45720" rIns="91440" bIns="45720" rtlCol="0" anchor="t">
            <a:noAutofit/>
          </a:bodyPr>
          <a:lstStyle/>
          <a:p>
            <a:r>
              <a:rPr lang="en-US" sz="2000" dirty="0">
                <a:solidFill>
                  <a:schemeClr val="tx1"/>
                </a:solidFill>
                <a:latin typeface="Comic Sans MS"/>
              </a:rPr>
              <a:t>We will be taking part in the tooth brushing scheme, whereby the children are encouraged to clean their teeth daily after lunch.</a:t>
            </a:r>
          </a:p>
          <a:p>
            <a:endParaRPr lang="en-GB" sz="2000" dirty="0">
              <a:latin typeface="Comic Sans MS"/>
            </a:endParaRPr>
          </a:p>
          <a:p>
            <a:endParaRPr lang="en-US" sz="2000" dirty="0">
              <a:latin typeface="Comic Sans MS"/>
            </a:endParaRPr>
          </a:p>
        </p:txBody>
      </p:sp>
    </p:spTree>
    <p:extLst>
      <p:ext uri="{BB962C8B-B14F-4D97-AF65-F5344CB8AC3E}">
        <p14:creationId xmlns:p14="http://schemas.microsoft.com/office/powerpoint/2010/main" val="411194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Additional Information</a:t>
            </a:r>
          </a:p>
        </p:txBody>
      </p:sp>
      <p:sp>
        <p:nvSpPr>
          <p:cNvPr id="12" name="Content Placeholder 2">
            <a:extLst>
              <a:ext uri="{FF2B5EF4-FFF2-40B4-BE49-F238E27FC236}">
                <a16:creationId xmlns:a16="http://schemas.microsoft.com/office/drawing/2014/main" id="{E00EE5A2-C0C3-410D-8177-C42E37EF0C48}"/>
              </a:ext>
            </a:extLst>
          </p:cNvPr>
          <p:cNvSpPr>
            <a:spLocks noGrp="1"/>
          </p:cNvSpPr>
          <p:nvPr>
            <p:ph idx="1"/>
          </p:nvPr>
        </p:nvSpPr>
        <p:spPr>
          <a:xfrm>
            <a:off x="811305" y="1673443"/>
            <a:ext cx="6665258" cy="4512204"/>
          </a:xfrm>
        </p:spPr>
        <p:txBody>
          <a:bodyPr vert="horz" lIns="91440" tIns="45720" rIns="91440" bIns="45720" rtlCol="0" anchor="t">
            <a:noAutofit/>
          </a:bodyPr>
          <a:lstStyle/>
          <a:p>
            <a:r>
              <a:rPr lang="en-US" sz="2000" dirty="0">
                <a:solidFill>
                  <a:schemeClr val="tx1"/>
                </a:solidFill>
                <a:latin typeface="Comic Sans MS"/>
              </a:rPr>
              <a:t>The children will need spare clothing in their school bags in case of accidents and messy play. Wellies and puddle suits would be helpful for Forest School (Spring Term 1).</a:t>
            </a:r>
          </a:p>
          <a:p>
            <a:r>
              <a:rPr lang="en-US" sz="2000" dirty="0">
                <a:solidFill>
                  <a:schemeClr val="tx1"/>
                </a:solidFill>
                <a:latin typeface="Comic Sans MS"/>
              </a:rPr>
              <a:t>Nappies to be provided by yourself, ideally 2-3 nappies per day. We are supporting and encouraging the children to get themselves undressed and dressed as well as sitting on the toilet, hand washing and drying, etc.</a:t>
            </a:r>
            <a:endParaRPr lang="en-GB" sz="2000" dirty="0">
              <a:solidFill>
                <a:schemeClr val="tx1"/>
              </a:solidFill>
              <a:latin typeface="Comic Sans MS"/>
            </a:endParaRPr>
          </a:p>
        </p:txBody>
      </p:sp>
      <p:pic>
        <p:nvPicPr>
          <p:cNvPr id="4" name="Picture 3">
            <a:extLst>
              <a:ext uri="{FF2B5EF4-FFF2-40B4-BE49-F238E27FC236}">
                <a16:creationId xmlns:a16="http://schemas.microsoft.com/office/drawing/2014/main" id="{7EBB7044-97A6-4971-9E57-431A08510245}"/>
              </a:ext>
            </a:extLst>
          </p:cNvPr>
          <p:cNvPicPr>
            <a:picLocks noChangeAspect="1"/>
          </p:cNvPicPr>
          <p:nvPr/>
        </p:nvPicPr>
        <p:blipFill>
          <a:blip r:embed="rId2"/>
          <a:stretch>
            <a:fillRect/>
          </a:stretch>
        </p:blipFill>
        <p:spPr>
          <a:xfrm>
            <a:off x="8913307" y="1770272"/>
            <a:ext cx="2238750" cy="4320000"/>
          </a:xfrm>
          <a:prstGeom prst="rect">
            <a:avLst/>
          </a:prstGeom>
        </p:spPr>
      </p:pic>
    </p:spTree>
    <p:extLst>
      <p:ext uri="{BB962C8B-B14F-4D97-AF65-F5344CB8AC3E}">
        <p14:creationId xmlns:p14="http://schemas.microsoft.com/office/powerpoint/2010/main" val="337025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Support</a:t>
            </a:r>
            <a:endParaRPr lang="en-GB" dirty="0">
              <a:latin typeface="Comic Sans MS" panose="030F0702030302020204" pitchFamily="66" charset="0"/>
            </a:endParaRPr>
          </a:p>
        </p:txBody>
      </p:sp>
      <p:sp>
        <p:nvSpPr>
          <p:cNvPr id="3" name="Content Placeholder 2"/>
          <p:cNvSpPr>
            <a:spLocks noGrp="1"/>
          </p:cNvSpPr>
          <p:nvPr>
            <p:ph idx="1"/>
          </p:nvPr>
        </p:nvSpPr>
        <p:spPr>
          <a:xfrm>
            <a:off x="2537011" y="1502036"/>
            <a:ext cx="8701967" cy="4351338"/>
          </a:xfrm>
        </p:spPr>
        <p:txBody>
          <a:bodyPr vert="horz" lIns="91440" tIns="45720" rIns="91440" bIns="45720" rtlCol="0" anchor="t">
            <a:normAutofit/>
          </a:bodyPr>
          <a:lstStyle/>
          <a:p>
            <a:r>
              <a:rPr lang="en-US" sz="2000" dirty="0">
                <a:solidFill>
                  <a:schemeClr val="tx1"/>
                </a:solidFill>
                <a:latin typeface="Comic Sans MS"/>
              </a:rPr>
              <a:t>The school have fantastic teams whereby support is given with Speech and Language and Occupational Therapy (Shine). These services are provided within the setting.</a:t>
            </a:r>
          </a:p>
          <a:p>
            <a:r>
              <a:rPr lang="en-US" sz="2000" dirty="0">
                <a:solidFill>
                  <a:schemeClr val="tx1"/>
                </a:solidFill>
                <a:latin typeface="Comic Sans MS" panose="030F0702030302020204" pitchFamily="66" charset="0"/>
              </a:rPr>
              <a:t>The safeguarding team are always available to support families, point you in the right direction and provide a variety of support.</a:t>
            </a:r>
          </a:p>
          <a:p>
            <a:r>
              <a:rPr lang="en-US" sz="2000" dirty="0">
                <a:solidFill>
                  <a:schemeClr val="tx1"/>
                </a:solidFill>
                <a:latin typeface="Comic Sans MS"/>
              </a:rPr>
              <a:t>No problem is too big or too small.  If you are concerned or worried or have any queries, please reach out to the school.</a:t>
            </a:r>
            <a:endParaRPr lang="en-US" sz="2000" dirty="0"/>
          </a:p>
          <a:p>
            <a:endParaRPr lang="en-US" sz="2000" dirty="0"/>
          </a:p>
          <a:p>
            <a:endParaRPr lang="en-GB" sz="2000" dirty="0"/>
          </a:p>
        </p:txBody>
      </p:sp>
      <p:pic>
        <p:nvPicPr>
          <p:cNvPr id="5" name="Picture 4">
            <a:extLst>
              <a:ext uri="{FF2B5EF4-FFF2-40B4-BE49-F238E27FC236}">
                <a16:creationId xmlns:a16="http://schemas.microsoft.com/office/drawing/2014/main" id="{31C47205-68F1-4D29-B711-01B4C6D4F33B}"/>
              </a:ext>
            </a:extLst>
          </p:cNvPr>
          <p:cNvPicPr>
            <a:picLocks noChangeAspect="1"/>
          </p:cNvPicPr>
          <p:nvPr/>
        </p:nvPicPr>
        <p:blipFill>
          <a:blip r:embed="rId2"/>
          <a:stretch>
            <a:fillRect/>
          </a:stretch>
        </p:blipFill>
        <p:spPr>
          <a:xfrm>
            <a:off x="604434" y="1533374"/>
            <a:ext cx="1475122" cy="4320000"/>
          </a:xfrm>
          <a:prstGeom prst="rect">
            <a:avLst/>
          </a:prstGeom>
        </p:spPr>
      </p:pic>
    </p:spTree>
    <p:extLst>
      <p:ext uri="{BB962C8B-B14F-4D97-AF65-F5344CB8AC3E}">
        <p14:creationId xmlns:p14="http://schemas.microsoft.com/office/powerpoint/2010/main" val="49855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70C04F-E7AC-41AB-9C6D-1B1BB88BFF7F}">
  <ds:schemaRefs>
    <ds:schemaRef ds:uri="http://www.w3.org/XML/1998/namespace"/>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4873beb7-5857-4685-be1f-d57550cc96cc"/>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333</TotalTime>
  <Words>618</Words>
  <Application>Microsoft Office PowerPoint</Application>
  <PresentationFormat>Widescreen</PresentationFormat>
  <Paragraphs>51</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WelcomeDoc</vt:lpstr>
      <vt:lpstr>Welcome to Bumblebee Class</vt:lpstr>
      <vt:lpstr>Bumblebee Class Team</vt:lpstr>
      <vt:lpstr>Our Curriculum</vt:lpstr>
      <vt:lpstr>What Our Days Look Like</vt:lpstr>
      <vt:lpstr>SCERTS</vt:lpstr>
      <vt:lpstr>Evidence for Learning</vt:lpstr>
      <vt:lpstr>Curriculum Enhancements, Trips and Visits</vt:lpstr>
      <vt:lpstr>What should pupils bring to school daily?</vt:lpstr>
      <vt:lpstr>Snacks and Lunches</vt:lpstr>
      <vt:lpstr>Tooth Brushing</vt:lpstr>
      <vt:lpstr>Additional Information</vt:lpstr>
      <vt:lpstr>Support</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Karen Brown</cp:lastModifiedBy>
  <cp:revision>173</cp:revision>
  <dcterms:created xsi:type="dcterms:W3CDTF">2021-09-18T20:35:27Z</dcterms:created>
  <dcterms:modified xsi:type="dcterms:W3CDTF">2026-09-21T18:28:38Z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