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3"/>
  </p:notesMasterIdLst>
  <p:sldIdLst>
    <p:sldId id="256" r:id="rId5"/>
    <p:sldId id="257" r:id="rId6"/>
    <p:sldId id="259" r:id="rId7"/>
    <p:sldId id="274" r:id="rId8"/>
    <p:sldId id="262" r:id="rId9"/>
    <p:sldId id="276" r:id="rId10"/>
    <p:sldId id="277" r:id="rId11"/>
    <p:sldId id="278" r:id="rId12"/>
    <p:sldId id="279" r:id="rId13"/>
    <p:sldId id="280" r:id="rId14"/>
    <p:sldId id="281" r:id="rId15"/>
    <p:sldId id="282" r:id="rId16"/>
    <p:sldId id="283" r:id="rId17"/>
    <p:sldId id="273" r:id="rId18"/>
    <p:sldId id="272" r:id="rId19"/>
    <p:sldId id="260" r:id="rId20"/>
    <p:sldId id="271" r:id="rId21"/>
    <p:sldId id="266"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Welcome" id="{E75E278A-FF0E-49A4-B170-79828D63BBAD}">
          <p14:sldIdLst>
            <p14:sldId id="256"/>
            <p14:sldId id="257"/>
            <p14:sldId id="259"/>
            <p14:sldId id="274"/>
            <p14:sldId id="262"/>
            <p14:sldId id="276"/>
            <p14:sldId id="277"/>
            <p14:sldId id="278"/>
            <p14:sldId id="279"/>
            <p14:sldId id="280"/>
            <p14:sldId id="281"/>
            <p14:sldId id="282"/>
            <p14:sldId id="283"/>
            <p14:sldId id="273"/>
            <p14:sldId id="272"/>
            <p14:sldId id="260"/>
            <p14:sldId id="271"/>
            <p14:sldId id="266"/>
          </p14:sldIdLst>
        </p14:section>
        <p14:section name="Design, Impress, Work Together" id="{B9B51309-D148-4332-87C2-07BE32FBCA3B}">
          <p14:sldIdLst/>
        </p14:section>
        <p14:section name="Learn More" id="{2CC34DB2-6590-42C0-AD4B-A04C6060184E}">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2B4A6"/>
    <a:srgbClr val="734F29"/>
    <a:srgbClr val="D24726"/>
    <a:srgbClr val="DD462F"/>
    <a:srgbClr val="AEB785"/>
    <a:srgbClr val="EFD5A2"/>
    <a:srgbClr val="3B3026"/>
    <a:srgbClr val="ECE1CA"/>
    <a:srgbClr val="795531"/>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573778D-C261-C625-C5E0-1E395C80ED15}" v="12" dt="2026-09-07T12:15:14.16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204" autoAdjust="0"/>
    <p:restoredTop sz="94280" autoAdjust="0"/>
  </p:normalViewPr>
  <p:slideViewPr>
    <p:cSldViewPr snapToGrid="0">
      <p:cViewPr>
        <p:scale>
          <a:sx n="66" d="100"/>
          <a:sy n="66" d="100"/>
        </p:scale>
        <p:origin x="660" y="25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C13577B-6902-467D-A26C-08A0DD5E4E03}" type="datetimeFigureOut">
              <a:rPr lang="en-US" smtClean="0"/>
              <a:t>9/21/2026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F61EA0F-A667-4B49-8422-0062BC55E249}" type="slidenum">
              <a:rPr lang="en-US" smtClean="0"/>
              <a:t>‹#›</a:t>
            </a:fld>
            <a:endParaRPr lang="en-US" dirty="0"/>
          </a:p>
        </p:txBody>
      </p:sp>
    </p:spTree>
    <p:extLst>
      <p:ext uri="{BB962C8B-B14F-4D97-AF65-F5344CB8AC3E}">
        <p14:creationId xmlns:p14="http://schemas.microsoft.com/office/powerpoint/2010/main" val="33819102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F61EA0F-A667-4B49-8422-0062BC55E249}" type="slidenum">
              <a:rPr lang="en-US" smtClean="0"/>
              <a:t>1</a:t>
            </a:fld>
            <a:endParaRPr lang="en-US" dirty="0"/>
          </a:p>
        </p:txBody>
      </p:sp>
    </p:spTree>
    <p:extLst>
      <p:ext uri="{BB962C8B-B14F-4D97-AF65-F5344CB8AC3E}">
        <p14:creationId xmlns:p14="http://schemas.microsoft.com/office/powerpoint/2010/main" val="10117698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0" y="0"/>
            <a:ext cx="12192000" cy="4866468"/>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ctrTitle"/>
          </p:nvPr>
        </p:nvSpPr>
        <p:spPr>
          <a:xfrm>
            <a:off x="838200" y="2061006"/>
            <a:ext cx="10515600" cy="2387600"/>
          </a:xfrm>
        </p:spPr>
        <p:txBody>
          <a:bodyPr anchor="b">
            <a:normAutofit/>
          </a:bodyPr>
          <a:lstStyle>
            <a:lvl1pPr algn="l">
              <a:defRPr sz="5400">
                <a:solidFill>
                  <a:schemeClr val="bg1"/>
                </a:solidFill>
              </a:defRPr>
            </a:lvl1pPr>
          </a:lstStyle>
          <a:p>
            <a:r>
              <a:rPr lang="en-US"/>
              <a:t>Click to edit Master title style</a:t>
            </a:r>
            <a:endParaRPr lang="en-US" dirty="0"/>
          </a:p>
        </p:txBody>
      </p:sp>
      <p:sp>
        <p:nvSpPr>
          <p:cNvPr id="3" name="Subtitle 2"/>
          <p:cNvSpPr>
            <a:spLocks noGrp="1"/>
          </p:cNvSpPr>
          <p:nvPr>
            <p:ph type="subTitle" idx="1"/>
          </p:nvPr>
        </p:nvSpPr>
        <p:spPr>
          <a:xfrm>
            <a:off x="838202" y="5110609"/>
            <a:ext cx="6705599" cy="1137793"/>
          </a:xfrm>
        </p:spPr>
        <p:txBody>
          <a:bodyPr>
            <a:normAutofit/>
          </a:bodyPr>
          <a:lstStyle>
            <a:lvl1pPr marL="0" indent="0" algn="l">
              <a:lnSpc>
                <a:spcPct val="150000"/>
              </a:lnSpc>
              <a:spcBef>
                <a:spcPts val="600"/>
              </a:spcBef>
              <a:buNone/>
              <a:defRPr sz="2800">
                <a:solidFill>
                  <a:srgbClr val="D24726"/>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BEEBAAA-29B5-4AF5-BC5F-7E580C29002D}" type="datetimeFigureOut">
              <a:rPr lang="en-US" smtClean="0"/>
              <a:t>9/21/2026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860EDB8-5305-433F-BE41-D7A86D811DB3}" type="slidenum">
              <a:rPr lang="en-US" smtClean="0"/>
              <a:t>‹#›</a:t>
            </a:fld>
            <a:endParaRPr lang="en-US" dirty="0"/>
          </a:p>
        </p:txBody>
      </p:sp>
      <p:sp>
        <p:nvSpPr>
          <p:cNvPr id="8" name="Rectangle 7"/>
          <p:cNvSpPr/>
          <p:nvPr userDrawn="1"/>
        </p:nvSpPr>
        <p:spPr>
          <a:xfrm>
            <a:off x="0" y="0"/>
            <a:ext cx="12192000" cy="4866468"/>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17185494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title"/>
          </p:nvPr>
        </p:nvSpPr>
        <p:spPr>
          <a:xfrm>
            <a:off x="604434" y="0"/>
            <a:ext cx="10749367" cy="1208868"/>
          </a:xfrm>
        </p:spPr>
        <p:txBody>
          <a:bodyPr anchor="b">
            <a:normAutofit/>
          </a:bodyPr>
          <a:lstStyle>
            <a:lvl1pPr>
              <a:defRPr sz="3600">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838201" y="1825625"/>
            <a:ext cx="4167753" cy="4351338"/>
          </a:xfrm>
        </p:spPr>
        <p:txBody>
          <a:bodyPr>
            <a:normAutofit/>
          </a:bodyPr>
          <a:lstStyle>
            <a:lvl1pPr marL="0" indent="0">
              <a:lnSpc>
                <a:spcPct val="150000"/>
              </a:lnSpc>
              <a:spcAft>
                <a:spcPts val="1200"/>
              </a:spcAft>
              <a:buNone/>
              <a:defRPr sz="1600">
                <a:solidFill>
                  <a:schemeClr val="bg1">
                    <a:lumMod val="50000"/>
                  </a:schemeClr>
                </a:solidFill>
              </a:defRPr>
            </a:lvl1pPr>
            <a:lvl2pPr>
              <a:lnSpc>
                <a:spcPct val="150000"/>
              </a:lnSpc>
              <a:spcAft>
                <a:spcPts val="1200"/>
              </a:spcAft>
              <a:defRPr sz="1400">
                <a:solidFill>
                  <a:schemeClr val="bg1">
                    <a:lumMod val="50000"/>
                  </a:schemeClr>
                </a:solidFill>
              </a:defRPr>
            </a:lvl2pPr>
            <a:lvl3pPr>
              <a:lnSpc>
                <a:spcPct val="150000"/>
              </a:lnSpc>
              <a:spcAft>
                <a:spcPts val="1200"/>
              </a:spcAft>
              <a:defRPr sz="1200">
                <a:solidFill>
                  <a:schemeClr val="bg1">
                    <a:lumMod val="50000"/>
                  </a:schemeClr>
                </a:solidFill>
              </a:defRPr>
            </a:lvl3pPr>
            <a:lvl4pPr>
              <a:lnSpc>
                <a:spcPct val="150000"/>
              </a:lnSpc>
              <a:spcAft>
                <a:spcPts val="1200"/>
              </a:spcAft>
              <a:defRPr sz="1100">
                <a:solidFill>
                  <a:schemeClr val="bg1">
                    <a:lumMod val="50000"/>
                  </a:schemeClr>
                </a:solidFill>
              </a:defRPr>
            </a:lvl4pPr>
            <a:lvl5pPr>
              <a:lnSpc>
                <a:spcPct val="150000"/>
              </a:lnSpc>
              <a:spcAft>
                <a:spcPts val="1200"/>
              </a:spcAft>
              <a:defRPr sz="1100">
                <a:solidFill>
                  <a:schemeClr val="bg1">
                    <a:lumMod val="5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BEEBAAA-29B5-4AF5-BC5F-7E580C29002D}" type="datetimeFigureOut">
              <a:rPr lang="en-US" smtClean="0"/>
              <a:t>9/21/2026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860EDB8-5305-433F-BE41-D7A86D811DB3}" type="slidenum">
              <a:rPr lang="en-US" smtClean="0"/>
              <a:t>‹#›</a:t>
            </a:fld>
            <a:endParaRPr lang="en-US" dirty="0"/>
          </a:p>
        </p:txBody>
      </p:sp>
      <p:sp>
        <p:nvSpPr>
          <p:cNvPr id="8" name="Rectangle 7"/>
          <p:cNvSpPr/>
          <p:nvPr userDrawn="1"/>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21858365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5656882" y="1709738"/>
            <a:ext cx="6535119" cy="357518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title"/>
          </p:nvPr>
        </p:nvSpPr>
        <p:spPr>
          <a:xfrm>
            <a:off x="838201" y="2402238"/>
            <a:ext cx="4508715" cy="2187227"/>
          </a:xfrm>
        </p:spPr>
        <p:txBody>
          <a:bodyPr anchor="ctr">
            <a:noAutofit/>
          </a:bodyPr>
          <a:lstStyle>
            <a:lvl1pPr algn="l">
              <a:defRPr sz="4800">
                <a:solidFill>
                  <a:srgbClr val="D24726"/>
                </a:solidFill>
              </a:defRPr>
            </a:lvl1pPr>
          </a:lstStyle>
          <a:p>
            <a:r>
              <a:rPr lang="en-US"/>
              <a:t>Click to edit Master title style</a:t>
            </a:r>
            <a:endParaRPr lang="en-US" dirty="0"/>
          </a:p>
        </p:txBody>
      </p:sp>
      <p:sp>
        <p:nvSpPr>
          <p:cNvPr id="3" name="Text Placeholder 2"/>
          <p:cNvSpPr>
            <a:spLocks noGrp="1"/>
          </p:cNvSpPr>
          <p:nvPr>
            <p:ph type="body" idx="1"/>
          </p:nvPr>
        </p:nvSpPr>
        <p:spPr>
          <a:xfrm>
            <a:off x="6323308" y="2402237"/>
            <a:ext cx="5269424" cy="2187226"/>
          </a:xfrm>
        </p:spPr>
        <p:txBody>
          <a:bodyPr anchor="ctr">
            <a:normAutofit/>
          </a:bodyPr>
          <a:lstStyle>
            <a:lvl1pPr marL="0" indent="0">
              <a:lnSpc>
                <a:spcPct val="150000"/>
              </a:lnSpc>
              <a:buNone/>
              <a:defRPr sz="2800">
                <a:solidFill>
                  <a:schemeClr val="bg1"/>
                </a:solidFill>
                <a:latin typeface="+mj-lt"/>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p:cNvSpPr>
            <a:spLocks noGrp="1"/>
          </p:cNvSpPr>
          <p:nvPr>
            <p:ph type="dt" sz="half" idx="10"/>
          </p:nvPr>
        </p:nvSpPr>
        <p:spPr/>
        <p:txBody>
          <a:bodyPr/>
          <a:lstStyle/>
          <a:p>
            <a:fld id="{8BEEBAAA-29B5-4AF5-BC5F-7E580C29002D}" type="datetimeFigureOut">
              <a:rPr lang="en-US" smtClean="0"/>
              <a:t>9/21/2026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860EDB8-5305-433F-BE41-D7A86D811DB3}" type="slidenum">
              <a:rPr lang="en-US" smtClean="0"/>
              <a:t>‹#›</a:t>
            </a:fld>
            <a:endParaRPr lang="en-US" dirty="0"/>
          </a:p>
        </p:txBody>
      </p:sp>
      <p:sp>
        <p:nvSpPr>
          <p:cNvPr id="8" name="Rectangle 7"/>
          <p:cNvSpPr/>
          <p:nvPr userDrawn="1"/>
        </p:nvSpPr>
        <p:spPr>
          <a:xfrm>
            <a:off x="5656882" y="1709738"/>
            <a:ext cx="6535119" cy="357518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13356555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p:nvPr/>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title"/>
          </p:nvPr>
        </p:nvSpPr>
        <p:spPr>
          <a:xfrm>
            <a:off x="609600" y="1"/>
            <a:ext cx="10744200" cy="1228436"/>
          </a:xfrm>
        </p:spPr>
        <p:txBody>
          <a:bodyPr anchor="b">
            <a:normAutofit/>
          </a:bodyPr>
          <a:lstStyle>
            <a:lvl1pPr>
              <a:defRPr sz="3600">
                <a:solidFill>
                  <a:schemeClr val="bg1"/>
                </a:solidFill>
              </a:defRPr>
            </a:lvl1p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vert="horz" lIns="91440" tIns="45720" rIns="91440" bIns="45720" rtlCol="0">
            <a:normAutofit/>
          </a:bodyPr>
          <a:lstStyle>
            <a:lvl1pPr>
              <a:defRPr lang="en-US" sz="1600" smtClean="0">
                <a:solidFill>
                  <a:schemeClr val="bg1">
                    <a:lumMod val="50000"/>
                  </a:schemeClr>
                </a:solidFill>
              </a:defRPr>
            </a:lvl1pPr>
            <a:lvl2pPr>
              <a:defRPr lang="en-US" sz="1400" smtClean="0">
                <a:solidFill>
                  <a:schemeClr val="bg1">
                    <a:lumMod val="50000"/>
                  </a:schemeClr>
                </a:solidFill>
              </a:defRPr>
            </a:lvl2pPr>
            <a:lvl3pPr>
              <a:defRPr lang="en-US" sz="1200" smtClean="0">
                <a:solidFill>
                  <a:schemeClr val="bg1">
                    <a:lumMod val="50000"/>
                  </a:schemeClr>
                </a:solidFill>
              </a:defRPr>
            </a:lvl3pPr>
            <a:lvl4pPr>
              <a:defRPr lang="en-US" sz="1100" smtClean="0">
                <a:solidFill>
                  <a:schemeClr val="bg1">
                    <a:lumMod val="50000"/>
                  </a:schemeClr>
                </a:solidFill>
              </a:defRPr>
            </a:lvl4pPr>
            <a:lvl5pPr>
              <a:defRPr lang="en-US" sz="1100">
                <a:solidFill>
                  <a:schemeClr val="bg1">
                    <a:lumMod val="50000"/>
                  </a:schemeClr>
                </a:solidFill>
              </a:defRPr>
            </a:lvl5pPr>
          </a:lstStyle>
          <a:p>
            <a:pPr marL="0" lvl="0" indent="0">
              <a:lnSpc>
                <a:spcPct val="150000"/>
              </a:lnSpc>
              <a:spcAft>
                <a:spcPts val="1200"/>
              </a:spcAft>
              <a:buNone/>
            </a:pPr>
            <a:r>
              <a:rPr lang="en-US"/>
              <a:t>Click to edit Master text styles</a:t>
            </a:r>
          </a:p>
          <a:p>
            <a:pPr marL="0" lvl="1" indent="0">
              <a:lnSpc>
                <a:spcPct val="150000"/>
              </a:lnSpc>
              <a:spcAft>
                <a:spcPts val="1200"/>
              </a:spcAft>
              <a:buNone/>
            </a:pPr>
            <a:r>
              <a:rPr lang="en-US"/>
              <a:t>Second level</a:t>
            </a:r>
          </a:p>
          <a:p>
            <a:pPr marL="0" lvl="2" indent="0">
              <a:lnSpc>
                <a:spcPct val="150000"/>
              </a:lnSpc>
              <a:spcAft>
                <a:spcPts val="1200"/>
              </a:spcAft>
              <a:buNone/>
            </a:pPr>
            <a:r>
              <a:rPr lang="en-US"/>
              <a:t>Third level</a:t>
            </a:r>
          </a:p>
          <a:p>
            <a:pPr marL="0" lvl="3" indent="0">
              <a:lnSpc>
                <a:spcPct val="150000"/>
              </a:lnSpc>
              <a:spcAft>
                <a:spcPts val="1200"/>
              </a:spcAft>
              <a:buNone/>
            </a:pPr>
            <a:r>
              <a:rPr lang="en-US"/>
              <a:t>Fourth level</a:t>
            </a:r>
          </a:p>
          <a:p>
            <a:pPr marL="0" lvl="4" indent="0">
              <a:lnSpc>
                <a:spcPct val="150000"/>
              </a:lnSpc>
              <a:spcAft>
                <a:spcPts val="1200"/>
              </a:spcAft>
              <a:buNone/>
            </a:pPr>
            <a:r>
              <a:rPr lang="en-US"/>
              <a:t>Fifth level</a:t>
            </a:r>
          </a:p>
        </p:txBody>
      </p:sp>
      <p:sp>
        <p:nvSpPr>
          <p:cNvPr id="4" name="Content Placeholder 3"/>
          <p:cNvSpPr>
            <a:spLocks noGrp="1"/>
          </p:cNvSpPr>
          <p:nvPr>
            <p:ph sz="half" idx="2"/>
          </p:nvPr>
        </p:nvSpPr>
        <p:spPr>
          <a:xfrm>
            <a:off x="6172200" y="1825625"/>
            <a:ext cx="5181600" cy="4351338"/>
          </a:xfrm>
        </p:spPr>
        <p:txBody>
          <a:bodyPr vert="horz" lIns="91440" tIns="45720" rIns="91440" bIns="45720" rtlCol="0">
            <a:normAutofit/>
          </a:bodyPr>
          <a:lstStyle>
            <a:lvl1pPr>
              <a:defRPr lang="en-US" sz="1600" smtClean="0">
                <a:solidFill>
                  <a:schemeClr val="bg1">
                    <a:lumMod val="50000"/>
                  </a:schemeClr>
                </a:solidFill>
              </a:defRPr>
            </a:lvl1pPr>
            <a:lvl2pPr>
              <a:defRPr lang="en-US" sz="1400" smtClean="0">
                <a:solidFill>
                  <a:schemeClr val="bg1">
                    <a:lumMod val="50000"/>
                  </a:schemeClr>
                </a:solidFill>
              </a:defRPr>
            </a:lvl2pPr>
            <a:lvl3pPr>
              <a:defRPr lang="en-US" sz="1200" smtClean="0">
                <a:solidFill>
                  <a:schemeClr val="bg1">
                    <a:lumMod val="50000"/>
                  </a:schemeClr>
                </a:solidFill>
              </a:defRPr>
            </a:lvl3pPr>
            <a:lvl4pPr>
              <a:defRPr lang="en-US" sz="1100" smtClean="0">
                <a:solidFill>
                  <a:schemeClr val="bg1">
                    <a:lumMod val="50000"/>
                  </a:schemeClr>
                </a:solidFill>
              </a:defRPr>
            </a:lvl4pPr>
            <a:lvl5pPr>
              <a:defRPr lang="en-US" sz="1100">
                <a:solidFill>
                  <a:schemeClr val="bg1">
                    <a:lumMod val="50000"/>
                  </a:schemeClr>
                </a:solidFill>
              </a:defRPr>
            </a:lvl5pPr>
          </a:lstStyle>
          <a:p>
            <a:pPr marL="0" lvl="0" indent="0">
              <a:lnSpc>
                <a:spcPct val="150000"/>
              </a:lnSpc>
              <a:spcAft>
                <a:spcPts val="1200"/>
              </a:spcAft>
              <a:buNone/>
            </a:pPr>
            <a:r>
              <a:rPr lang="en-US"/>
              <a:t>Click to edit Master text styles</a:t>
            </a:r>
          </a:p>
          <a:p>
            <a:pPr marL="0" lvl="1" indent="0">
              <a:lnSpc>
                <a:spcPct val="150000"/>
              </a:lnSpc>
              <a:spcAft>
                <a:spcPts val="1200"/>
              </a:spcAft>
              <a:buNone/>
            </a:pPr>
            <a:r>
              <a:rPr lang="en-US"/>
              <a:t>Second level</a:t>
            </a:r>
          </a:p>
          <a:p>
            <a:pPr marL="0" lvl="2" indent="0">
              <a:lnSpc>
                <a:spcPct val="150000"/>
              </a:lnSpc>
              <a:spcAft>
                <a:spcPts val="1200"/>
              </a:spcAft>
              <a:buNone/>
            </a:pPr>
            <a:r>
              <a:rPr lang="en-US"/>
              <a:t>Third level</a:t>
            </a:r>
          </a:p>
          <a:p>
            <a:pPr marL="0" lvl="3" indent="0">
              <a:lnSpc>
                <a:spcPct val="150000"/>
              </a:lnSpc>
              <a:spcAft>
                <a:spcPts val="1200"/>
              </a:spcAft>
              <a:buNone/>
            </a:pPr>
            <a:r>
              <a:rPr lang="en-US"/>
              <a:t>Fourth level</a:t>
            </a:r>
          </a:p>
          <a:p>
            <a:pPr marL="0" lvl="4" indent="0">
              <a:lnSpc>
                <a:spcPct val="150000"/>
              </a:lnSpc>
              <a:spcAft>
                <a:spcPts val="1200"/>
              </a:spcAft>
              <a:buNone/>
            </a:pPr>
            <a:r>
              <a:rPr lang="en-US"/>
              <a:t>Fifth level</a:t>
            </a:r>
          </a:p>
        </p:txBody>
      </p:sp>
      <p:sp>
        <p:nvSpPr>
          <p:cNvPr id="5" name="Date Placeholder 4"/>
          <p:cNvSpPr>
            <a:spLocks noGrp="1"/>
          </p:cNvSpPr>
          <p:nvPr>
            <p:ph type="dt" sz="half" idx="10"/>
          </p:nvPr>
        </p:nvSpPr>
        <p:spPr/>
        <p:txBody>
          <a:bodyPr/>
          <a:lstStyle/>
          <a:p>
            <a:fld id="{8BEEBAAA-29B5-4AF5-BC5F-7E580C29002D}" type="datetimeFigureOut">
              <a:rPr lang="en-US" smtClean="0"/>
              <a:t>9/21/2026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860EDB8-5305-433F-BE41-D7A86D811DB3}" type="slidenum">
              <a:rPr lang="en-US" smtClean="0"/>
              <a:t>‹#›</a:t>
            </a:fld>
            <a:endParaRPr lang="en-US" dirty="0"/>
          </a:p>
        </p:txBody>
      </p:sp>
      <p:sp>
        <p:nvSpPr>
          <p:cNvPr id="9" name="Rectangle 8"/>
          <p:cNvSpPr/>
          <p:nvPr userDrawn="1"/>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33282238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p:nvPr/>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title"/>
          </p:nvPr>
        </p:nvSpPr>
        <p:spPr>
          <a:xfrm>
            <a:off x="609600" y="0"/>
            <a:ext cx="10737851" cy="1228436"/>
          </a:xfrm>
        </p:spPr>
        <p:txBody>
          <a:bodyPr anchor="b">
            <a:normAutofit/>
          </a:bodyPr>
          <a:lstStyle>
            <a:lvl1pPr>
              <a:defRPr sz="3600">
                <a:solidFill>
                  <a:schemeClr val="bg1"/>
                </a:solidFill>
              </a:defRPr>
            </a:lvl1pPr>
          </a:lstStyle>
          <a:p>
            <a:r>
              <a:rPr lang="en-US"/>
              <a:t>Click to edit Master title style</a:t>
            </a:r>
          </a:p>
        </p:txBody>
      </p:sp>
      <p:sp>
        <p:nvSpPr>
          <p:cNvPr id="3" name="Text Placeholder 2"/>
          <p:cNvSpPr>
            <a:spLocks noGrp="1"/>
          </p:cNvSpPr>
          <p:nvPr>
            <p:ph type="body" idx="1"/>
          </p:nvPr>
        </p:nvSpPr>
        <p:spPr>
          <a:xfrm>
            <a:off x="831851" y="1489075"/>
            <a:ext cx="5156200" cy="6413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1851" y="2193927"/>
            <a:ext cx="5156200" cy="3978275"/>
          </a:xfrm>
        </p:spPr>
        <p:txBody>
          <a:bodyPr vert="horz" lIns="91440" tIns="45720" rIns="91440" bIns="45720" rtlCol="0">
            <a:normAutofit/>
          </a:bodyPr>
          <a:lstStyle>
            <a:lvl1pPr>
              <a:defRPr lang="en-US" sz="1600" smtClean="0">
                <a:solidFill>
                  <a:schemeClr val="bg1">
                    <a:lumMod val="50000"/>
                  </a:schemeClr>
                </a:solidFill>
              </a:defRPr>
            </a:lvl1pPr>
            <a:lvl2pPr>
              <a:defRPr lang="en-US" sz="1400" smtClean="0">
                <a:solidFill>
                  <a:schemeClr val="bg1">
                    <a:lumMod val="50000"/>
                  </a:schemeClr>
                </a:solidFill>
              </a:defRPr>
            </a:lvl2pPr>
            <a:lvl3pPr>
              <a:defRPr lang="en-US" sz="1200" smtClean="0">
                <a:solidFill>
                  <a:schemeClr val="bg1">
                    <a:lumMod val="50000"/>
                  </a:schemeClr>
                </a:solidFill>
              </a:defRPr>
            </a:lvl3pPr>
            <a:lvl4pPr>
              <a:defRPr lang="en-US" sz="1100" smtClean="0">
                <a:solidFill>
                  <a:schemeClr val="bg1">
                    <a:lumMod val="50000"/>
                  </a:schemeClr>
                </a:solidFill>
              </a:defRPr>
            </a:lvl4pPr>
            <a:lvl5pPr>
              <a:defRPr lang="en-US" sz="1100">
                <a:solidFill>
                  <a:schemeClr val="bg1">
                    <a:lumMod val="50000"/>
                  </a:schemeClr>
                </a:solidFill>
              </a:defRPr>
            </a:lvl5pPr>
          </a:lstStyle>
          <a:p>
            <a:pPr marL="0" lvl="0" indent="0">
              <a:lnSpc>
                <a:spcPct val="150000"/>
              </a:lnSpc>
              <a:spcAft>
                <a:spcPts val="1200"/>
              </a:spcAft>
              <a:buNone/>
            </a:pPr>
            <a:r>
              <a:rPr lang="en-US"/>
              <a:t>Click to edit Master text styles</a:t>
            </a:r>
          </a:p>
          <a:p>
            <a:pPr marL="0" lvl="1" indent="0">
              <a:lnSpc>
                <a:spcPct val="150000"/>
              </a:lnSpc>
              <a:spcAft>
                <a:spcPts val="1200"/>
              </a:spcAft>
              <a:buNone/>
            </a:pPr>
            <a:r>
              <a:rPr lang="en-US"/>
              <a:t>Second level</a:t>
            </a:r>
          </a:p>
          <a:p>
            <a:pPr marL="0" lvl="2" indent="0">
              <a:lnSpc>
                <a:spcPct val="150000"/>
              </a:lnSpc>
              <a:spcAft>
                <a:spcPts val="1200"/>
              </a:spcAft>
              <a:buNone/>
            </a:pPr>
            <a:r>
              <a:rPr lang="en-US"/>
              <a:t>Third level</a:t>
            </a:r>
          </a:p>
          <a:p>
            <a:pPr marL="0" lvl="3" indent="0">
              <a:lnSpc>
                <a:spcPct val="150000"/>
              </a:lnSpc>
              <a:spcAft>
                <a:spcPts val="1200"/>
              </a:spcAft>
              <a:buNone/>
            </a:pPr>
            <a:r>
              <a:rPr lang="en-US"/>
              <a:t>Fourth level</a:t>
            </a:r>
          </a:p>
          <a:p>
            <a:pPr marL="0" lvl="4" indent="0">
              <a:lnSpc>
                <a:spcPct val="150000"/>
              </a:lnSpc>
              <a:spcAft>
                <a:spcPts val="1200"/>
              </a:spcAft>
              <a:buNone/>
            </a:pPr>
            <a:r>
              <a:rPr lang="en-US"/>
              <a:t>Fifth level</a:t>
            </a:r>
            <a:endParaRPr lang="en-US" dirty="0"/>
          </a:p>
        </p:txBody>
      </p:sp>
      <p:sp>
        <p:nvSpPr>
          <p:cNvPr id="5" name="Text Placeholder 4"/>
          <p:cNvSpPr>
            <a:spLocks noGrp="1"/>
          </p:cNvSpPr>
          <p:nvPr>
            <p:ph type="body" sz="quarter" idx="3"/>
          </p:nvPr>
        </p:nvSpPr>
        <p:spPr>
          <a:xfrm>
            <a:off x="6189664" y="1489075"/>
            <a:ext cx="5157787" cy="6413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9664" y="2193927"/>
            <a:ext cx="5157787" cy="3978275"/>
          </a:xfrm>
        </p:spPr>
        <p:txBody>
          <a:bodyPr vert="horz" lIns="91440" tIns="45720" rIns="91440" bIns="45720" rtlCol="0">
            <a:normAutofit/>
          </a:bodyPr>
          <a:lstStyle>
            <a:lvl1pPr>
              <a:defRPr lang="en-US" sz="1600" smtClean="0">
                <a:solidFill>
                  <a:schemeClr val="bg1">
                    <a:lumMod val="50000"/>
                  </a:schemeClr>
                </a:solidFill>
              </a:defRPr>
            </a:lvl1pPr>
            <a:lvl2pPr>
              <a:defRPr lang="en-US" sz="1400" smtClean="0">
                <a:solidFill>
                  <a:schemeClr val="bg1">
                    <a:lumMod val="50000"/>
                  </a:schemeClr>
                </a:solidFill>
              </a:defRPr>
            </a:lvl2pPr>
            <a:lvl3pPr>
              <a:defRPr lang="en-US" sz="1200" smtClean="0">
                <a:solidFill>
                  <a:schemeClr val="bg1">
                    <a:lumMod val="50000"/>
                  </a:schemeClr>
                </a:solidFill>
              </a:defRPr>
            </a:lvl3pPr>
            <a:lvl4pPr>
              <a:defRPr lang="en-US" sz="1100" smtClean="0">
                <a:solidFill>
                  <a:schemeClr val="bg1">
                    <a:lumMod val="50000"/>
                  </a:schemeClr>
                </a:solidFill>
              </a:defRPr>
            </a:lvl4pPr>
            <a:lvl5pPr>
              <a:defRPr lang="en-US" sz="1100">
                <a:solidFill>
                  <a:schemeClr val="bg1">
                    <a:lumMod val="50000"/>
                  </a:schemeClr>
                </a:solidFill>
              </a:defRPr>
            </a:lvl5pPr>
          </a:lstStyle>
          <a:p>
            <a:pPr marL="0" lvl="0" indent="0">
              <a:lnSpc>
                <a:spcPct val="150000"/>
              </a:lnSpc>
              <a:spcAft>
                <a:spcPts val="1200"/>
              </a:spcAft>
              <a:buNone/>
            </a:pPr>
            <a:r>
              <a:rPr lang="en-US"/>
              <a:t>Click to edit Master text styles</a:t>
            </a:r>
          </a:p>
          <a:p>
            <a:pPr marL="0" lvl="1" indent="0">
              <a:lnSpc>
                <a:spcPct val="150000"/>
              </a:lnSpc>
              <a:spcAft>
                <a:spcPts val="1200"/>
              </a:spcAft>
              <a:buNone/>
            </a:pPr>
            <a:r>
              <a:rPr lang="en-US"/>
              <a:t>Second level</a:t>
            </a:r>
          </a:p>
          <a:p>
            <a:pPr marL="0" lvl="2" indent="0">
              <a:lnSpc>
                <a:spcPct val="150000"/>
              </a:lnSpc>
              <a:spcAft>
                <a:spcPts val="1200"/>
              </a:spcAft>
              <a:buNone/>
            </a:pPr>
            <a:r>
              <a:rPr lang="en-US"/>
              <a:t>Third level</a:t>
            </a:r>
          </a:p>
          <a:p>
            <a:pPr marL="0" lvl="3" indent="0">
              <a:lnSpc>
                <a:spcPct val="150000"/>
              </a:lnSpc>
              <a:spcAft>
                <a:spcPts val="1200"/>
              </a:spcAft>
              <a:buNone/>
            </a:pPr>
            <a:r>
              <a:rPr lang="en-US"/>
              <a:t>Fourth level</a:t>
            </a:r>
          </a:p>
          <a:p>
            <a:pPr marL="0" lvl="4" indent="0">
              <a:lnSpc>
                <a:spcPct val="150000"/>
              </a:lnSpc>
              <a:spcAft>
                <a:spcPts val="1200"/>
              </a:spcAft>
              <a:buNone/>
            </a:pPr>
            <a:r>
              <a:rPr lang="en-US"/>
              <a:t>Fifth level</a:t>
            </a:r>
          </a:p>
        </p:txBody>
      </p:sp>
      <p:sp>
        <p:nvSpPr>
          <p:cNvPr id="7" name="Date Placeholder 6"/>
          <p:cNvSpPr>
            <a:spLocks noGrp="1"/>
          </p:cNvSpPr>
          <p:nvPr>
            <p:ph type="dt" sz="half" idx="10"/>
          </p:nvPr>
        </p:nvSpPr>
        <p:spPr/>
        <p:txBody>
          <a:bodyPr/>
          <a:lstStyle/>
          <a:p>
            <a:fld id="{8BEEBAAA-29B5-4AF5-BC5F-7E580C29002D}" type="datetimeFigureOut">
              <a:rPr lang="en-US" smtClean="0"/>
              <a:t>9/21/2026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9860EDB8-5305-433F-BE41-D7A86D811DB3}" type="slidenum">
              <a:rPr lang="en-US" smtClean="0"/>
              <a:t>‹#›</a:t>
            </a:fld>
            <a:endParaRPr lang="en-US" dirty="0"/>
          </a:p>
        </p:txBody>
      </p:sp>
      <p:sp>
        <p:nvSpPr>
          <p:cNvPr id="11" name="Rectangle 10"/>
          <p:cNvSpPr/>
          <p:nvPr userDrawn="1"/>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36060298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Rectangle 5"/>
          <p:cNvSpPr/>
          <p:nvPr/>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title"/>
          </p:nvPr>
        </p:nvSpPr>
        <p:spPr>
          <a:xfrm>
            <a:off x="609600" y="1"/>
            <a:ext cx="10744200" cy="1228436"/>
          </a:xfrm>
        </p:spPr>
        <p:txBody>
          <a:bodyPr anchor="b">
            <a:normAutofit/>
          </a:bodyPr>
          <a:lstStyle>
            <a:lvl1pPr>
              <a:defRPr sz="3600">
                <a:solidFill>
                  <a:schemeClr val="bg1"/>
                </a:solidFill>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BEEBAAA-29B5-4AF5-BC5F-7E580C29002D}" type="datetimeFigureOut">
              <a:rPr lang="en-US" smtClean="0"/>
              <a:t>9/21/2026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9860EDB8-5305-433F-BE41-D7A86D811DB3}" type="slidenum">
              <a:rPr lang="en-US" smtClean="0"/>
              <a:t>‹#›</a:t>
            </a:fld>
            <a:endParaRPr lang="en-US" dirty="0"/>
          </a:p>
        </p:txBody>
      </p:sp>
      <p:sp>
        <p:nvSpPr>
          <p:cNvPr id="7" name="Rectangle 6"/>
          <p:cNvSpPr/>
          <p:nvPr userDrawn="1"/>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1008144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BEEBAAA-29B5-4AF5-BC5F-7E580C29002D}" type="datetimeFigureOut">
              <a:rPr lang="en-US" smtClean="0"/>
              <a:t>9/21/2026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9860EDB8-5305-433F-BE41-D7A86D811DB3}" type="slidenum">
              <a:rPr lang="en-US" smtClean="0"/>
              <a:t>‹#›</a:t>
            </a:fld>
            <a:endParaRPr lang="en-US" dirty="0"/>
          </a:p>
        </p:txBody>
      </p:sp>
    </p:spTree>
    <p:extLst>
      <p:ext uri="{BB962C8B-B14F-4D97-AF65-F5344CB8AC3E}">
        <p14:creationId xmlns:p14="http://schemas.microsoft.com/office/powerpoint/2010/main" val="40374320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vert="horz" lIns="91440" tIns="45720" rIns="91440" bIns="45720" rtlCol="0">
            <a:normAutofit/>
          </a:bodyPr>
          <a:lstStyle>
            <a:lvl1pPr>
              <a:defRPr lang="en-US" sz="1600" smtClean="0">
                <a:solidFill>
                  <a:schemeClr val="bg1">
                    <a:lumMod val="50000"/>
                  </a:schemeClr>
                </a:solidFill>
              </a:defRPr>
            </a:lvl1pPr>
            <a:lvl2pPr>
              <a:defRPr lang="en-US" sz="1400" smtClean="0">
                <a:solidFill>
                  <a:schemeClr val="bg1">
                    <a:lumMod val="50000"/>
                  </a:schemeClr>
                </a:solidFill>
              </a:defRPr>
            </a:lvl2pPr>
            <a:lvl3pPr>
              <a:defRPr lang="en-US" sz="1200" smtClean="0">
                <a:solidFill>
                  <a:schemeClr val="bg1">
                    <a:lumMod val="50000"/>
                  </a:schemeClr>
                </a:solidFill>
              </a:defRPr>
            </a:lvl3pPr>
            <a:lvl4pPr>
              <a:defRPr lang="en-US" sz="1100" smtClean="0">
                <a:solidFill>
                  <a:schemeClr val="bg1">
                    <a:lumMod val="50000"/>
                  </a:schemeClr>
                </a:solidFill>
              </a:defRPr>
            </a:lvl4pPr>
            <a:lvl5pPr>
              <a:defRPr lang="en-US" sz="1100">
                <a:solidFill>
                  <a:schemeClr val="bg1">
                    <a:lumMod val="50000"/>
                  </a:schemeClr>
                </a:solidFill>
              </a:defRPr>
            </a:lvl5pPr>
          </a:lstStyle>
          <a:p>
            <a:pPr marL="0" lvl="0" indent="0">
              <a:lnSpc>
                <a:spcPct val="150000"/>
              </a:lnSpc>
              <a:spcAft>
                <a:spcPts val="1200"/>
              </a:spcAft>
              <a:buNone/>
            </a:pPr>
            <a:r>
              <a:rPr lang="en-US"/>
              <a:t>Click to edit Master text styles</a:t>
            </a:r>
          </a:p>
          <a:p>
            <a:pPr marL="0" lvl="1" indent="0">
              <a:lnSpc>
                <a:spcPct val="150000"/>
              </a:lnSpc>
              <a:spcAft>
                <a:spcPts val="1200"/>
              </a:spcAft>
              <a:buNone/>
            </a:pPr>
            <a:r>
              <a:rPr lang="en-US"/>
              <a:t>Second level</a:t>
            </a:r>
          </a:p>
          <a:p>
            <a:pPr marL="0" lvl="2" indent="0">
              <a:lnSpc>
                <a:spcPct val="150000"/>
              </a:lnSpc>
              <a:spcAft>
                <a:spcPts val="1200"/>
              </a:spcAft>
              <a:buNone/>
            </a:pPr>
            <a:r>
              <a:rPr lang="en-US"/>
              <a:t>Third level</a:t>
            </a:r>
          </a:p>
          <a:p>
            <a:pPr marL="0" lvl="3" indent="0">
              <a:lnSpc>
                <a:spcPct val="150000"/>
              </a:lnSpc>
              <a:spcAft>
                <a:spcPts val="1200"/>
              </a:spcAft>
              <a:buNone/>
            </a:pPr>
            <a:r>
              <a:rPr lang="en-US"/>
              <a:t>Fourth level</a:t>
            </a:r>
          </a:p>
          <a:p>
            <a:pPr marL="0" lvl="4" indent="0">
              <a:lnSpc>
                <a:spcPct val="150000"/>
              </a:lnSpc>
              <a:spcAft>
                <a:spcPts val="1200"/>
              </a:spcAft>
              <a:buNone/>
            </a:pPr>
            <a:r>
              <a:rPr lang="en-US"/>
              <a:t>Fifth level</a:t>
            </a:r>
          </a:p>
        </p:txBody>
      </p:sp>
      <p:sp>
        <p:nvSpPr>
          <p:cNvPr id="4" name="Text Placeholder 3"/>
          <p:cNvSpPr>
            <a:spLocks noGrp="1"/>
          </p:cNvSpPr>
          <p:nvPr>
            <p:ph type="body" sz="half" idx="2"/>
          </p:nvPr>
        </p:nvSpPr>
        <p:spPr>
          <a:xfrm>
            <a:off x="839788" y="2101850"/>
            <a:ext cx="3932237" cy="37592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BEEBAAA-29B5-4AF5-BC5F-7E580C29002D}" type="datetimeFigureOut">
              <a:rPr lang="en-US" smtClean="0"/>
              <a:t>9/21/2026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860EDB8-5305-433F-BE41-D7A86D811DB3}" type="slidenum">
              <a:rPr lang="en-US" smtClean="0"/>
              <a:t>‹#›</a:t>
            </a:fld>
            <a:endParaRPr lang="en-US" dirty="0"/>
          </a:p>
        </p:txBody>
      </p:sp>
    </p:spTree>
    <p:extLst>
      <p:ext uri="{BB962C8B-B14F-4D97-AF65-F5344CB8AC3E}">
        <p14:creationId xmlns:p14="http://schemas.microsoft.com/office/powerpoint/2010/main" val="17841938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7"/>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2101850"/>
            <a:ext cx="3932237" cy="37592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BEEBAAA-29B5-4AF5-BC5F-7E580C29002D}" type="datetimeFigureOut">
              <a:rPr lang="en-US" smtClean="0"/>
              <a:t>9/21/2026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860EDB8-5305-433F-BE41-D7A86D811DB3}" type="slidenum">
              <a:rPr lang="en-US" smtClean="0"/>
              <a:t>‹#›</a:t>
            </a:fld>
            <a:endParaRPr lang="en-US" dirty="0"/>
          </a:p>
        </p:txBody>
      </p:sp>
    </p:spTree>
    <p:extLst>
      <p:ext uri="{BB962C8B-B14F-4D97-AF65-F5344CB8AC3E}">
        <p14:creationId xmlns:p14="http://schemas.microsoft.com/office/powerpoint/2010/main" val="31610953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Rectangle 6"/>
          <p:cNvSpPr/>
          <p:nvPr/>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title"/>
          </p:nvPr>
        </p:nvSpPr>
        <p:spPr>
          <a:xfrm>
            <a:off x="609600" y="1"/>
            <a:ext cx="10744200" cy="1228436"/>
          </a:xfrm>
        </p:spPr>
        <p:txBody>
          <a:bodyPr anchor="b">
            <a:normAutofit/>
          </a:bodyPr>
          <a:lstStyle>
            <a:lvl1pPr>
              <a:defRPr sz="3600">
                <a:solidFill>
                  <a:schemeClr val="bg1"/>
                </a:solidFill>
              </a:defRPr>
            </a:lvl1p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BEEBAAA-29B5-4AF5-BC5F-7E580C29002D}" type="datetimeFigureOut">
              <a:rPr lang="en-US" smtClean="0"/>
              <a:t>9/21/2026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860EDB8-5305-433F-BE41-D7A86D811DB3}" type="slidenum">
              <a:rPr lang="en-US" smtClean="0"/>
              <a:t>‹#›</a:t>
            </a:fld>
            <a:endParaRPr lang="en-US" dirty="0"/>
          </a:p>
        </p:txBody>
      </p:sp>
      <p:sp>
        <p:nvSpPr>
          <p:cNvPr id="8" name="Rectangle 7"/>
          <p:cNvSpPr/>
          <p:nvPr userDrawn="1"/>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5969213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10095346" y="0"/>
            <a:ext cx="2096655" cy="6858000"/>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Vertical Title 1"/>
          <p:cNvSpPr>
            <a:spLocks noGrp="1"/>
          </p:cNvSpPr>
          <p:nvPr>
            <p:ph type="title" orient="vert"/>
          </p:nvPr>
        </p:nvSpPr>
        <p:spPr>
          <a:xfrm>
            <a:off x="10215419" y="365125"/>
            <a:ext cx="1819564" cy="5811838"/>
          </a:xfrm>
        </p:spPr>
        <p:txBody>
          <a:bodyPr vert="eaVert" anchor="b">
            <a:normAutofit/>
          </a:bodyPr>
          <a:lstStyle>
            <a:lvl1pPr>
              <a:defRPr sz="3600">
                <a:solidFill>
                  <a:schemeClr val="bg1"/>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BEEBAAA-29B5-4AF5-BC5F-7E580C29002D}" type="datetimeFigureOut">
              <a:rPr lang="en-US" smtClean="0"/>
              <a:t>9/21/2026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860EDB8-5305-433F-BE41-D7A86D811DB3}" type="slidenum">
              <a:rPr lang="en-US" smtClean="0"/>
              <a:t>‹#›</a:t>
            </a:fld>
            <a:endParaRPr lang="en-US" dirty="0"/>
          </a:p>
        </p:txBody>
      </p:sp>
      <p:sp>
        <p:nvSpPr>
          <p:cNvPr id="8" name="Rectangle 7"/>
          <p:cNvSpPr/>
          <p:nvPr userDrawn="1"/>
        </p:nvSpPr>
        <p:spPr>
          <a:xfrm>
            <a:off x="10095346" y="0"/>
            <a:ext cx="2096655" cy="6858000"/>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13022666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le and Conten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 name="Rounded Rectangle 4"/>
          <p:cNvSpPr/>
          <p:nvPr userDrawn="1"/>
        </p:nvSpPr>
        <p:spPr bwMode="auto">
          <a:xfrm>
            <a:off x="609601" y="438150"/>
            <a:ext cx="10960100" cy="5957888"/>
          </a:xfrm>
          <a:prstGeom prst="roundRect">
            <a:avLst>
              <a:gd name="adj" fmla="val 2649"/>
            </a:avLst>
          </a:prstGeom>
          <a:solidFill>
            <a:schemeClr val="bg1">
              <a:alpha val="90000"/>
            </a:schemeClr>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GB" sz="1350" dirty="0"/>
              <a:t> </a:t>
            </a:r>
          </a:p>
        </p:txBody>
      </p:sp>
      <p:sp>
        <p:nvSpPr>
          <p:cNvPr id="8" name="Title 5"/>
          <p:cNvSpPr>
            <a:spLocks noGrp="1"/>
          </p:cNvSpPr>
          <p:nvPr>
            <p:ph type="title"/>
          </p:nvPr>
        </p:nvSpPr>
        <p:spPr>
          <a:xfrm>
            <a:off x="609598" y="478895"/>
            <a:ext cx="10960100" cy="994306"/>
          </a:xfrm>
        </p:spPr>
        <p:txBody>
          <a:bodyPr>
            <a:noAutofit/>
          </a:bodyPr>
          <a:lstStyle>
            <a:lvl1pPr>
              <a:defRPr>
                <a:latin typeface="Twinkl SemiBold" pitchFamily="2" charset="0"/>
              </a:defRPr>
            </a:lvl1pPr>
          </a:lstStyle>
          <a:p>
            <a:endParaRPr lang="en-GB" dirty="0"/>
          </a:p>
        </p:txBody>
      </p:sp>
    </p:spTree>
    <p:extLst>
      <p:ext uri="{BB962C8B-B14F-4D97-AF65-F5344CB8AC3E}">
        <p14:creationId xmlns:p14="http://schemas.microsoft.com/office/powerpoint/2010/main" val="27355894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3_Title and Conten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 name="Rounded Rectangle 4"/>
          <p:cNvSpPr/>
          <p:nvPr userDrawn="1"/>
        </p:nvSpPr>
        <p:spPr bwMode="auto">
          <a:xfrm>
            <a:off x="609601" y="438150"/>
            <a:ext cx="10960100" cy="5957888"/>
          </a:xfrm>
          <a:prstGeom prst="roundRect">
            <a:avLst>
              <a:gd name="adj" fmla="val 2649"/>
            </a:avLst>
          </a:prstGeom>
          <a:solidFill>
            <a:schemeClr val="bg1">
              <a:alpha val="90000"/>
            </a:schemeClr>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GB" sz="1350" dirty="0"/>
              <a:t> </a:t>
            </a:r>
          </a:p>
        </p:txBody>
      </p:sp>
      <p:sp>
        <p:nvSpPr>
          <p:cNvPr id="8" name="Title 5"/>
          <p:cNvSpPr>
            <a:spLocks noGrp="1"/>
          </p:cNvSpPr>
          <p:nvPr>
            <p:ph type="title"/>
          </p:nvPr>
        </p:nvSpPr>
        <p:spPr>
          <a:xfrm>
            <a:off x="609598" y="478895"/>
            <a:ext cx="10960100" cy="994306"/>
          </a:xfrm>
        </p:spPr>
        <p:txBody>
          <a:bodyPr>
            <a:noAutofit/>
          </a:bodyPr>
          <a:lstStyle>
            <a:lvl1pPr>
              <a:defRPr>
                <a:latin typeface="Twinkl SemiBold" pitchFamily="2" charset="0"/>
              </a:defRPr>
            </a:lvl1pPr>
          </a:lstStyle>
          <a:p>
            <a:endParaRPr lang="en-GB" dirty="0"/>
          </a:p>
        </p:txBody>
      </p:sp>
    </p:spTree>
    <p:extLst>
      <p:ext uri="{BB962C8B-B14F-4D97-AF65-F5344CB8AC3E}">
        <p14:creationId xmlns:p14="http://schemas.microsoft.com/office/powerpoint/2010/main" val="35647949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4_Title and Conten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 name="Rounded Rectangle 4"/>
          <p:cNvSpPr/>
          <p:nvPr userDrawn="1"/>
        </p:nvSpPr>
        <p:spPr bwMode="auto">
          <a:xfrm>
            <a:off x="609601" y="438150"/>
            <a:ext cx="10960100" cy="5957888"/>
          </a:xfrm>
          <a:prstGeom prst="roundRect">
            <a:avLst>
              <a:gd name="adj" fmla="val 2649"/>
            </a:avLst>
          </a:prstGeom>
          <a:solidFill>
            <a:schemeClr val="bg1">
              <a:alpha val="90000"/>
            </a:schemeClr>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GB" sz="1350" dirty="0"/>
              <a:t> </a:t>
            </a:r>
          </a:p>
        </p:txBody>
      </p:sp>
      <p:sp>
        <p:nvSpPr>
          <p:cNvPr id="8" name="Title 5"/>
          <p:cNvSpPr>
            <a:spLocks noGrp="1"/>
          </p:cNvSpPr>
          <p:nvPr>
            <p:ph type="title"/>
          </p:nvPr>
        </p:nvSpPr>
        <p:spPr>
          <a:xfrm>
            <a:off x="609598" y="478895"/>
            <a:ext cx="10960100" cy="994306"/>
          </a:xfrm>
        </p:spPr>
        <p:txBody>
          <a:bodyPr>
            <a:noAutofit/>
          </a:bodyPr>
          <a:lstStyle>
            <a:lvl1pPr>
              <a:defRPr>
                <a:latin typeface="Twinkl SemiBold" pitchFamily="2" charset="0"/>
              </a:defRPr>
            </a:lvl1pPr>
          </a:lstStyle>
          <a:p>
            <a:endParaRPr lang="en-GB" dirty="0"/>
          </a:p>
        </p:txBody>
      </p:sp>
    </p:spTree>
    <p:extLst>
      <p:ext uri="{BB962C8B-B14F-4D97-AF65-F5344CB8AC3E}">
        <p14:creationId xmlns:p14="http://schemas.microsoft.com/office/powerpoint/2010/main" val="27716672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6_Title and Conten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 name="Rounded Rectangle 4"/>
          <p:cNvSpPr/>
          <p:nvPr userDrawn="1"/>
        </p:nvSpPr>
        <p:spPr bwMode="auto">
          <a:xfrm>
            <a:off x="609601" y="438150"/>
            <a:ext cx="10960100" cy="5957888"/>
          </a:xfrm>
          <a:prstGeom prst="roundRect">
            <a:avLst>
              <a:gd name="adj" fmla="val 2649"/>
            </a:avLst>
          </a:prstGeom>
          <a:solidFill>
            <a:schemeClr val="bg1">
              <a:alpha val="90000"/>
            </a:schemeClr>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GB" sz="1350" dirty="0"/>
              <a:t> </a:t>
            </a:r>
          </a:p>
        </p:txBody>
      </p:sp>
      <p:sp>
        <p:nvSpPr>
          <p:cNvPr id="8" name="Title 5"/>
          <p:cNvSpPr>
            <a:spLocks noGrp="1"/>
          </p:cNvSpPr>
          <p:nvPr>
            <p:ph type="title"/>
          </p:nvPr>
        </p:nvSpPr>
        <p:spPr>
          <a:xfrm>
            <a:off x="609598" y="478895"/>
            <a:ext cx="10960100" cy="994306"/>
          </a:xfrm>
        </p:spPr>
        <p:txBody>
          <a:bodyPr>
            <a:noAutofit/>
          </a:bodyPr>
          <a:lstStyle>
            <a:lvl1pPr>
              <a:defRPr>
                <a:latin typeface="Twinkl SemiBold" pitchFamily="2" charset="0"/>
              </a:defRPr>
            </a:lvl1pPr>
          </a:lstStyle>
          <a:p>
            <a:endParaRPr lang="en-GB" dirty="0"/>
          </a:p>
        </p:txBody>
      </p:sp>
    </p:spTree>
    <p:extLst>
      <p:ext uri="{BB962C8B-B14F-4D97-AF65-F5344CB8AC3E}">
        <p14:creationId xmlns:p14="http://schemas.microsoft.com/office/powerpoint/2010/main" val="32832969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7_Title and Conten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 name="Rounded Rectangle 4"/>
          <p:cNvSpPr/>
          <p:nvPr userDrawn="1"/>
        </p:nvSpPr>
        <p:spPr bwMode="auto">
          <a:xfrm>
            <a:off x="609601" y="438150"/>
            <a:ext cx="10960100" cy="5957888"/>
          </a:xfrm>
          <a:prstGeom prst="roundRect">
            <a:avLst>
              <a:gd name="adj" fmla="val 2649"/>
            </a:avLst>
          </a:prstGeom>
          <a:solidFill>
            <a:schemeClr val="bg1">
              <a:alpha val="90000"/>
            </a:schemeClr>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GB" sz="1350" dirty="0"/>
              <a:t> </a:t>
            </a:r>
          </a:p>
        </p:txBody>
      </p:sp>
      <p:sp>
        <p:nvSpPr>
          <p:cNvPr id="8" name="Title 5"/>
          <p:cNvSpPr>
            <a:spLocks noGrp="1"/>
          </p:cNvSpPr>
          <p:nvPr>
            <p:ph type="title"/>
          </p:nvPr>
        </p:nvSpPr>
        <p:spPr>
          <a:xfrm>
            <a:off x="609598" y="478895"/>
            <a:ext cx="10960100" cy="994306"/>
          </a:xfrm>
        </p:spPr>
        <p:txBody>
          <a:bodyPr>
            <a:noAutofit/>
          </a:bodyPr>
          <a:lstStyle>
            <a:lvl1pPr>
              <a:defRPr>
                <a:latin typeface="Twinkl SemiBold" pitchFamily="2" charset="0"/>
              </a:defRPr>
            </a:lvl1pPr>
          </a:lstStyle>
          <a:p>
            <a:endParaRPr lang="en-GB" dirty="0"/>
          </a:p>
        </p:txBody>
      </p:sp>
    </p:spTree>
    <p:extLst>
      <p:ext uri="{BB962C8B-B14F-4D97-AF65-F5344CB8AC3E}">
        <p14:creationId xmlns:p14="http://schemas.microsoft.com/office/powerpoint/2010/main" val="201269641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8_Title and Conten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 name="Rounded Rectangle 4"/>
          <p:cNvSpPr/>
          <p:nvPr userDrawn="1"/>
        </p:nvSpPr>
        <p:spPr bwMode="auto">
          <a:xfrm>
            <a:off x="609601" y="438150"/>
            <a:ext cx="10960100" cy="5957888"/>
          </a:xfrm>
          <a:prstGeom prst="roundRect">
            <a:avLst>
              <a:gd name="adj" fmla="val 2649"/>
            </a:avLst>
          </a:prstGeom>
          <a:solidFill>
            <a:schemeClr val="bg1">
              <a:alpha val="90000"/>
            </a:schemeClr>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GB" sz="1350" dirty="0"/>
              <a:t> </a:t>
            </a:r>
          </a:p>
        </p:txBody>
      </p:sp>
      <p:sp>
        <p:nvSpPr>
          <p:cNvPr id="8" name="Title 5"/>
          <p:cNvSpPr>
            <a:spLocks noGrp="1"/>
          </p:cNvSpPr>
          <p:nvPr>
            <p:ph type="title"/>
          </p:nvPr>
        </p:nvSpPr>
        <p:spPr>
          <a:xfrm>
            <a:off x="609598" y="478895"/>
            <a:ext cx="10960100" cy="994306"/>
          </a:xfrm>
        </p:spPr>
        <p:txBody>
          <a:bodyPr>
            <a:noAutofit/>
          </a:bodyPr>
          <a:lstStyle>
            <a:lvl1pPr>
              <a:defRPr>
                <a:latin typeface="Twinkl SemiBold" pitchFamily="2" charset="0"/>
              </a:defRPr>
            </a:lvl1pPr>
          </a:lstStyle>
          <a:p>
            <a:endParaRPr lang="en-GB" dirty="0"/>
          </a:p>
        </p:txBody>
      </p:sp>
    </p:spTree>
    <p:extLst>
      <p:ext uri="{BB962C8B-B14F-4D97-AF65-F5344CB8AC3E}">
        <p14:creationId xmlns:p14="http://schemas.microsoft.com/office/powerpoint/2010/main" val="24258184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3276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BEEBAAA-29B5-4AF5-BC5F-7E580C29002D}" type="datetimeFigureOut">
              <a:rPr lang="en-US" smtClean="0"/>
              <a:t>9/21/2026</a:t>
            </a:fld>
            <a:endParaRPr lang="en-US" dirty="0"/>
          </a:p>
        </p:txBody>
      </p:sp>
      <p:sp>
        <p:nvSpPr>
          <p:cNvPr id="5" name="Footer Placeholder 4"/>
          <p:cNvSpPr>
            <a:spLocks noGrp="1"/>
          </p:cNvSpPr>
          <p:nvPr>
            <p:ph type="ftr" sz="quarter" idx="3"/>
          </p:nvPr>
        </p:nvSpPr>
        <p:spPr>
          <a:xfrm>
            <a:off x="4648200" y="635635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077200" y="6356352"/>
            <a:ext cx="3276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60EDB8-5305-433F-BE41-D7A86D811DB3}" type="slidenum">
              <a:rPr lang="en-US" smtClean="0"/>
              <a:t>‹#›</a:t>
            </a:fld>
            <a:endParaRPr lang="en-US" dirty="0"/>
          </a:p>
        </p:txBody>
      </p:sp>
    </p:spTree>
    <p:extLst>
      <p:ext uri="{BB962C8B-B14F-4D97-AF65-F5344CB8AC3E}">
        <p14:creationId xmlns:p14="http://schemas.microsoft.com/office/powerpoint/2010/main" val="94675494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914400" rtl="0" eaLnBrk="1" latinLnBrk="0" hangingPunct="1">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ct val="30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ct val="3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ct val="30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16.xml"/><Relationship Id="rId4" Type="http://schemas.openxmlformats.org/officeDocument/2006/relationships/image" Target="../media/image20.jpeg"/></Relationships>
</file>

<file path=ppt/slides/_rels/slide1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image" Target="../media/image23.png"/><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jpeg"/><Relationship Id="rId4" Type="http://schemas.openxmlformats.org/officeDocument/2006/relationships/image" Target="../media/image25.jpeg"/><Relationship Id="rId9" Type="http://schemas.openxmlformats.org/officeDocument/2006/relationships/image" Target="../media/image30.png"/></Relationships>
</file>

<file path=ppt/slides/_rels/slide1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1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87656" y="3607044"/>
            <a:ext cx="10515600" cy="994311"/>
          </a:xfrm>
        </p:spPr>
        <p:txBody>
          <a:bodyPr>
            <a:normAutofit/>
          </a:bodyPr>
          <a:lstStyle/>
          <a:p>
            <a:pPr algn="ctr"/>
            <a:r>
              <a:rPr lang="en-US" sz="4800" dirty="0">
                <a:latin typeface="Comic Sans MS"/>
              </a:rPr>
              <a:t>Welcome to </a:t>
            </a:r>
            <a:r>
              <a:rPr lang="en-US" sz="4800" dirty="0" smtClean="0">
                <a:latin typeface="Comic Sans MS"/>
              </a:rPr>
              <a:t>Primrose</a:t>
            </a:r>
            <a:r>
              <a:rPr lang="en-US" sz="4800" dirty="0">
                <a:latin typeface="Comic Sans MS"/>
              </a:rPr>
              <a:t> Class</a:t>
            </a:r>
            <a:endParaRPr lang="en-US" sz="4800" dirty="0">
              <a:latin typeface="Comic Sans MS" panose="030F0702030302020204" pitchFamily="66" charset="0"/>
            </a:endParaRPr>
          </a:p>
        </p:txBody>
      </p:sp>
      <p:pic>
        <p:nvPicPr>
          <p:cNvPr id="3" name="Picture 2"/>
          <p:cNvPicPr>
            <a:picLocks noChangeAspect="1"/>
          </p:cNvPicPr>
          <p:nvPr/>
        </p:nvPicPr>
        <p:blipFill>
          <a:blip r:embed="rId3"/>
          <a:stretch>
            <a:fillRect/>
          </a:stretch>
        </p:blipFill>
        <p:spPr>
          <a:xfrm>
            <a:off x="4981080" y="1133862"/>
            <a:ext cx="2228612" cy="2082691"/>
          </a:xfrm>
          <a:prstGeom prst="rect">
            <a:avLst/>
          </a:prstGeom>
        </p:spPr>
      </p:pic>
      <p:pic>
        <p:nvPicPr>
          <p:cNvPr id="5" name="Picture 4"/>
          <p:cNvPicPr>
            <a:picLocks noChangeAspect="1"/>
          </p:cNvPicPr>
          <p:nvPr/>
        </p:nvPicPr>
        <p:blipFill>
          <a:blip r:embed="rId4"/>
          <a:stretch>
            <a:fillRect/>
          </a:stretch>
        </p:blipFill>
        <p:spPr>
          <a:xfrm>
            <a:off x="98374" y="4919909"/>
            <a:ext cx="2636034" cy="1860606"/>
          </a:xfrm>
          <a:prstGeom prst="rect">
            <a:avLst/>
          </a:prstGeom>
        </p:spPr>
      </p:pic>
      <p:pic>
        <p:nvPicPr>
          <p:cNvPr id="6" name="Picture 5"/>
          <p:cNvPicPr>
            <a:picLocks noChangeAspect="1"/>
          </p:cNvPicPr>
          <p:nvPr/>
        </p:nvPicPr>
        <p:blipFill>
          <a:blip r:embed="rId5"/>
          <a:stretch>
            <a:fillRect/>
          </a:stretch>
        </p:blipFill>
        <p:spPr>
          <a:xfrm>
            <a:off x="2824867" y="4931738"/>
            <a:ext cx="1984526" cy="1848777"/>
          </a:xfrm>
          <a:prstGeom prst="rect">
            <a:avLst/>
          </a:prstGeom>
        </p:spPr>
      </p:pic>
      <p:pic>
        <p:nvPicPr>
          <p:cNvPr id="7" name="Picture 6"/>
          <p:cNvPicPr>
            <a:picLocks noChangeAspect="1"/>
          </p:cNvPicPr>
          <p:nvPr/>
        </p:nvPicPr>
        <p:blipFill>
          <a:blip r:embed="rId6"/>
          <a:stretch>
            <a:fillRect/>
          </a:stretch>
        </p:blipFill>
        <p:spPr>
          <a:xfrm>
            <a:off x="4899852" y="4914837"/>
            <a:ext cx="1588871" cy="1865678"/>
          </a:xfrm>
          <a:prstGeom prst="rect">
            <a:avLst/>
          </a:prstGeom>
        </p:spPr>
      </p:pic>
      <p:pic>
        <p:nvPicPr>
          <p:cNvPr id="8" name="Picture 7"/>
          <p:cNvPicPr>
            <a:picLocks noChangeAspect="1"/>
          </p:cNvPicPr>
          <p:nvPr/>
        </p:nvPicPr>
        <p:blipFill>
          <a:blip r:embed="rId7"/>
          <a:stretch>
            <a:fillRect/>
          </a:stretch>
        </p:blipFill>
        <p:spPr>
          <a:xfrm>
            <a:off x="6579182" y="4931738"/>
            <a:ext cx="1766869" cy="1848777"/>
          </a:xfrm>
          <a:prstGeom prst="rect">
            <a:avLst/>
          </a:prstGeom>
        </p:spPr>
      </p:pic>
      <p:pic>
        <p:nvPicPr>
          <p:cNvPr id="9" name="Picture 8"/>
          <p:cNvPicPr>
            <a:picLocks noChangeAspect="1"/>
          </p:cNvPicPr>
          <p:nvPr/>
        </p:nvPicPr>
        <p:blipFill>
          <a:blip r:embed="rId8"/>
          <a:stretch>
            <a:fillRect/>
          </a:stretch>
        </p:blipFill>
        <p:spPr>
          <a:xfrm>
            <a:off x="8436510" y="4925069"/>
            <a:ext cx="1938413" cy="1855445"/>
          </a:xfrm>
          <a:prstGeom prst="rect">
            <a:avLst/>
          </a:prstGeom>
        </p:spPr>
      </p:pic>
      <p:pic>
        <p:nvPicPr>
          <p:cNvPr id="10" name="Picture 9"/>
          <p:cNvPicPr>
            <a:picLocks noChangeAspect="1"/>
          </p:cNvPicPr>
          <p:nvPr/>
        </p:nvPicPr>
        <p:blipFill>
          <a:blip r:embed="rId9"/>
          <a:stretch>
            <a:fillRect/>
          </a:stretch>
        </p:blipFill>
        <p:spPr>
          <a:xfrm>
            <a:off x="10406024" y="4931738"/>
            <a:ext cx="1674608" cy="1848776"/>
          </a:xfrm>
          <a:prstGeom prst="rect">
            <a:avLst/>
          </a:prstGeom>
        </p:spPr>
      </p:pic>
    </p:spTree>
    <p:extLst>
      <p:ext uri="{BB962C8B-B14F-4D97-AF65-F5344CB8AC3E}">
        <p14:creationId xmlns:p14="http://schemas.microsoft.com/office/powerpoint/2010/main" val="247180773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latin typeface="Comic Sans MS" panose="030F0702030302020204" pitchFamily="66" charset="0"/>
              </a:rPr>
              <a:t>Primrose Class </a:t>
            </a:r>
            <a:r>
              <a:rPr lang="en-GB" dirty="0">
                <a:latin typeface="Comic Sans MS" panose="030F0702030302020204" pitchFamily="66" charset="0"/>
              </a:rPr>
              <a:t>Team</a:t>
            </a:r>
          </a:p>
        </p:txBody>
      </p:sp>
      <p:sp>
        <p:nvSpPr>
          <p:cNvPr id="3" name="Rounded Rectangle 2"/>
          <p:cNvSpPr/>
          <p:nvPr/>
        </p:nvSpPr>
        <p:spPr>
          <a:xfrm>
            <a:off x="2458018" y="3986194"/>
            <a:ext cx="2396067" cy="75353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Miss Lees</a:t>
            </a:r>
          </a:p>
          <a:p>
            <a:pPr algn="ctr"/>
            <a:r>
              <a:rPr lang="en-GB" dirty="0" smtClean="0"/>
              <a:t>Teacher</a:t>
            </a:r>
            <a:endParaRPr lang="en-GB" dirty="0"/>
          </a:p>
        </p:txBody>
      </p:sp>
      <p:sp>
        <p:nvSpPr>
          <p:cNvPr id="5" name="Rounded Rectangle 4"/>
          <p:cNvSpPr/>
          <p:nvPr/>
        </p:nvSpPr>
        <p:spPr>
          <a:xfrm>
            <a:off x="7183966" y="3986194"/>
            <a:ext cx="2396067" cy="75353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Mrs Donnelly</a:t>
            </a:r>
          </a:p>
          <a:p>
            <a:pPr algn="ctr"/>
            <a:r>
              <a:rPr lang="en-GB" dirty="0" err="1" smtClean="0"/>
              <a:t>Lvl</a:t>
            </a:r>
            <a:r>
              <a:rPr lang="en-GB" dirty="0" smtClean="0"/>
              <a:t> 3 Teaching Assistant</a:t>
            </a:r>
            <a:endParaRPr lang="en-GB" dirty="0"/>
          </a:p>
        </p:txBody>
      </p:sp>
      <p:sp>
        <p:nvSpPr>
          <p:cNvPr id="6" name="Rounded Rectangle 5"/>
          <p:cNvSpPr/>
          <p:nvPr/>
        </p:nvSpPr>
        <p:spPr>
          <a:xfrm>
            <a:off x="4781083" y="5850466"/>
            <a:ext cx="2396067" cy="75353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Mrs </a:t>
            </a:r>
            <a:r>
              <a:rPr lang="en-GB" dirty="0" err="1" smtClean="0"/>
              <a:t>Trainor</a:t>
            </a:r>
            <a:endParaRPr lang="en-GB" dirty="0" smtClean="0"/>
          </a:p>
          <a:p>
            <a:pPr algn="ctr"/>
            <a:r>
              <a:rPr lang="en-GB" dirty="0" smtClean="0"/>
              <a:t>Teaching Assistant</a:t>
            </a:r>
            <a:endParaRPr lang="en-GB" dirty="0"/>
          </a:p>
        </p:txBody>
      </p:sp>
      <p:sp>
        <p:nvSpPr>
          <p:cNvPr id="7" name="Rounded Rectangle 6"/>
          <p:cNvSpPr/>
          <p:nvPr/>
        </p:nvSpPr>
        <p:spPr>
          <a:xfrm>
            <a:off x="9580033" y="5850466"/>
            <a:ext cx="2396067" cy="75353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Mrs Wheeler</a:t>
            </a:r>
          </a:p>
          <a:p>
            <a:pPr algn="ctr"/>
            <a:r>
              <a:rPr lang="en-GB" dirty="0" smtClean="0"/>
              <a:t>Teaching Assistant</a:t>
            </a:r>
            <a:endParaRPr lang="en-GB" dirty="0"/>
          </a:p>
        </p:txBody>
      </p:sp>
      <p:sp>
        <p:nvSpPr>
          <p:cNvPr id="8" name="Rounded Rectangle 7"/>
          <p:cNvSpPr/>
          <p:nvPr/>
        </p:nvSpPr>
        <p:spPr>
          <a:xfrm>
            <a:off x="234483" y="5850466"/>
            <a:ext cx="2396067" cy="75353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Mrs Nicholls</a:t>
            </a:r>
          </a:p>
          <a:p>
            <a:pPr algn="ctr"/>
            <a:r>
              <a:rPr lang="en-GB" dirty="0" smtClean="0"/>
              <a:t>Teaching Assistant</a:t>
            </a:r>
            <a:endParaRPr lang="en-GB" dirty="0"/>
          </a:p>
        </p:txBody>
      </p:sp>
      <p:pic>
        <p:nvPicPr>
          <p:cNvPr id="4" name="Picture 3"/>
          <p:cNvPicPr>
            <a:picLocks noChangeAspect="1"/>
          </p:cNvPicPr>
          <p:nvPr/>
        </p:nvPicPr>
        <p:blipFill>
          <a:blip r:embed="rId2"/>
          <a:stretch>
            <a:fillRect/>
          </a:stretch>
        </p:blipFill>
        <p:spPr>
          <a:xfrm>
            <a:off x="9815968" y="3429000"/>
            <a:ext cx="1924195" cy="2376061"/>
          </a:xfrm>
          <a:prstGeom prst="rect">
            <a:avLst/>
          </a:prstGeom>
        </p:spPr>
      </p:pic>
      <p:pic>
        <p:nvPicPr>
          <p:cNvPr id="11" name="Picture 10"/>
          <p:cNvPicPr>
            <a:picLocks noChangeAspect="1"/>
          </p:cNvPicPr>
          <p:nvPr/>
        </p:nvPicPr>
        <p:blipFill>
          <a:blip r:embed="rId3"/>
          <a:stretch>
            <a:fillRect/>
          </a:stretch>
        </p:blipFill>
        <p:spPr>
          <a:xfrm>
            <a:off x="2741551" y="1370674"/>
            <a:ext cx="1843685" cy="2597920"/>
          </a:xfrm>
          <a:prstGeom prst="rect">
            <a:avLst/>
          </a:prstGeom>
        </p:spPr>
      </p:pic>
      <p:pic>
        <p:nvPicPr>
          <p:cNvPr id="12" name="Picture 11"/>
          <p:cNvPicPr>
            <a:picLocks noChangeAspect="1"/>
          </p:cNvPicPr>
          <p:nvPr/>
        </p:nvPicPr>
        <p:blipFill>
          <a:blip r:embed="rId4"/>
          <a:stretch>
            <a:fillRect/>
          </a:stretch>
        </p:blipFill>
        <p:spPr>
          <a:xfrm>
            <a:off x="7365960" y="1388274"/>
            <a:ext cx="1903819" cy="2597920"/>
          </a:xfrm>
          <a:prstGeom prst="rect">
            <a:avLst/>
          </a:prstGeom>
        </p:spPr>
      </p:pic>
      <p:pic>
        <p:nvPicPr>
          <p:cNvPr id="13" name="Picture 12"/>
          <p:cNvPicPr>
            <a:picLocks noChangeAspect="1"/>
          </p:cNvPicPr>
          <p:nvPr/>
        </p:nvPicPr>
        <p:blipFill>
          <a:blip r:embed="rId5"/>
          <a:stretch>
            <a:fillRect/>
          </a:stretch>
        </p:blipFill>
        <p:spPr>
          <a:xfrm>
            <a:off x="362911" y="3335200"/>
            <a:ext cx="1991824" cy="2469861"/>
          </a:xfrm>
          <a:prstGeom prst="rect">
            <a:avLst/>
          </a:prstGeom>
        </p:spPr>
      </p:pic>
      <p:pic>
        <p:nvPicPr>
          <p:cNvPr id="14" name="Picture 13"/>
          <p:cNvPicPr>
            <a:picLocks noChangeAspect="1"/>
          </p:cNvPicPr>
          <p:nvPr/>
        </p:nvPicPr>
        <p:blipFill>
          <a:blip r:embed="rId6"/>
          <a:stretch>
            <a:fillRect/>
          </a:stretch>
        </p:blipFill>
        <p:spPr>
          <a:xfrm>
            <a:off x="4972053" y="3313412"/>
            <a:ext cx="1975978" cy="2491649"/>
          </a:xfrm>
          <a:prstGeom prst="rect">
            <a:avLst/>
          </a:prstGeom>
        </p:spPr>
      </p:pic>
    </p:spTree>
    <p:extLst>
      <p:ext uri="{BB962C8B-B14F-4D97-AF65-F5344CB8AC3E}">
        <p14:creationId xmlns:p14="http://schemas.microsoft.com/office/powerpoint/2010/main" val="305254700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a:latin typeface="Comic Sans MS" panose="030F0702030302020204" pitchFamily="66" charset="0"/>
              </a:rPr>
              <a:t>Our Curriculum</a:t>
            </a:r>
          </a:p>
        </p:txBody>
      </p:sp>
      <p:pic>
        <p:nvPicPr>
          <p:cNvPr id="5" name="Picture 4"/>
          <p:cNvPicPr>
            <a:picLocks noChangeAspect="1"/>
          </p:cNvPicPr>
          <p:nvPr/>
        </p:nvPicPr>
        <p:blipFill>
          <a:blip r:embed="rId2"/>
          <a:stretch>
            <a:fillRect/>
          </a:stretch>
        </p:blipFill>
        <p:spPr>
          <a:xfrm>
            <a:off x="1897865" y="1540583"/>
            <a:ext cx="8912375" cy="5030204"/>
          </a:xfrm>
          <a:prstGeom prst="rect">
            <a:avLst/>
          </a:prstGeom>
        </p:spPr>
      </p:pic>
    </p:spTree>
    <p:extLst>
      <p:ext uri="{BB962C8B-B14F-4D97-AF65-F5344CB8AC3E}">
        <p14:creationId xmlns:p14="http://schemas.microsoft.com/office/powerpoint/2010/main" val="215325905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latin typeface="Comic Sans MS" panose="030F0702030302020204" pitchFamily="66" charset="0"/>
            </a:endParaRPr>
          </a:p>
        </p:txBody>
      </p:sp>
      <p:sp>
        <p:nvSpPr>
          <p:cNvPr id="5" name="TextBox 4"/>
          <p:cNvSpPr txBox="1"/>
          <p:nvPr/>
        </p:nvSpPr>
        <p:spPr>
          <a:xfrm>
            <a:off x="1000466" y="1383860"/>
            <a:ext cx="10045521" cy="2554545"/>
          </a:xfrm>
          <a:prstGeom prst="rect">
            <a:avLst/>
          </a:prstGeom>
          <a:noFill/>
        </p:spPr>
        <p:txBody>
          <a:bodyPr wrap="square" rtlCol="0">
            <a:spAutoFit/>
          </a:bodyPr>
          <a:lstStyle/>
          <a:p>
            <a:r>
              <a:rPr lang="en-GB" sz="4000" dirty="0" smtClean="0">
                <a:latin typeface="Comic Sans MS" panose="030F0702030302020204" pitchFamily="66" charset="0"/>
              </a:rPr>
              <a:t>Primr</a:t>
            </a:r>
            <a:r>
              <a:rPr lang="en-GB" sz="4000" dirty="0" smtClean="0">
                <a:latin typeface="Comic Sans MS" panose="030F0702030302020204" pitchFamily="66" charset="0"/>
              </a:rPr>
              <a:t>ose </a:t>
            </a:r>
            <a:r>
              <a:rPr lang="en-GB" sz="4000" dirty="0" smtClean="0">
                <a:latin typeface="Comic Sans MS" panose="030F0702030302020204" pitchFamily="66" charset="0"/>
              </a:rPr>
              <a:t>Class is a Key Stage 2 class made up of pupils from years </a:t>
            </a:r>
            <a:r>
              <a:rPr lang="en-GB" sz="4000" dirty="0" smtClean="0">
                <a:latin typeface="Comic Sans MS" panose="030F0702030302020204" pitchFamily="66" charset="0"/>
              </a:rPr>
              <a:t>3 and </a:t>
            </a:r>
            <a:r>
              <a:rPr lang="en-GB" sz="4000" dirty="0" smtClean="0">
                <a:latin typeface="Comic Sans MS" panose="030F0702030302020204" pitchFamily="66" charset="0"/>
              </a:rPr>
              <a:t>6.</a:t>
            </a:r>
          </a:p>
          <a:p>
            <a:endParaRPr lang="en-GB" sz="4000" dirty="0">
              <a:latin typeface="Comic Sans MS" panose="030F0702030302020204" pitchFamily="66" charset="0"/>
            </a:endParaRPr>
          </a:p>
          <a:p>
            <a:endParaRPr lang="en-GB" sz="4000" dirty="0">
              <a:latin typeface="Comic Sans MS" panose="030F0702030302020204" pitchFamily="66" charset="0"/>
            </a:endParaRPr>
          </a:p>
        </p:txBody>
      </p:sp>
    </p:spTree>
    <p:extLst>
      <p:ext uri="{BB962C8B-B14F-4D97-AF65-F5344CB8AC3E}">
        <p14:creationId xmlns:p14="http://schemas.microsoft.com/office/powerpoint/2010/main" val="4831208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Comic Sans MS" panose="030F0702030302020204" pitchFamily="66" charset="0"/>
              </a:rPr>
              <a:t>What Our Days Look Like</a:t>
            </a:r>
          </a:p>
        </p:txBody>
      </p:sp>
      <p:pic>
        <p:nvPicPr>
          <p:cNvPr id="4" name="Picture 3"/>
          <p:cNvPicPr>
            <a:picLocks noChangeAspect="1"/>
          </p:cNvPicPr>
          <p:nvPr/>
        </p:nvPicPr>
        <p:blipFill>
          <a:blip r:embed="rId2"/>
          <a:stretch>
            <a:fillRect/>
          </a:stretch>
        </p:blipFill>
        <p:spPr>
          <a:xfrm>
            <a:off x="2150335" y="1385247"/>
            <a:ext cx="7657563" cy="5362685"/>
          </a:xfrm>
          <a:prstGeom prst="rect">
            <a:avLst/>
          </a:prstGeom>
        </p:spPr>
      </p:pic>
    </p:spTree>
    <p:extLst>
      <p:ext uri="{BB962C8B-B14F-4D97-AF65-F5344CB8AC3E}">
        <p14:creationId xmlns:p14="http://schemas.microsoft.com/office/powerpoint/2010/main" val="119339594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Comic Sans MS" panose="030F0702030302020204" pitchFamily="66" charset="0"/>
              </a:rPr>
              <a:t>What Our Days Look Like</a:t>
            </a:r>
          </a:p>
        </p:txBody>
      </p:sp>
      <p:sp>
        <p:nvSpPr>
          <p:cNvPr id="3" name="Rectangle 2"/>
          <p:cNvSpPr/>
          <p:nvPr/>
        </p:nvSpPr>
        <p:spPr>
          <a:xfrm>
            <a:off x="2694050" y="1320800"/>
            <a:ext cx="7398216" cy="5632311"/>
          </a:xfrm>
          <a:prstGeom prst="rect">
            <a:avLst/>
          </a:prstGeom>
        </p:spPr>
        <p:txBody>
          <a:bodyPr wrap="square">
            <a:spAutoFit/>
          </a:bodyPr>
          <a:lstStyle/>
          <a:p>
            <a:pPr>
              <a:lnSpc>
                <a:spcPct val="100000"/>
              </a:lnSpc>
              <a:spcBef>
                <a:spcPct val="0"/>
              </a:spcBef>
            </a:pPr>
            <a:r>
              <a:rPr lang="en-GB" altLang="en-US" dirty="0">
                <a:latin typeface="Comic Sans MS" panose="030F0702030302020204" pitchFamily="66" charset="0"/>
              </a:rPr>
              <a:t>Pupils arrive at school</a:t>
            </a:r>
          </a:p>
          <a:p>
            <a:pPr>
              <a:lnSpc>
                <a:spcPct val="100000"/>
              </a:lnSpc>
              <a:spcBef>
                <a:spcPct val="0"/>
              </a:spcBef>
            </a:pPr>
            <a:r>
              <a:rPr lang="en-GB" altLang="en-US" dirty="0">
                <a:latin typeface="Comic Sans MS" panose="030F0702030302020204" pitchFamily="66" charset="0"/>
              </a:rPr>
              <a:t>All pupils participate in individual OT circuits </a:t>
            </a:r>
            <a:r>
              <a:rPr lang="en-GB" altLang="en-US" dirty="0" smtClean="0">
                <a:latin typeface="Comic Sans MS" panose="030F0702030302020204" pitchFamily="66" charset="0"/>
              </a:rPr>
              <a:t>or </a:t>
            </a:r>
            <a:r>
              <a:rPr lang="en-GB" altLang="en-US" dirty="0" err="1" smtClean="0">
                <a:latin typeface="Comic Sans MS" panose="030F0702030302020204" pitchFamily="66" charset="0"/>
              </a:rPr>
              <a:t>choise</a:t>
            </a:r>
            <a:r>
              <a:rPr lang="en-GB" altLang="en-US" dirty="0" smtClean="0">
                <a:latin typeface="Comic Sans MS" panose="030F0702030302020204" pitchFamily="66" charset="0"/>
              </a:rPr>
              <a:t>-based play</a:t>
            </a:r>
            <a:endParaRPr lang="en-GB" altLang="en-US" dirty="0">
              <a:latin typeface="Comic Sans MS" panose="030F0702030302020204" pitchFamily="66" charset="0"/>
            </a:endParaRPr>
          </a:p>
          <a:p>
            <a:pPr>
              <a:lnSpc>
                <a:spcPct val="100000"/>
              </a:lnSpc>
              <a:spcBef>
                <a:spcPct val="0"/>
              </a:spcBef>
            </a:pPr>
            <a:r>
              <a:rPr lang="en-GB" altLang="en-US" dirty="0">
                <a:latin typeface="Comic Sans MS" panose="030F0702030302020204" pitchFamily="66" charset="0"/>
              </a:rPr>
              <a:t>Good Morning Routine/Greetings</a:t>
            </a:r>
          </a:p>
          <a:p>
            <a:pPr>
              <a:lnSpc>
                <a:spcPct val="100000"/>
              </a:lnSpc>
              <a:spcBef>
                <a:spcPct val="0"/>
              </a:spcBef>
            </a:pPr>
            <a:r>
              <a:rPr lang="en-GB" altLang="en-US" dirty="0">
                <a:latin typeface="Comic Sans MS" panose="030F0702030302020204" pitchFamily="66" charset="0"/>
              </a:rPr>
              <a:t>OT Walk</a:t>
            </a:r>
          </a:p>
          <a:p>
            <a:pPr>
              <a:lnSpc>
                <a:spcPct val="100000"/>
              </a:lnSpc>
              <a:spcBef>
                <a:spcPct val="0"/>
              </a:spcBef>
            </a:pPr>
            <a:r>
              <a:rPr lang="en-GB" altLang="en-US" dirty="0">
                <a:latin typeface="Comic Sans MS" panose="030F0702030302020204" pitchFamily="66" charset="0"/>
              </a:rPr>
              <a:t>Lesson 1&amp;2 - Teacher lead input – work based activities – TEACCH Baskets (intensive interactions)- Indoor and outdoor continuous provision.</a:t>
            </a:r>
          </a:p>
          <a:p>
            <a:pPr>
              <a:lnSpc>
                <a:spcPct val="100000"/>
              </a:lnSpc>
              <a:spcBef>
                <a:spcPct val="0"/>
              </a:spcBef>
            </a:pPr>
            <a:r>
              <a:rPr lang="en-GB" altLang="en-US" dirty="0">
                <a:latin typeface="Comic Sans MS" panose="030F0702030302020204" pitchFamily="66" charset="0"/>
              </a:rPr>
              <a:t>Snack time </a:t>
            </a:r>
          </a:p>
          <a:p>
            <a:pPr>
              <a:lnSpc>
                <a:spcPct val="100000"/>
              </a:lnSpc>
              <a:spcBef>
                <a:spcPct val="0"/>
              </a:spcBef>
            </a:pPr>
            <a:r>
              <a:rPr lang="en-GB" altLang="en-US" dirty="0">
                <a:latin typeface="Comic Sans MS" panose="030F0702030302020204" pitchFamily="66" charset="0"/>
              </a:rPr>
              <a:t>Break time</a:t>
            </a:r>
          </a:p>
          <a:p>
            <a:pPr>
              <a:lnSpc>
                <a:spcPct val="100000"/>
              </a:lnSpc>
              <a:spcBef>
                <a:spcPct val="0"/>
              </a:spcBef>
            </a:pPr>
            <a:r>
              <a:rPr lang="en-GB" altLang="en-US" dirty="0">
                <a:latin typeface="Comic Sans MS" panose="030F0702030302020204" pitchFamily="66" charset="0"/>
              </a:rPr>
              <a:t>Lesson 3 - Teacher lead input – work based activities </a:t>
            </a:r>
          </a:p>
          <a:p>
            <a:pPr>
              <a:lnSpc>
                <a:spcPct val="100000"/>
              </a:lnSpc>
              <a:spcBef>
                <a:spcPct val="0"/>
              </a:spcBef>
            </a:pPr>
            <a:r>
              <a:rPr lang="en-GB" altLang="en-US" dirty="0">
                <a:latin typeface="Comic Sans MS" panose="030F0702030302020204" pitchFamily="66" charset="0"/>
              </a:rPr>
              <a:t>Lunch time</a:t>
            </a:r>
          </a:p>
          <a:p>
            <a:pPr>
              <a:lnSpc>
                <a:spcPct val="100000"/>
              </a:lnSpc>
              <a:spcBef>
                <a:spcPct val="0"/>
              </a:spcBef>
            </a:pPr>
            <a:r>
              <a:rPr lang="en-GB" altLang="en-US" dirty="0">
                <a:latin typeface="Comic Sans MS" panose="030F0702030302020204" pitchFamily="66" charset="0"/>
              </a:rPr>
              <a:t>Break time</a:t>
            </a:r>
          </a:p>
          <a:p>
            <a:pPr>
              <a:lnSpc>
                <a:spcPct val="100000"/>
              </a:lnSpc>
              <a:spcBef>
                <a:spcPct val="0"/>
              </a:spcBef>
            </a:pPr>
            <a:r>
              <a:rPr lang="en-GB" altLang="en-US" dirty="0" smtClean="0">
                <a:latin typeface="Comic Sans MS" panose="030F0702030302020204" pitchFamily="66" charset="0"/>
              </a:rPr>
              <a:t>Good Afternoon Routine and OT Walk</a:t>
            </a:r>
            <a:endParaRPr lang="en-GB" altLang="en-US" dirty="0">
              <a:latin typeface="Comic Sans MS" panose="030F0702030302020204" pitchFamily="66" charset="0"/>
            </a:endParaRPr>
          </a:p>
          <a:p>
            <a:pPr>
              <a:lnSpc>
                <a:spcPct val="100000"/>
              </a:lnSpc>
              <a:spcBef>
                <a:spcPct val="0"/>
              </a:spcBef>
            </a:pPr>
            <a:r>
              <a:rPr lang="en-GB" altLang="en-US" dirty="0">
                <a:latin typeface="Comic Sans MS" panose="030F0702030302020204" pitchFamily="66" charset="0"/>
              </a:rPr>
              <a:t>Lesson 4&amp;5 - Teacher lead input – work based activities – TEACCH Baskets </a:t>
            </a:r>
            <a:r>
              <a:rPr lang="en-GB" altLang="en-US" dirty="0" err="1">
                <a:latin typeface="Comic Sans MS" panose="030F0702030302020204" pitchFamily="66" charset="0"/>
              </a:rPr>
              <a:t>Baskets</a:t>
            </a:r>
            <a:r>
              <a:rPr lang="en-GB" altLang="en-US" dirty="0">
                <a:latin typeface="Comic Sans MS" panose="030F0702030302020204" pitchFamily="66" charset="0"/>
              </a:rPr>
              <a:t> (intensive interactions)- Indoor and outdoor continuous provision.</a:t>
            </a:r>
          </a:p>
          <a:p>
            <a:pPr>
              <a:lnSpc>
                <a:spcPct val="100000"/>
              </a:lnSpc>
              <a:spcBef>
                <a:spcPct val="0"/>
              </a:spcBef>
            </a:pPr>
            <a:r>
              <a:rPr lang="en-GB" altLang="en-US" dirty="0">
                <a:latin typeface="Comic Sans MS" panose="030F0702030302020204" pitchFamily="66" charset="0"/>
              </a:rPr>
              <a:t>Playtime</a:t>
            </a:r>
          </a:p>
          <a:p>
            <a:pPr>
              <a:lnSpc>
                <a:spcPct val="100000"/>
              </a:lnSpc>
              <a:spcBef>
                <a:spcPct val="0"/>
              </a:spcBef>
            </a:pPr>
            <a:r>
              <a:rPr lang="en-GB" altLang="en-US" dirty="0">
                <a:latin typeface="Comic Sans MS" panose="030F0702030302020204" pitchFamily="66" charset="0"/>
              </a:rPr>
              <a:t>Snack </a:t>
            </a:r>
            <a:r>
              <a:rPr lang="en-GB" altLang="en-US" dirty="0" smtClean="0">
                <a:latin typeface="Comic Sans MS" panose="030F0702030302020204" pitchFamily="66" charset="0"/>
              </a:rPr>
              <a:t>Time</a:t>
            </a:r>
          </a:p>
          <a:p>
            <a:pPr>
              <a:lnSpc>
                <a:spcPct val="100000"/>
              </a:lnSpc>
              <a:spcBef>
                <a:spcPct val="0"/>
              </a:spcBef>
            </a:pPr>
            <a:r>
              <a:rPr lang="en-GB" altLang="en-US" dirty="0" smtClean="0">
                <a:latin typeface="Comic Sans MS" panose="030F0702030302020204" pitchFamily="66" charset="0"/>
              </a:rPr>
              <a:t>Phonics work</a:t>
            </a:r>
            <a:endParaRPr lang="en-GB" altLang="en-US" dirty="0">
              <a:latin typeface="Comic Sans MS" panose="030F0702030302020204" pitchFamily="66" charset="0"/>
            </a:endParaRPr>
          </a:p>
          <a:p>
            <a:pPr>
              <a:lnSpc>
                <a:spcPct val="100000"/>
              </a:lnSpc>
              <a:spcBef>
                <a:spcPct val="0"/>
              </a:spcBef>
            </a:pPr>
            <a:r>
              <a:rPr lang="en-GB" altLang="en-US" dirty="0">
                <a:latin typeface="Comic Sans MS" panose="030F0702030302020204" pitchFamily="66" charset="0"/>
              </a:rPr>
              <a:t>Home Time</a:t>
            </a:r>
            <a:endParaRPr lang="en-GB" altLang="en-US" dirty="0">
              <a:latin typeface="Comic Sans MS" panose="030F0702030302020204" pitchFamily="66" charset="0"/>
            </a:endParaRPr>
          </a:p>
        </p:txBody>
      </p:sp>
    </p:spTree>
    <p:extLst>
      <p:ext uri="{BB962C8B-B14F-4D97-AF65-F5344CB8AC3E}">
        <p14:creationId xmlns:p14="http://schemas.microsoft.com/office/powerpoint/2010/main" val="203335961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latin typeface="Comic Sans MS" panose="030F0702030302020204" pitchFamily="66" charset="0"/>
              </a:rPr>
              <a:t>Curriculum</a:t>
            </a:r>
            <a:endParaRPr lang="en-GB" dirty="0">
              <a:latin typeface="Comic Sans MS" panose="030F0702030302020204" pitchFamily="66" charset="0"/>
            </a:endParaRPr>
          </a:p>
        </p:txBody>
      </p:sp>
      <p:sp>
        <p:nvSpPr>
          <p:cNvPr id="4" name="Rectangle 3"/>
          <p:cNvSpPr/>
          <p:nvPr/>
        </p:nvSpPr>
        <p:spPr>
          <a:xfrm>
            <a:off x="3301999" y="1777215"/>
            <a:ext cx="6096000" cy="4742965"/>
          </a:xfrm>
          <a:prstGeom prst="rect">
            <a:avLst/>
          </a:prstGeom>
        </p:spPr>
        <p:txBody>
          <a:bodyPr>
            <a:spAutoFit/>
          </a:bodyPr>
          <a:lstStyle/>
          <a:p>
            <a:pPr>
              <a:lnSpc>
                <a:spcPct val="107000"/>
              </a:lnSpc>
              <a:spcAft>
                <a:spcPts val="800"/>
              </a:spcAft>
            </a:pPr>
            <a:r>
              <a:rPr lang="en-US" dirty="0" smtClean="0">
                <a:latin typeface="Comic Sans MS" panose="030F0702030302020204" pitchFamily="66" charset="0"/>
                <a:ea typeface="Calibri" panose="020F0502020204030204" pitchFamily="34" charset="0"/>
                <a:cs typeface="Times New Roman" panose="02020603050405020304" pitchFamily="18" charset="0"/>
              </a:rPr>
              <a:t>Primrose </a:t>
            </a:r>
            <a:r>
              <a:rPr lang="en-US" dirty="0">
                <a:latin typeface="Comic Sans MS" panose="030F0702030302020204" pitchFamily="66" charset="0"/>
                <a:ea typeface="Calibri" panose="020F0502020204030204" pitchFamily="34" charset="0"/>
                <a:cs typeface="Times New Roman" panose="02020603050405020304" pitchFamily="18" charset="0"/>
              </a:rPr>
              <a:t>Class is </a:t>
            </a:r>
            <a:r>
              <a:rPr lang="en-US" dirty="0" smtClean="0">
                <a:latin typeface="Comic Sans MS" panose="030F0702030302020204" pitchFamily="66" charset="0"/>
                <a:ea typeface="Calibri" panose="020F0502020204030204" pitchFamily="34" charset="0"/>
                <a:cs typeface="Times New Roman" panose="02020603050405020304" pitchFamily="18" charset="0"/>
              </a:rPr>
              <a:t>a hybrid class on </a:t>
            </a:r>
            <a:r>
              <a:rPr lang="en-US" dirty="0">
                <a:latin typeface="Comic Sans MS" panose="030F0702030302020204" pitchFamily="66" charset="0"/>
                <a:ea typeface="Calibri" panose="020F0502020204030204" pitchFamily="34" charset="0"/>
                <a:cs typeface="Times New Roman" panose="02020603050405020304" pitchFamily="18" charset="0"/>
              </a:rPr>
              <a:t>the Maple Pathway within school which means we use a </a:t>
            </a:r>
            <a:r>
              <a:rPr lang="en-GB" dirty="0">
                <a:latin typeface="Comic Sans MS" panose="030F0702030302020204" pitchFamily="66" charset="0"/>
                <a:ea typeface="Calibri" panose="020F0502020204030204" pitchFamily="34" charset="0"/>
                <a:cs typeface="Times New Roman" panose="02020603050405020304" pitchFamily="18" charset="0"/>
              </a:rPr>
              <a:t>sensory based learning </a:t>
            </a:r>
            <a:r>
              <a:rPr lang="en-GB" dirty="0" smtClean="0">
                <a:latin typeface="Comic Sans MS" panose="030F0702030302020204" pitchFamily="66" charset="0"/>
                <a:ea typeface="Calibri" panose="020F0502020204030204" pitchFamily="34" charset="0"/>
                <a:cs typeface="Times New Roman" panose="02020603050405020304" pitchFamily="18" charset="0"/>
              </a:rPr>
              <a:t>environment but also dip into the Willow Pathway which is a creative topic based pathway and follows Progression Steps.</a:t>
            </a:r>
          </a:p>
          <a:p>
            <a:pPr>
              <a:lnSpc>
                <a:spcPct val="107000"/>
              </a:lnSpc>
              <a:spcAft>
                <a:spcPts val="800"/>
              </a:spcAft>
            </a:pPr>
            <a:r>
              <a:rPr lang="en-GB" dirty="0" smtClean="0">
                <a:latin typeface="Comic Sans MS" panose="030F0702030302020204" pitchFamily="66" charset="0"/>
                <a:ea typeface="Calibri" panose="020F0502020204030204" pitchFamily="34" charset="0"/>
                <a:cs typeface="Times New Roman" panose="02020603050405020304" pitchFamily="18" charset="0"/>
              </a:rPr>
              <a:t> </a:t>
            </a:r>
            <a:r>
              <a:rPr lang="en-GB" dirty="0">
                <a:latin typeface="Comic Sans MS" panose="030F0702030302020204" pitchFamily="66" charset="0"/>
                <a:ea typeface="Calibri" panose="020F0502020204030204" pitchFamily="34" charset="0"/>
                <a:cs typeface="Times New Roman" panose="02020603050405020304" pitchFamily="18" charset="0"/>
              </a:rPr>
              <a:t>Please send a small selection of spare clothes with the pupils in case our learning gets messy! The curriculum focuses on achieving the 5 key skills of the engagement model: exploring, realising, anticipating, persisting and initiating.</a:t>
            </a:r>
            <a:endParaRPr lang="en-GB" sz="16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dirty="0">
                <a:latin typeface="Comic Sans MS" panose="030F0702030302020204" pitchFamily="66" charset="0"/>
                <a:ea typeface="Calibri" panose="020F0502020204030204" pitchFamily="34" charset="0"/>
                <a:cs typeface="Times New Roman" panose="02020603050405020304" pitchFamily="18" charset="0"/>
              </a:rPr>
              <a:t> </a:t>
            </a:r>
            <a:r>
              <a:rPr lang="en-GB" dirty="0" smtClean="0">
                <a:latin typeface="Comic Sans MS" panose="030F0702030302020204" pitchFamily="66" charset="0"/>
                <a:ea typeface="Calibri" panose="020F0502020204030204" pitchFamily="34" charset="0"/>
                <a:cs typeface="Times New Roman" panose="02020603050405020304" pitchFamily="18" charset="0"/>
              </a:rPr>
              <a:t>We </a:t>
            </a:r>
            <a:r>
              <a:rPr lang="en-GB" dirty="0">
                <a:latin typeface="Comic Sans MS" panose="030F0702030302020204" pitchFamily="66" charset="0"/>
                <a:ea typeface="Calibri" panose="020F0502020204030204" pitchFamily="34" charset="0"/>
                <a:cs typeface="Times New Roman" panose="02020603050405020304" pitchFamily="18" charset="0"/>
              </a:rPr>
              <a:t>support pupils through a total communication approach and highly structure our day to promote independence and choice making. Our children have access to both indoor and outdoor activities, as well as trips and visits.</a:t>
            </a:r>
            <a:endParaRPr lang="en-GB" dirty="0"/>
          </a:p>
        </p:txBody>
      </p:sp>
    </p:spTree>
    <p:extLst>
      <p:ext uri="{BB962C8B-B14F-4D97-AF65-F5344CB8AC3E}">
        <p14:creationId xmlns:p14="http://schemas.microsoft.com/office/powerpoint/2010/main" val="32912787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1981201" y="479426"/>
            <a:ext cx="8220075" cy="993775"/>
          </a:xfrm>
        </p:spPr>
        <p:txBody>
          <a:bodyPr/>
          <a:lstStyle/>
          <a:p>
            <a:r>
              <a:rPr lang="en-GB" altLang="en-US" smtClean="0"/>
              <a:t>The Engagement Model</a:t>
            </a:r>
          </a:p>
        </p:txBody>
      </p:sp>
      <p:sp>
        <p:nvSpPr>
          <p:cNvPr id="2" name="TextBox 1"/>
          <p:cNvSpPr txBox="1"/>
          <p:nvPr/>
        </p:nvSpPr>
        <p:spPr>
          <a:xfrm>
            <a:off x="2284414" y="1254125"/>
            <a:ext cx="7534275" cy="8002588"/>
          </a:xfrm>
          <a:prstGeom prst="rect">
            <a:avLst/>
          </a:prstGeom>
          <a:noFill/>
        </p:spPr>
        <p:txBody>
          <a:bodyPr>
            <a:spAutoFit/>
          </a:bodyPr>
          <a:lstStyle/>
          <a:p>
            <a:pPr algn="ctr">
              <a:defRPr/>
            </a:pPr>
            <a:r>
              <a:rPr lang="en-GB" b="1" dirty="0">
                <a:latin typeface="Comic Sans MS" panose="030F0702030302020204" pitchFamily="66" charset="0"/>
              </a:rPr>
              <a:t>Engagement Model: 5 Areas</a:t>
            </a:r>
            <a:endParaRPr lang="en-GB" dirty="0">
              <a:latin typeface="Comic Sans MS" panose="030F0702030302020204" pitchFamily="66" charset="0"/>
            </a:endParaRPr>
          </a:p>
          <a:p>
            <a:pPr algn="ctr">
              <a:defRPr/>
            </a:pPr>
            <a:r>
              <a:rPr lang="en-GB" dirty="0">
                <a:latin typeface="Comic Sans MS" panose="030F0702030302020204" pitchFamily="66" charset="0"/>
              </a:rPr>
              <a:t> </a:t>
            </a:r>
          </a:p>
          <a:p>
            <a:pPr algn="ctr">
              <a:defRPr/>
            </a:pPr>
            <a:r>
              <a:rPr lang="en-GB" dirty="0">
                <a:latin typeface="Comic Sans MS" panose="030F0702030302020204" pitchFamily="66" charset="0"/>
              </a:rPr>
              <a:t>The 5 areas are not hierarchical, so there is no expectation that pupils need to demonstrate progress in all 5 areas. Instead, each of the areas represent what is necessary for pupils to fully engage in their learning and reach their full potential. The areas also provide the scaffolding to enable pupils to become independent in learning a new skill or concept</a:t>
            </a:r>
            <a:r>
              <a:rPr lang="en-GB" dirty="0"/>
              <a:t>.</a:t>
            </a:r>
          </a:p>
          <a:p>
            <a:pPr algn="ctr">
              <a:defRPr/>
            </a:pPr>
            <a:endParaRPr lang="en-GB" dirty="0"/>
          </a:p>
          <a:p>
            <a:pPr algn="ctr">
              <a:defRPr/>
            </a:pPr>
            <a:r>
              <a:rPr lang="en-GB" sz="1400" b="1" dirty="0">
                <a:latin typeface="Comic Sans MS" panose="030F0702030302020204" pitchFamily="66" charset="0"/>
              </a:rPr>
              <a:t>Exploration</a:t>
            </a:r>
          </a:p>
          <a:p>
            <a:pPr algn="ctr">
              <a:defRPr/>
            </a:pPr>
            <a:r>
              <a:rPr lang="en-GB" sz="1400" dirty="0">
                <a:latin typeface="Comic Sans MS" panose="030F0702030302020204" pitchFamily="66" charset="0"/>
              </a:rPr>
              <a:t>This shows whether a pupil can build on their initial reaction to a new stimulus or activity, for example, whether they display more than an involuntary or startled reaction to the activity. Additionally, the pupil may be interested in and curious about the stimulus or activity, for example, they may notice it or reach out to it.</a:t>
            </a:r>
          </a:p>
          <a:p>
            <a:pPr algn="ctr">
              <a:defRPr/>
            </a:pPr>
            <a:r>
              <a:rPr lang="en-GB" sz="1400" dirty="0">
                <a:latin typeface="Comic Sans MS" panose="030F0702030302020204" pitchFamily="66" charset="0"/>
              </a:rPr>
              <a:t>Exploration becomes more established when the pupil is still responsive to the same stimulus or activity when it is presented in different contexts or environments, for example, a different time of day, a different place or with different people.</a:t>
            </a:r>
          </a:p>
          <a:p>
            <a:pPr algn="ctr">
              <a:defRPr/>
            </a:pPr>
            <a:r>
              <a:rPr lang="en-GB" sz="1400" dirty="0">
                <a:latin typeface="Comic Sans MS" panose="030F0702030302020204" pitchFamily="66" charset="0"/>
              </a:rPr>
              <a:t>Exploration is important in identifying which stimuli or activities interest the pupil and motivate them to pay attention and investigate them further, so that they can develop new knowledge and skills.  </a:t>
            </a:r>
          </a:p>
          <a:p>
            <a:pPr algn="ctr">
              <a:defRPr/>
            </a:pPr>
            <a:endParaRPr lang="en-GB" dirty="0"/>
          </a:p>
          <a:p>
            <a:pPr marL="285750" indent="-285750">
              <a:buFont typeface="Arial" panose="020B0604020202020204" pitchFamily="34" charset="0"/>
              <a:buChar char="•"/>
              <a:defRPr/>
            </a:pPr>
            <a:endParaRPr lang="en-GB" dirty="0">
              <a:latin typeface="Comic Sans MS" panose="030F0702030302020204" pitchFamily="66" charset="0"/>
            </a:endParaRPr>
          </a:p>
          <a:p>
            <a:pPr marL="285750" indent="-285750">
              <a:buFont typeface="Arial" panose="020B0604020202020204" pitchFamily="34" charset="0"/>
              <a:buChar char="•"/>
              <a:defRPr/>
            </a:pPr>
            <a:endParaRPr lang="en-GB" dirty="0">
              <a:latin typeface="Comic Sans MS" panose="030F0702030302020204" pitchFamily="66" charset="0"/>
            </a:endParaRPr>
          </a:p>
          <a:p>
            <a:pPr marL="285750" indent="-285750">
              <a:buFont typeface="Arial" panose="020B0604020202020204" pitchFamily="34" charset="0"/>
              <a:buChar char="•"/>
              <a:defRPr/>
            </a:pPr>
            <a:endParaRPr lang="en-GB" dirty="0">
              <a:latin typeface="Comic Sans MS" panose="030F0702030302020204" pitchFamily="66" charset="0"/>
            </a:endParaRPr>
          </a:p>
          <a:p>
            <a:pPr marL="285750" indent="-285750">
              <a:buFont typeface="Arial" panose="020B0604020202020204" pitchFamily="34" charset="0"/>
              <a:buChar char="•"/>
              <a:defRPr/>
            </a:pPr>
            <a:endParaRPr lang="en-GB" dirty="0">
              <a:latin typeface="Comic Sans MS" panose="030F0702030302020204" pitchFamily="66" charset="0"/>
            </a:endParaRPr>
          </a:p>
          <a:p>
            <a:pPr marL="285750" indent="-285750">
              <a:buFont typeface="Arial" panose="020B0604020202020204" pitchFamily="34" charset="0"/>
              <a:buChar char="•"/>
              <a:defRPr/>
            </a:pPr>
            <a:endParaRPr lang="en-GB" dirty="0">
              <a:latin typeface="Comic Sans MS" panose="030F0702030302020204" pitchFamily="66" charset="0"/>
            </a:endParaRPr>
          </a:p>
          <a:p>
            <a:pPr marL="285750" indent="-285750">
              <a:buFont typeface="Arial" panose="020B0604020202020204" pitchFamily="34" charset="0"/>
              <a:buChar char="•"/>
              <a:defRPr/>
            </a:pPr>
            <a:endParaRPr lang="en-GB" dirty="0">
              <a:latin typeface="Comic Sans MS" panose="030F0702030302020204" pitchFamily="66" charset="0"/>
            </a:endParaRPr>
          </a:p>
          <a:p>
            <a:pPr marL="285750" indent="-285750">
              <a:buFont typeface="Arial" panose="020B0604020202020204" pitchFamily="34" charset="0"/>
              <a:buChar char="•"/>
              <a:defRPr/>
            </a:pPr>
            <a:endParaRPr lang="en-GB" dirty="0">
              <a:latin typeface="Comic Sans MS" panose="030F0702030302020204" pitchFamily="66" charset="0"/>
            </a:endParaRPr>
          </a:p>
          <a:p>
            <a:pPr marL="285750" indent="-285750">
              <a:buFont typeface="Arial" panose="020B0604020202020204" pitchFamily="34" charset="0"/>
              <a:buChar char="•"/>
              <a:defRPr/>
            </a:pPr>
            <a:endParaRPr lang="en-GB" dirty="0">
              <a:latin typeface="Comic Sans MS" panose="030F0702030302020204" pitchFamily="66" charset="0"/>
            </a:endParaRPr>
          </a:p>
          <a:p>
            <a:pPr marL="285750" indent="-285750">
              <a:buFont typeface="Arial" panose="020B0604020202020204" pitchFamily="34" charset="0"/>
              <a:buChar char="•"/>
              <a:defRPr/>
            </a:pPr>
            <a:endParaRPr lang="en-GB" dirty="0">
              <a:latin typeface="Comic Sans MS" panose="030F0702030302020204" pitchFamily="66" charset="0"/>
            </a:endParaRPr>
          </a:p>
          <a:p>
            <a:pPr marL="285750" indent="-285750">
              <a:buFont typeface="Arial" panose="020B0604020202020204" pitchFamily="34" charset="0"/>
              <a:buChar char="•"/>
              <a:defRPr/>
            </a:pPr>
            <a:endParaRPr lang="en-GB" dirty="0">
              <a:latin typeface="Comic Sans MS" panose="030F0702030302020204" pitchFamily="66" charset="0"/>
            </a:endParaRPr>
          </a:p>
        </p:txBody>
      </p:sp>
    </p:spTree>
    <p:extLst>
      <p:ext uri="{BB962C8B-B14F-4D97-AF65-F5344CB8AC3E}">
        <p14:creationId xmlns:p14="http://schemas.microsoft.com/office/powerpoint/2010/main" val="26634576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1981201" y="479426"/>
            <a:ext cx="8220075" cy="993775"/>
          </a:xfrm>
        </p:spPr>
        <p:txBody>
          <a:bodyPr/>
          <a:lstStyle/>
          <a:p>
            <a:r>
              <a:rPr lang="en-GB" altLang="en-US" smtClean="0"/>
              <a:t>The Engagement Model</a:t>
            </a:r>
          </a:p>
        </p:txBody>
      </p:sp>
      <p:sp>
        <p:nvSpPr>
          <p:cNvPr id="2" name="TextBox 1"/>
          <p:cNvSpPr txBox="1"/>
          <p:nvPr/>
        </p:nvSpPr>
        <p:spPr>
          <a:xfrm>
            <a:off x="2284414" y="1254126"/>
            <a:ext cx="7534275" cy="8094663"/>
          </a:xfrm>
          <a:prstGeom prst="rect">
            <a:avLst/>
          </a:prstGeom>
          <a:noFill/>
        </p:spPr>
        <p:txBody>
          <a:bodyPr>
            <a:spAutoFit/>
          </a:bodyPr>
          <a:lstStyle/>
          <a:p>
            <a:pPr algn="ctr">
              <a:defRPr/>
            </a:pPr>
            <a:r>
              <a:rPr lang="en-GB" sz="1400" b="1" dirty="0">
                <a:latin typeface="Comic Sans MS" panose="030F0702030302020204" pitchFamily="66" charset="0"/>
              </a:rPr>
              <a:t>Realisation</a:t>
            </a:r>
          </a:p>
          <a:p>
            <a:pPr algn="ctr">
              <a:defRPr/>
            </a:pPr>
            <a:r>
              <a:rPr lang="en-GB" sz="1400" dirty="0">
                <a:latin typeface="Comic Sans MS" panose="030F0702030302020204" pitchFamily="66" charset="0"/>
              </a:rPr>
              <a:t>This shows how the pupil interacts with a new stimulus or activity or discovers a new aspect of a familiar stimulus or activity. They will display behaviours that show they want more control of the stimulus or activity, for example by stopping it or trying to make changes to it. The pupil will often show what familiar adults consider to be ‘surprise’, ‘excitement’, ‘delight’, ‘amazement’ or ‘fear’.</a:t>
            </a:r>
          </a:p>
          <a:p>
            <a:pPr algn="ctr">
              <a:defRPr/>
            </a:pPr>
            <a:r>
              <a:rPr lang="en-GB" sz="1400" dirty="0">
                <a:latin typeface="Comic Sans MS" panose="030F0702030302020204" pitchFamily="66" charset="0"/>
              </a:rPr>
              <a:t>Realisation becomes more established when the pupil uses the newly developed skills or knowledge in new ways and in different contexts or environments. This is important as it can keep the pupil excited in their learning and prevents an activity from becoming routine.</a:t>
            </a:r>
          </a:p>
          <a:p>
            <a:pPr algn="ctr">
              <a:defRPr/>
            </a:pPr>
            <a:r>
              <a:rPr lang="en-GB" sz="1400" dirty="0">
                <a:latin typeface="Comic Sans MS" panose="030F0702030302020204" pitchFamily="66" charset="0"/>
              </a:rPr>
              <a:t/>
            </a:r>
            <a:br>
              <a:rPr lang="en-GB" sz="1400" dirty="0">
                <a:latin typeface="Comic Sans MS" panose="030F0702030302020204" pitchFamily="66" charset="0"/>
              </a:rPr>
            </a:br>
            <a:r>
              <a:rPr lang="en-GB" sz="1400" b="1" dirty="0">
                <a:latin typeface="Comic Sans MS" panose="030F0702030302020204" pitchFamily="66" charset="0"/>
              </a:rPr>
              <a:t> </a:t>
            </a:r>
          </a:p>
          <a:p>
            <a:pPr algn="ctr">
              <a:defRPr/>
            </a:pPr>
            <a:r>
              <a:rPr lang="en-GB" sz="1400" b="1" dirty="0">
                <a:latin typeface="Comic Sans MS" panose="030F0702030302020204" pitchFamily="66" charset="0"/>
              </a:rPr>
              <a:t>Anticipation</a:t>
            </a:r>
          </a:p>
          <a:p>
            <a:pPr algn="ctr">
              <a:defRPr/>
            </a:pPr>
            <a:r>
              <a:rPr lang="en-GB" sz="1400" dirty="0">
                <a:latin typeface="Comic Sans MS" panose="030F0702030302020204" pitchFamily="66" charset="0"/>
              </a:rPr>
              <a:t>This shows how much the pupil predicts, expects or associates a stimulus or activity with an event. They may anticipate that a familiar activity is about to start or finish by interpreting cues or prompts such as auditory (what they hear), tactile (what they feel) and visual (what they see).</a:t>
            </a:r>
          </a:p>
          <a:p>
            <a:pPr algn="ctr">
              <a:defRPr/>
            </a:pPr>
            <a:r>
              <a:rPr lang="en-GB" sz="1400" dirty="0">
                <a:latin typeface="Comic Sans MS" panose="030F0702030302020204" pitchFamily="66" charset="0"/>
              </a:rPr>
              <a:t>Anticipation becomes more established when the pupil shows awareness that a familiar activity is about to start or finish, even when cues and prompts are reduced. </a:t>
            </a:r>
          </a:p>
          <a:p>
            <a:pPr algn="ctr">
              <a:defRPr/>
            </a:pPr>
            <a:r>
              <a:rPr lang="en-GB" sz="1400" dirty="0">
                <a:latin typeface="Comic Sans MS" panose="030F0702030302020204" pitchFamily="66" charset="0"/>
              </a:rPr>
              <a:t>Anticipation is important in measuring the pupil’s understanding of cause and effect, for example if they do this, then something will happen. This prepares the brain for learning and helps with the pupil’s memory and sequencing.</a:t>
            </a:r>
          </a:p>
          <a:p>
            <a:pPr algn="ctr">
              <a:defRPr/>
            </a:pPr>
            <a:endParaRPr lang="en-GB" dirty="0"/>
          </a:p>
          <a:p>
            <a:pPr marL="285750" indent="-285750">
              <a:buFont typeface="Arial" panose="020B0604020202020204" pitchFamily="34" charset="0"/>
              <a:buChar char="•"/>
              <a:defRPr/>
            </a:pPr>
            <a:endParaRPr lang="en-GB" dirty="0">
              <a:latin typeface="Comic Sans MS" panose="030F0702030302020204" pitchFamily="66" charset="0"/>
            </a:endParaRPr>
          </a:p>
          <a:p>
            <a:pPr marL="285750" indent="-285750">
              <a:buFont typeface="Arial" panose="020B0604020202020204" pitchFamily="34" charset="0"/>
              <a:buChar char="•"/>
              <a:defRPr/>
            </a:pPr>
            <a:endParaRPr lang="en-GB" dirty="0">
              <a:latin typeface="Comic Sans MS" panose="030F0702030302020204" pitchFamily="66" charset="0"/>
            </a:endParaRPr>
          </a:p>
          <a:p>
            <a:pPr marL="285750" indent="-285750">
              <a:buFont typeface="Arial" panose="020B0604020202020204" pitchFamily="34" charset="0"/>
              <a:buChar char="•"/>
              <a:defRPr/>
            </a:pPr>
            <a:endParaRPr lang="en-GB" dirty="0">
              <a:latin typeface="Comic Sans MS" panose="030F0702030302020204" pitchFamily="66" charset="0"/>
            </a:endParaRPr>
          </a:p>
          <a:p>
            <a:pPr marL="285750" indent="-285750">
              <a:buFont typeface="Arial" panose="020B0604020202020204" pitchFamily="34" charset="0"/>
              <a:buChar char="•"/>
              <a:defRPr/>
            </a:pPr>
            <a:endParaRPr lang="en-GB" dirty="0">
              <a:latin typeface="Comic Sans MS" panose="030F0702030302020204" pitchFamily="66" charset="0"/>
            </a:endParaRPr>
          </a:p>
          <a:p>
            <a:pPr marL="285750" indent="-285750">
              <a:buFont typeface="Arial" panose="020B0604020202020204" pitchFamily="34" charset="0"/>
              <a:buChar char="•"/>
              <a:defRPr/>
            </a:pPr>
            <a:endParaRPr lang="en-GB" dirty="0">
              <a:latin typeface="Comic Sans MS" panose="030F0702030302020204" pitchFamily="66" charset="0"/>
            </a:endParaRPr>
          </a:p>
          <a:p>
            <a:pPr marL="285750" indent="-285750">
              <a:buFont typeface="Arial" panose="020B0604020202020204" pitchFamily="34" charset="0"/>
              <a:buChar char="•"/>
              <a:defRPr/>
            </a:pPr>
            <a:endParaRPr lang="en-GB" dirty="0">
              <a:latin typeface="Comic Sans MS" panose="030F0702030302020204" pitchFamily="66" charset="0"/>
            </a:endParaRPr>
          </a:p>
          <a:p>
            <a:pPr marL="285750" indent="-285750">
              <a:buFont typeface="Arial" panose="020B0604020202020204" pitchFamily="34" charset="0"/>
              <a:buChar char="•"/>
              <a:defRPr/>
            </a:pPr>
            <a:endParaRPr lang="en-GB" dirty="0">
              <a:latin typeface="Comic Sans MS" panose="030F0702030302020204" pitchFamily="66" charset="0"/>
            </a:endParaRPr>
          </a:p>
          <a:p>
            <a:pPr marL="285750" indent="-285750">
              <a:buFont typeface="Arial" panose="020B0604020202020204" pitchFamily="34" charset="0"/>
              <a:buChar char="•"/>
              <a:defRPr/>
            </a:pPr>
            <a:endParaRPr lang="en-GB" dirty="0">
              <a:latin typeface="Comic Sans MS" panose="030F0702030302020204" pitchFamily="66" charset="0"/>
            </a:endParaRPr>
          </a:p>
          <a:p>
            <a:pPr marL="285750" indent="-285750">
              <a:buFont typeface="Arial" panose="020B0604020202020204" pitchFamily="34" charset="0"/>
              <a:buChar char="•"/>
              <a:defRPr/>
            </a:pPr>
            <a:endParaRPr lang="en-GB" dirty="0">
              <a:latin typeface="Comic Sans MS" panose="030F0702030302020204" pitchFamily="66" charset="0"/>
            </a:endParaRPr>
          </a:p>
          <a:p>
            <a:pPr marL="285750" indent="-285750">
              <a:buFont typeface="Arial" panose="020B0604020202020204" pitchFamily="34" charset="0"/>
              <a:buChar char="•"/>
              <a:defRPr/>
            </a:pPr>
            <a:endParaRPr lang="en-GB" dirty="0">
              <a:latin typeface="Comic Sans MS" panose="030F0702030302020204" pitchFamily="66" charset="0"/>
            </a:endParaRPr>
          </a:p>
        </p:txBody>
      </p:sp>
    </p:spTree>
    <p:extLst>
      <p:ext uri="{BB962C8B-B14F-4D97-AF65-F5344CB8AC3E}">
        <p14:creationId xmlns:p14="http://schemas.microsoft.com/office/powerpoint/2010/main" val="121322610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1981201" y="479426"/>
            <a:ext cx="8220075" cy="993775"/>
          </a:xfrm>
        </p:spPr>
        <p:txBody>
          <a:bodyPr/>
          <a:lstStyle/>
          <a:p>
            <a:r>
              <a:rPr lang="en-GB" altLang="en-US" smtClean="0"/>
              <a:t>The Engagement Model</a:t>
            </a:r>
          </a:p>
        </p:txBody>
      </p:sp>
      <p:sp>
        <p:nvSpPr>
          <p:cNvPr id="2" name="TextBox 1"/>
          <p:cNvSpPr txBox="1"/>
          <p:nvPr/>
        </p:nvSpPr>
        <p:spPr>
          <a:xfrm>
            <a:off x="2284414" y="1254126"/>
            <a:ext cx="7534275" cy="7140575"/>
          </a:xfrm>
          <a:prstGeom prst="rect">
            <a:avLst/>
          </a:prstGeom>
          <a:noFill/>
        </p:spPr>
        <p:txBody>
          <a:bodyPr>
            <a:spAutoFit/>
          </a:bodyPr>
          <a:lstStyle/>
          <a:p>
            <a:pPr algn="ctr">
              <a:defRPr/>
            </a:pPr>
            <a:r>
              <a:rPr lang="en-GB" sz="1400" b="1" dirty="0">
                <a:latin typeface="Comic Sans MS" panose="030F0702030302020204" pitchFamily="66" charset="0"/>
              </a:rPr>
              <a:t>Persistence</a:t>
            </a:r>
          </a:p>
          <a:p>
            <a:pPr algn="ctr">
              <a:defRPr/>
            </a:pPr>
            <a:r>
              <a:rPr lang="en-GB" sz="1400" dirty="0">
                <a:latin typeface="Comic Sans MS" panose="030F0702030302020204" pitchFamily="66" charset="0"/>
              </a:rPr>
              <a:t>This shows whether the pupil can sustain their attention in a stimulus or activity for long enough that they can actively try to find out more and interact with it.</a:t>
            </a:r>
          </a:p>
          <a:p>
            <a:pPr algn="ctr">
              <a:defRPr/>
            </a:pPr>
            <a:r>
              <a:rPr lang="en-GB" sz="1400" dirty="0">
                <a:latin typeface="Comic Sans MS" panose="030F0702030302020204" pitchFamily="66" charset="0"/>
              </a:rPr>
              <a:t>Persistence becomes more established when the pupil shows a determined effort to interact with the stimulus or activity. They will do this by showing intentional changes such as changes in their gaze, posture and hand movement. </a:t>
            </a:r>
          </a:p>
          <a:p>
            <a:pPr algn="ctr">
              <a:defRPr/>
            </a:pPr>
            <a:r>
              <a:rPr lang="en-GB" sz="1400" dirty="0">
                <a:latin typeface="Comic Sans MS" panose="030F0702030302020204" pitchFamily="66" charset="0"/>
              </a:rPr>
              <a:t>Persistence is important so that the pupil maintains an activity long enough to develop and reinforce learning. It also helps the pupil apply their skills or knowledge so they can achieve their desired outcome. </a:t>
            </a:r>
          </a:p>
          <a:p>
            <a:pPr algn="ctr">
              <a:defRPr/>
            </a:pPr>
            <a:r>
              <a:rPr lang="en-GB" sz="1400" b="1" dirty="0">
                <a:latin typeface="Comic Sans MS" panose="030F0702030302020204" pitchFamily="66" charset="0"/>
              </a:rPr>
              <a:t> </a:t>
            </a:r>
          </a:p>
          <a:p>
            <a:pPr algn="ctr">
              <a:defRPr/>
            </a:pPr>
            <a:r>
              <a:rPr lang="en-GB" sz="1400" b="1" dirty="0">
                <a:latin typeface="Comic Sans MS" panose="030F0702030302020204" pitchFamily="66" charset="0"/>
              </a:rPr>
              <a:t>Initiation</a:t>
            </a:r>
          </a:p>
          <a:p>
            <a:pPr algn="ctr">
              <a:defRPr/>
            </a:pPr>
            <a:r>
              <a:rPr lang="en-GB" sz="1400" dirty="0">
                <a:latin typeface="Comic Sans MS" panose="030F0702030302020204" pitchFamily="66" charset="0"/>
              </a:rPr>
              <a:t>This shows how much, and the different ways, a pupil investigates a stimulus or activity in order to bring about a desired outcome. The pupil will act spontaneously and independently during a familiar activity without waiting for direction.</a:t>
            </a:r>
          </a:p>
          <a:p>
            <a:pPr algn="ctr">
              <a:defRPr/>
            </a:pPr>
            <a:r>
              <a:rPr lang="en-GB" sz="1400" dirty="0">
                <a:latin typeface="Comic Sans MS" panose="030F0702030302020204" pitchFamily="66" charset="0"/>
              </a:rPr>
              <a:t>Initiation becomes more established when the pupil shows they understand how to create an impact on their environment in order to achieve a desired outcome. </a:t>
            </a:r>
          </a:p>
          <a:p>
            <a:pPr algn="ctr">
              <a:defRPr/>
            </a:pPr>
            <a:r>
              <a:rPr lang="en-GB" sz="1400" dirty="0">
                <a:latin typeface="Comic Sans MS" panose="030F0702030302020204" pitchFamily="66" charset="0"/>
              </a:rPr>
              <a:t>Initiation is important to establish how well the pupil is developing independence, which is required for more advanced learning. </a:t>
            </a:r>
          </a:p>
          <a:p>
            <a:pPr algn="ctr">
              <a:defRPr/>
            </a:pPr>
            <a:endParaRPr lang="en-GB" dirty="0"/>
          </a:p>
          <a:p>
            <a:pPr marL="285750" indent="-285750">
              <a:buFont typeface="Arial" panose="020B0604020202020204" pitchFamily="34" charset="0"/>
              <a:buChar char="•"/>
              <a:defRPr/>
            </a:pPr>
            <a:endParaRPr lang="en-GB" dirty="0">
              <a:latin typeface="Comic Sans MS" panose="030F0702030302020204" pitchFamily="66" charset="0"/>
            </a:endParaRPr>
          </a:p>
          <a:p>
            <a:pPr marL="285750" indent="-285750">
              <a:buFont typeface="Arial" panose="020B0604020202020204" pitchFamily="34" charset="0"/>
              <a:buChar char="•"/>
              <a:defRPr/>
            </a:pPr>
            <a:endParaRPr lang="en-GB" dirty="0">
              <a:latin typeface="Comic Sans MS" panose="030F0702030302020204" pitchFamily="66" charset="0"/>
            </a:endParaRPr>
          </a:p>
          <a:p>
            <a:pPr marL="285750" indent="-285750">
              <a:buFont typeface="Arial" panose="020B0604020202020204" pitchFamily="34" charset="0"/>
              <a:buChar char="•"/>
              <a:defRPr/>
            </a:pPr>
            <a:endParaRPr lang="en-GB" dirty="0">
              <a:latin typeface="Comic Sans MS" panose="030F0702030302020204" pitchFamily="66" charset="0"/>
            </a:endParaRPr>
          </a:p>
          <a:p>
            <a:pPr marL="285750" indent="-285750">
              <a:buFont typeface="Arial" panose="020B0604020202020204" pitchFamily="34" charset="0"/>
              <a:buChar char="•"/>
              <a:defRPr/>
            </a:pPr>
            <a:endParaRPr lang="en-GB" dirty="0">
              <a:latin typeface="Comic Sans MS" panose="030F0702030302020204" pitchFamily="66" charset="0"/>
            </a:endParaRPr>
          </a:p>
          <a:p>
            <a:pPr marL="285750" indent="-285750">
              <a:buFont typeface="Arial" panose="020B0604020202020204" pitchFamily="34" charset="0"/>
              <a:buChar char="•"/>
              <a:defRPr/>
            </a:pPr>
            <a:endParaRPr lang="en-GB" dirty="0">
              <a:latin typeface="Comic Sans MS" panose="030F0702030302020204" pitchFamily="66" charset="0"/>
            </a:endParaRPr>
          </a:p>
          <a:p>
            <a:pPr marL="285750" indent="-285750">
              <a:buFont typeface="Arial" panose="020B0604020202020204" pitchFamily="34" charset="0"/>
              <a:buChar char="•"/>
              <a:defRPr/>
            </a:pPr>
            <a:endParaRPr lang="en-GB" dirty="0">
              <a:latin typeface="Comic Sans MS" panose="030F0702030302020204" pitchFamily="66" charset="0"/>
            </a:endParaRPr>
          </a:p>
          <a:p>
            <a:pPr marL="285750" indent="-285750">
              <a:buFont typeface="Arial" panose="020B0604020202020204" pitchFamily="34" charset="0"/>
              <a:buChar char="•"/>
              <a:defRPr/>
            </a:pPr>
            <a:endParaRPr lang="en-GB" dirty="0">
              <a:latin typeface="Comic Sans MS" panose="030F0702030302020204" pitchFamily="66" charset="0"/>
            </a:endParaRPr>
          </a:p>
          <a:p>
            <a:pPr marL="285750" indent="-285750">
              <a:buFont typeface="Arial" panose="020B0604020202020204" pitchFamily="34" charset="0"/>
              <a:buChar char="•"/>
              <a:defRPr/>
            </a:pPr>
            <a:endParaRPr lang="en-GB" dirty="0">
              <a:latin typeface="Comic Sans MS" panose="030F0702030302020204" pitchFamily="66" charset="0"/>
            </a:endParaRPr>
          </a:p>
          <a:p>
            <a:pPr marL="285750" indent="-285750">
              <a:buFont typeface="Arial" panose="020B0604020202020204" pitchFamily="34" charset="0"/>
              <a:buChar char="•"/>
              <a:defRPr/>
            </a:pPr>
            <a:endParaRPr lang="en-GB" dirty="0">
              <a:latin typeface="Comic Sans MS" panose="030F0702030302020204" pitchFamily="66" charset="0"/>
            </a:endParaRPr>
          </a:p>
          <a:p>
            <a:pPr marL="285750" indent="-285750">
              <a:buFont typeface="Arial" panose="020B0604020202020204" pitchFamily="34" charset="0"/>
              <a:buChar char="•"/>
              <a:defRPr/>
            </a:pPr>
            <a:endParaRPr lang="en-GB" dirty="0">
              <a:latin typeface="Comic Sans MS" panose="030F0702030302020204" pitchFamily="66" charset="0"/>
            </a:endParaRPr>
          </a:p>
        </p:txBody>
      </p:sp>
    </p:spTree>
    <p:extLst>
      <p:ext uri="{BB962C8B-B14F-4D97-AF65-F5344CB8AC3E}">
        <p14:creationId xmlns:p14="http://schemas.microsoft.com/office/powerpoint/2010/main" val="22673749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1981201" y="479426"/>
            <a:ext cx="8220075" cy="993775"/>
          </a:xfrm>
        </p:spPr>
        <p:txBody>
          <a:bodyPr/>
          <a:lstStyle/>
          <a:p>
            <a:r>
              <a:rPr lang="en-GB" altLang="en-US" smtClean="0"/>
              <a:t>SCERTS</a:t>
            </a:r>
          </a:p>
        </p:txBody>
      </p:sp>
      <p:pic>
        <p:nvPicPr>
          <p:cNvPr id="17411" name="Picture 2" descr="SCERTS_2 and 3 Day w Assessment_HANDOUT_Sept 2019"/>
          <p:cNvPicPr>
            <a:picLocks noChangeAspect="1" noChangeArrowheads="1"/>
          </p:cNvPicPr>
          <p:nvPr/>
        </p:nvPicPr>
        <p:blipFill>
          <a:blip r:embed="rId2">
            <a:extLst>
              <a:ext uri="{28A0092B-C50C-407E-A947-70E740481C1C}">
                <a14:useLocalDpi xmlns:a14="http://schemas.microsoft.com/office/drawing/2010/main" val="0"/>
              </a:ext>
            </a:extLst>
          </a:blip>
          <a:srcRect l="6400" r="5910"/>
          <a:stretch>
            <a:fillRect/>
          </a:stretch>
        </p:blipFill>
        <p:spPr bwMode="auto">
          <a:xfrm>
            <a:off x="3951288" y="1898650"/>
            <a:ext cx="4279900" cy="306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2" name="Picture 4" descr="The SCERTS® Mode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9425" y="479425"/>
            <a:ext cx="2101850" cy="1201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3" name="TextBox 2"/>
          <p:cNvSpPr txBox="1">
            <a:spLocks noChangeArrowheads="1"/>
          </p:cNvSpPr>
          <p:nvPr/>
        </p:nvSpPr>
        <p:spPr bwMode="auto">
          <a:xfrm>
            <a:off x="2546351" y="5176839"/>
            <a:ext cx="7089775"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a:solidFill>
                  <a:srgbClr val="1C1C1C"/>
                </a:solidFill>
                <a:latin typeface="Twinkl" pitchFamily="2" charset="0"/>
                <a:cs typeface="Sassoon Infant Rg" pitchFamily="2" charset="0"/>
              </a:defRPr>
            </a:lvl1pPr>
            <a:lvl2pPr marL="742950" indent="-285750">
              <a:lnSpc>
                <a:spcPct val="90000"/>
              </a:lnSpc>
              <a:spcBef>
                <a:spcPts val="500"/>
              </a:spcBef>
              <a:buFont typeface="Arial" panose="020B0604020202020204" pitchFamily="34" charset="0"/>
              <a:buChar char="•"/>
              <a:defRPr sz="1600">
                <a:solidFill>
                  <a:srgbClr val="1C1C1C"/>
                </a:solidFill>
                <a:latin typeface="Twinkl" pitchFamily="2" charset="0"/>
                <a:cs typeface="Sassoon Infant Rg" pitchFamily="2" charset="0"/>
              </a:defRPr>
            </a:lvl2pPr>
            <a:lvl3pPr marL="11430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2" charset="0"/>
              </a:defRPr>
            </a:lvl3pPr>
            <a:lvl4pPr marL="16002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2" charset="0"/>
              </a:defRPr>
            </a:lvl4pPr>
            <a:lvl5pPr marL="20574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2"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2"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2"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2"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2" charset="0"/>
              </a:defRPr>
            </a:lvl9pPr>
          </a:lstStyle>
          <a:p>
            <a:pPr algn="ctr">
              <a:lnSpc>
                <a:spcPct val="100000"/>
              </a:lnSpc>
              <a:spcBef>
                <a:spcPct val="0"/>
              </a:spcBef>
              <a:buFontTx/>
              <a:buNone/>
            </a:pPr>
            <a:r>
              <a:rPr lang="en-GB" altLang="en-US" sz="2800">
                <a:solidFill>
                  <a:schemeClr val="tx1"/>
                </a:solidFill>
              </a:rPr>
              <a:t>The first SCERTS clinic will be held during parents evening</a:t>
            </a:r>
          </a:p>
        </p:txBody>
      </p:sp>
    </p:spTree>
    <p:extLst>
      <p:ext uri="{BB962C8B-B14F-4D97-AF65-F5344CB8AC3E}">
        <p14:creationId xmlns:p14="http://schemas.microsoft.com/office/powerpoint/2010/main" val="237038150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1981201" y="479426"/>
            <a:ext cx="8220075" cy="993775"/>
          </a:xfrm>
        </p:spPr>
        <p:txBody>
          <a:bodyPr/>
          <a:lstStyle/>
          <a:p>
            <a:r>
              <a:rPr lang="en-GB" altLang="en-US" smtClean="0"/>
              <a:t>OT</a:t>
            </a:r>
          </a:p>
        </p:txBody>
      </p:sp>
      <p:pic>
        <p:nvPicPr>
          <p:cNvPr id="18435" name="Picture 2" descr="Shine Therapy Servic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54201" y="333376"/>
            <a:ext cx="2486025" cy="183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6" name="TextBox 2"/>
          <p:cNvSpPr txBox="1">
            <a:spLocks noChangeArrowheads="1"/>
          </p:cNvSpPr>
          <p:nvPr/>
        </p:nvSpPr>
        <p:spPr bwMode="auto">
          <a:xfrm>
            <a:off x="4064001" y="2136776"/>
            <a:ext cx="4054475" cy="267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a:solidFill>
                  <a:srgbClr val="1C1C1C"/>
                </a:solidFill>
                <a:latin typeface="Twinkl" pitchFamily="2" charset="0"/>
                <a:cs typeface="Sassoon Infant Rg" pitchFamily="2" charset="0"/>
              </a:defRPr>
            </a:lvl1pPr>
            <a:lvl2pPr marL="742950" indent="-285750">
              <a:lnSpc>
                <a:spcPct val="90000"/>
              </a:lnSpc>
              <a:spcBef>
                <a:spcPts val="500"/>
              </a:spcBef>
              <a:buFont typeface="Arial" panose="020B0604020202020204" pitchFamily="34" charset="0"/>
              <a:buChar char="•"/>
              <a:defRPr sz="1600">
                <a:solidFill>
                  <a:srgbClr val="1C1C1C"/>
                </a:solidFill>
                <a:latin typeface="Twinkl" pitchFamily="2" charset="0"/>
                <a:cs typeface="Sassoon Infant Rg" pitchFamily="2" charset="0"/>
              </a:defRPr>
            </a:lvl2pPr>
            <a:lvl3pPr marL="11430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2" charset="0"/>
              </a:defRPr>
            </a:lvl3pPr>
            <a:lvl4pPr marL="16002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2" charset="0"/>
              </a:defRPr>
            </a:lvl4pPr>
            <a:lvl5pPr marL="20574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2"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2"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2"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2"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2" charset="0"/>
              </a:defRPr>
            </a:lvl9pPr>
          </a:lstStyle>
          <a:p>
            <a:pPr algn="ctr">
              <a:lnSpc>
                <a:spcPct val="100000"/>
              </a:lnSpc>
              <a:spcBef>
                <a:spcPct val="0"/>
              </a:spcBef>
              <a:buFontTx/>
              <a:buNone/>
            </a:pPr>
            <a:r>
              <a:rPr lang="en-GB" altLang="en-US" sz="2800">
                <a:solidFill>
                  <a:schemeClr val="tx1"/>
                </a:solidFill>
              </a:rPr>
              <a:t>Shine therapy are our new OT. </a:t>
            </a:r>
          </a:p>
          <a:p>
            <a:pPr algn="ctr">
              <a:lnSpc>
                <a:spcPct val="100000"/>
              </a:lnSpc>
              <a:spcBef>
                <a:spcPct val="0"/>
              </a:spcBef>
              <a:buFontTx/>
              <a:buNone/>
            </a:pPr>
            <a:r>
              <a:rPr lang="en-GB" altLang="en-US" sz="2800">
                <a:solidFill>
                  <a:schemeClr val="tx1"/>
                </a:solidFill>
              </a:rPr>
              <a:t>They are here twice a week to advise and write new OT plans for the children.</a:t>
            </a:r>
          </a:p>
        </p:txBody>
      </p:sp>
      <p:pic>
        <p:nvPicPr>
          <p:cNvPr id="18437" name="Picture 4" descr="OT 4 KIDS AND THERAPEUTIC CENTER LOS ANGEL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75514" y="557213"/>
            <a:ext cx="2852737" cy="1693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8" name="Picture 6" descr="Therapy Shoppe | Special Needs Educational Toys | Sensory, Occupational  Therapy Tools-Toys-Supplie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12900" y="4779964"/>
            <a:ext cx="2451100" cy="183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9594582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1981201" y="479426"/>
            <a:ext cx="8220075" cy="993775"/>
          </a:xfrm>
        </p:spPr>
        <p:txBody>
          <a:bodyPr/>
          <a:lstStyle/>
          <a:p>
            <a:r>
              <a:rPr lang="en-GB" altLang="en-US" smtClean="0"/>
              <a:t>EFL</a:t>
            </a:r>
          </a:p>
        </p:txBody>
      </p:sp>
      <p:pic>
        <p:nvPicPr>
          <p:cNvPr id="19459" name="Picture 2" descr="Evidence for Learning - YouTub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90725" y="479425"/>
            <a:ext cx="2541588" cy="2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0" name="TextBox 2"/>
          <p:cNvSpPr txBox="1">
            <a:spLocks noChangeArrowheads="1"/>
          </p:cNvSpPr>
          <p:nvPr/>
        </p:nvSpPr>
        <p:spPr bwMode="auto">
          <a:xfrm>
            <a:off x="3938588" y="2779713"/>
            <a:ext cx="4305300"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a:solidFill>
                  <a:srgbClr val="1C1C1C"/>
                </a:solidFill>
                <a:latin typeface="Twinkl" pitchFamily="2" charset="0"/>
                <a:cs typeface="Sassoon Infant Rg" pitchFamily="2" charset="0"/>
              </a:defRPr>
            </a:lvl1pPr>
            <a:lvl2pPr marL="742950" indent="-285750">
              <a:lnSpc>
                <a:spcPct val="90000"/>
              </a:lnSpc>
              <a:spcBef>
                <a:spcPts val="500"/>
              </a:spcBef>
              <a:buFont typeface="Arial" panose="020B0604020202020204" pitchFamily="34" charset="0"/>
              <a:buChar char="•"/>
              <a:defRPr sz="1600">
                <a:solidFill>
                  <a:srgbClr val="1C1C1C"/>
                </a:solidFill>
                <a:latin typeface="Twinkl" pitchFamily="2" charset="0"/>
                <a:cs typeface="Sassoon Infant Rg" pitchFamily="2" charset="0"/>
              </a:defRPr>
            </a:lvl2pPr>
            <a:lvl3pPr marL="11430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2" charset="0"/>
              </a:defRPr>
            </a:lvl3pPr>
            <a:lvl4pPr marL="16002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2" charset="0"/>
              </a:defRPr>
            </a:lvl4pPr>
            <a:lvl5pPr marL="20574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2"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2"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2"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2"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2" charset="0"/>
              </a:defRPr>
            </a:lvl9pPr>
          </a:lstStyle>
          <a:p>
            <a:pPr algn="ctr">
              <a:lnSpc>
                <a:spcPct val="100000"/>
              </a:lnSpc>
              <a:spcBef>
                <a:spcPct val="0"/>
              </a:spcBef>
              <a:buFontTx/>
              <a:buNone/>
            </a:pPr>
            <a:r>
              <a:rPr lang="en-GB" altLang="en-US" sz="2800">
                <a:solidFill>
                  <a:schemeClr val="tx1"/>
                </a:solidFill>
              </a:rPr>
              <a:t>If you don’t know your log in details please</a:t>
            </a:r>
          </a:p>
          <a:p>
            <a:pPr algn="ctr">
              <a:lnSpc>
                <a:spcPct val="100000"/>
              </a:lnSpc>
              <a:spcBef>
                <a:spcPct val="0"/>
              </a:spcBef>
              <a:buFontTx/>
              <a:buNone/>
            </a:pPr>
            <a:r>
              <a:rPr lang="en-GB" altLang="en-US" sz="2800">
                <a:solidFill>
                  <a:schemeClr val="tx1"/>
                </a:solidFill>
              </a:rPr>
              <a:t>Let school know so you can access EFL.</a:t>
            </a:r>
          </a:p>
        </p:txBody>
      </p:sp>
      <p:pic>
        <p:nvPicPr>
          <p:cNvPr id="19461" name="Picture 4" descr="Evidence for Learning – Capture and assess engagement and learning"/>
          <p:cNvPicPr>
            <a:picLocks noChangeAspect="1" noChangeArrowheads="1"/>
          </p:cNvPicPr>
          <p:nvPr/>
        </p:nvPicPr>
        <p:blipFill>
          <a:blip r:embed="rId3" cstate="print">
            <a:extLst>
              <a:ext uri="{28A0092B-C50C-407E-A947-70E740481C1C}">
                <a14:useLocalDpi xmlns:a14="http://schemas.microsoft.com/office/drawing/2010/main" val="0"/>
              </a:ext>
            </a:extLst>
          </a:blip>
          <a:srcRect l="9689" r="8304"/>
          <a:stretch>
            <a:fillRect/>
          </a:stretch>
        </p:blipFill>
        <p:spPr bwMode="auto">
          <a:xfrm>
            <a:off x="7061201" y="479425"/>
            <a:ext cx="3140075" cy="2154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55226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Comic Sans MS" panose="030F0702030302020204" pitchFamily="66" charset="0"/>
              </a:rPr>
              <a:t>Curriculum Enhancements, Trips and Visits</a:t>
            </a:r>
          </a:p>
        </p:txBody>
      </p:sp>
      <p:sp>
        <p:nvSpPr>
          <p:cNvPr id="8" name="Rectangle 7"/>
          <p:cNvSpPr/>
          <p:nvPr/>
        </p:nvSpPr>
        <p:spPr>
          <a:xfrm>
            <a:off x="6480517" y="2949168"/>
            <a:ext cx="5010443" cy="2246769"/>
          </a:xfrm>
          <a:prstGeom prst="rect">
            <a:avLst/>
          </a:prstGeom>
        </p:spPr>
        <p:txBody>
          <a:bodyPr wrap="square">
            <a:spAutoFit/>
          </a:bodyPr>
          <a:lstStyle/>
          <a:p>
            <a:pPr algn="ctr"/>
            <a:r>
              <a:rPr lang="en-GB" sz="2000" b="1" u="sng" dirty="0" smtClean="0">
                <a:latin typeface="Comic Sans MS" panose="030F0702030302020204" pitchFamily="66" charset="0"/>
              </a:rPr>
              <a:t>Trips/Visits</a:t>
            </a:r>
            <a:endParaRPr lang="en-GB" sz="2000" b="1" u="sng" dirty="0" smtClean="0">
              <a:latin typeface="Comic Sans MS" panose="030F0702030302020204" pitchFamily="66" charset="0"/>
            </a:endParaRPr>
          </a:p>
          <a:p>
            <a:pPr algn="ctr"/>
            <a:endParaRPr lang="en-GB" sz="2000" b="1" u="sng" dirty="0">
              <a:latin typeface="Comic Sans MS" panose="030F0702030302020204" pitchFamily="66" charset="0"/>
            </a:endParaRPr>
          </a:p>
          <a:p>
            <a:pPr marL="342900" indent="-342900">
              <a:buFont typeface="Arial" panose="020B0604020202020204" pitchFamily="34" charset="0"/>
              <a:buChar char="•"/>
            </a:pPr>
            <a:r>
              <a:rPr lang="en-GB" sz="2000" dirty="0" smtClean="0">
                <a:latin typeface="Comic Sans MS" panose="030F0702030302020204" pitchFamily="66" charset="0"/>
              </a:rPr>
              <a:t>Shopping</a:t>
            </a:r>
          </a:p>
          <a:p>
            <a:pPr marL="342900" indent="-342900">
              <a:buFont typeface="Arial" panose="020B0604020202020204" pitchFamily="34" charset="0"/>
              <a:buChar char="•"/>
            </a:pPr>
            <a:r>
              <a:rPr lang="en-GB" sz="2000" dirty="0" err="1" smtClean="0">
                <a:latin typeface="Comic Sans MS" panose="030F0702030302020204" pitchFamily="66" charset="0"/>
              </a:rPr>
              <a:t>Woolston</a:t>
            </a:r>
            <a:r>
              <a:rPr lang="en-GB" sz="2000" dirty="0" smtClean="0">
                <a:latin typeface="Comic Sans MS" panose="030F0702030302020204" pitchFamily="66" charset="0"/>
              </a:rPr>
              <a:t> Park</a:t>
            </a:r>
          </a:p>
          <a:p>
            <a:pPr marL="342900" indent="-342900">
              <a:buFont typeface="Arial" panose="020B0604020202020204" pitchFamily="34" charset="0"/>
              <a:buChar char="•"/>
            </a:pPr>
            <a:r>
              <a:rPr lang="en-GB" sz="2000" dirty="0" smtClean="0">
                <a:latin typeface="Comic Sans MS" panose="030F0702030302020204" pitchFamily="66" charset="0"/>
              </a:rPr>
              <a:t>Imagine That</a:t>
            </a:r>
            <a:endParaRPr lang="en-GB" sz="2000" dirty="0" smtClean="0">
              <a:latin typeface="Comic Sans MS" panose="030F0702030302020204" pitchFamily="66" charset="0"/>
            </a:endParaRPr>
          </a:p>
          <a:p>
            <a:pPr marL="342900" indent="-342900">
              <a:buFont typeface="Arial" panose="020B0604020202020204" pitchFamily="34" charset="0"/>
              <a:buChar char="•"/>
            </a:pPr>
            <a:r>
              <a:rPr lang="en-GB" sz="2000" dirty="0" smtClean="0">
                <a:latin typeface="Comic Sans MS" panose="030F0702030302020204" pitchFamily="66" charset="0"/>
              </a:rPr>
              <a:t>Manchester </a:t>
            </a:r>
            <a:r>
              <a:rPr lang="en-GB" sz="2000" dirty="0" smtClean="0">
                <a:latin typeface="Comic Sans MS" panose="030F0702030302020204" pitchFamily="66" charset="0"/>
              </a:rPr>
              <a:t>Airport</a:t>
            </a:r>
          </a:p>
          <a:p>
            <a:pPr marL="342900" indent="-342900">
              <a:buFont typeface="Arial" panose="020B0604020202020204" pitchFamily="34" charset="0"/>
              <a:buChar char="•"/>
            </a:pPr>
            <a:r>
              <a:rPr lang="en-GB" sz="2000" dirty="0" smtClean="0">
                <a:latin typeface="Comic Sans MS" panose="030F0702030302020204" pitchFamily="66" charset="0"/>
              </a:rPr>
              <a:t>CAFT </a:t>
            </a:r>
            <a:endParaRPr lang="en-GB" sz="2000" dirty="0">
              <a:latin typeface="Comic Sans MS" panose="030F0702030302020204" pitchFamily="66" charset="0"/>
            </a:endParaRPr>
          </a:p>
        </p:txBody>
      </p:sp>
      <p:sp>
        <p:nvSpPr>
          <p:cNvPr id="9" name="Rectangle 8"/>
          <p:cNvSpPr/>
          <p:nvPr/>
        </p:nvSpPr>
        <p:spPr>
          <a:xfrm>
            <a:off x="1298917" y="3101568"/>
            <a:ext cx="5010443" cy="2554545"/>
          </a:xfrm>
          <a:prstGeom prst="rect">
            <a:avLst/>
          </a:prstGeom>
        </p:spPr>
        <p:txBody>
          <a:bodyPr wrap="square">
            <a:spAutoFit/>
          </a:bodyPr>
          <a:lstStyle/>
          <a:p>
            <a:pPr algn="ctr"/>
            <a:r>
              <a:rPr lang="en-GB" sz="2000" b="1" u="sng" dirty="0" smtClean="0">
                <a:latin typeface="Comic Sans MS" panose="030F0702030302020204" pitchFamily="66" charset="0"/>
              </a:rPr>
              <a:t>Enhancements</a:t>
            </a:r>
            <a:endParaRPr lang="en-GB" sz="2000" b="1" u="sng" dirty="0" smtClean="0">
              <a:latin typeface="Comic Sans MS" panose="030F0702030302020204" pitchFamily="66" charset="0"/>
            </a:endParaRPr>
          </a:p>
          <a:p>
            <a:pPr algn="ctr"/>
            <a:endParaRPr lang="en-GB" sz="2000" b="1" u="sng" dirty="0">
              <a:latin typeface="Comic Sans MS" panose="030F0702030302020204" pitchFamily="66" charset="0"/>
            </a:endParaRPr>
          </a:p>
          <a:p>
            <a:pPr marL="342900" indent="-342900">
              <a:buFont typeface="Arial" panose="020B0604020202020204" pitchFamily="34" charset="0"/>
              <a:buChar char="•"/>
            </a:pPr>
            <a:r>
              <a:rPr lang="en-GB" sz="2000" dirty="0" smtClean="0">
                <a:latin typeface="Comic Sans MS" panose="030F0702030302020204" pitchFamily="66" charset="0"/>
              </a:rPr>
              <a:t>M&amp;M Productions: Snow White</a:t>
            </a:r>
          </a:p>
          <a:p>
            <a:pPr marL="342900" indent="-342900">
              <a:buFont typeface="Arial" panose="020B0604020202020204" pitchFamily="34" charset="0"/>
              <a:buChar char="•"/>
            </a:pPr>
            <a:r>
              <a:rPr lang="en-GB" sz="2000" dirty="0" err="1" smtClean="0">
                <a:latin typeface="Comic Sans MS" panose="030F0702030302020204" pitchFamily="66" charset="0"/>
              </a:rPr>
              <a:t>Livemusicnow</a:t>
            </a:r>
            <a:endParaRPr lang="en-GB" sz="2000" dirty="0" smtClean="0">
              <a:latin typeface="Comic Sans MS" panose="030F0702030302020204" pitchFamily="66" charset="0"/>
            </a:endParaRPr>
          </a:p>
          <a:p>
            <a:pPr marL="342900" indent="-342900">
              <a:buFont typeface="Arial" panose="020B0604020202020204" pitchFamily="34" charset="0"/>
              <a:buChar char="•"/>
            </a:pPr>
            <a:r>
              <a:rPr lang="en-GB" sz="2000" dirty="0" smtClean="0">
                <a:latin typeface="Comic Sans MS" panose="030F0702030302020204" pitchFamily="66" charset="0"/>
              </a:rPr>
              <a:t>Cheshire Fire and Rescue – meet the fire fighters and see the engine</a:t>
            </a:r>
          </a:p>
          <a:p>
            <a:pPr marL="342900" indent="-342900">
              <a:buFont typeface="Arial" panose="020B0604020202020204" pitchFamily="34" charset="0"/>
              <a:buChar char="•"/>
            </a:pPr>
            <a:r>
              <a:rPr lang="en-GB" sz="2000" dirty="0" smtClean="0">
                <a:latin typeface="Comic Sans MS" panose="030F0702030302020204" pitchFamily="66" charset="0"/>
              </a:rPr>
              <a:t>Art sessions</a:t>
            </a:r>
          </a:p>
          <a:p>
            <a:pPr marL="342900" indent="-342900">
              <a:buFont typeface="Arial" panose="020B0604020202020204" pitchFamily="34" charset="0"/>
              <a:buChar char="•"/>
            </a:pPr>
            <a:r>
              <a:rPr lang="en-GB" sz="2000" dirty="0" err="1" smtClean="0">
                <a:latin typeface="Comic Sans MS" panose="030F0702030302020204" pitchFamily="66" charset="0"/>
              </a:rPr>
              <a:t>Woolston</a:t>
            </a:r>
            <a:r>
              <a:rPr lang="en-GB" sz="2000" dirty="0" smtClean="0">
                <a:latin typeface="Comic Sans MS" panose="030F0702030302020204" pitchFamily="66" charset="0"/>
              </a:rPr>
              <a:t> Sensory Centre</a:t>
            </a:r>
          </a:p>
        </p:txBody>
      </p:sp>
      <p:pic>
        <p:nvPicPr>
          <p:cNvPr id="1026" name="Picture 2" descr="Home - Live Music Now"/>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01073" y="1465262"/>
            <a:ext cx="1795688" cy="1802871"/>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a:blip r:embed="rId3"/>
          <a:stretch>
            <a:fillRect/>
          </a:stretch>
        </p:blipFill>
        <p:spPr>
          <a:xfrm>
            <a:off x="2264415" y="1955800"/>
            <a:ext cx="2331981" cy="889374"/>
          </a:xfrm>
          <a:prstGeom prst="rect">
            <a:avLst/>
          </a:prstGeom>
        </p:spPr>
      </p:pic>
      <p:pic>
        <p:nvPicPr>
          <p:cNvPr id="1028" name="Picture 4" descr="Cheshire Fire and Rescue Service (@CheshireFire) / X"/>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29219" y="1541048"/>
            <a:ext cx="1651298" cy="165129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Warrington Play &amp; Sensory Centre - Living Well Warringto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12332" y="5622149"/>
            <a:ext cx="1852083" cy="1235851"/>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ome - CAFT"/>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399866" y="1734284"/>
            <a:ext cx="2816225" cy="927294"/>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Homepage | Runway Visitor Par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944116" y="5548416"/>
            <a:ext cx="1770205" cy="1049915"/>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Home - Imagine That!"/>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985738" y="5426995"/>
            <a:ext cx="2413000" cy="1010469"/>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The Co-operative brand - Wikipedia"/>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960321" y="5203831"/>
            <a:ext cx="1374455" cy="14567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464711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a:latin typeface="Comic Sans MS" panose="030F0702030302020204" pitchFamily="66" charset="0"/>
              </a:rPr>
              <a:t>Evidence for Learning</a:t>
            </a:r>
          </a:p>
        </p:txBody>
      </p:sp>
      <p:sp>
        <p:nvSpPr>
          <p:cNvPr id="2" name="Rectangle 1"/>
          <p:cNvSpPr/>
          <p:nvPr/>
        </p:nvSpPr>
        <p:spPr>
          <a:xfrm>
            <a:off x="1055077" y="2134078"/>
            <a:ext cx="7877908" cy="3785652"/>
          </a:xfrm>
          <a:prstGeom prst="rect">
            <a:avLst/>
          </a:prstGeom>
        </p:spPr>
        <p:txBody>
          <a:bodyPr wrap="square">
            <a:spAutoFit/>
          </a:bodyPr>
          <a:lstStyle/>
          <a:p>
            <a:r>
              <a:rPr lang="en-GB" sz="2000" dirty="0">
                <a:latin typeface="Comic Sans MS" panose="030F0702030302020204" pitchFamily="66" charset="0"/>
              </a:rPr>
              <a:t>Evidence for Learning (</a:t>
            </a:r>
            <a:r>
              <a:rPr lang="en-GB" sz="2000" dirty="0" err="1">
                <a:latin typeface="Comic Sans MS" panose="030F0702030302020204" pitchFamily="66" charset="0"/>
              </a:rPr>
              <a:t>EfL</a:t>
            </a:r>
            <a:r>
              <a:rPr lang="en-GB" sz="2000" dirty="0">
                <a:latin typeface="Comic Sans MS" panose="030F0702030302020204" pitchFamily="66" charset="0"/>
              </a:rPr>
              <a:t>) is a secure online platform we use at Green Lane to share photographs, videos and observations of your child’s learning, progress and achievements. It gives you a lovely insight into what your child has been learning and enjoying at school.</a:t>
            </a:r>
          </a:p>
          <a:p>
            <a:endParaRPr lang="en-GB" sz="2000" dirty="0">
              <a:latin typeface="Comic Sans MS" panose="030F0702030302020204" pitchFamily="66" charset="0"/>
            </a:endParaRPr>
          </a:p>
          <a:p>
            <a:r>
              <a:rPr lang="en-GB" sz="2000" dirty="0">
                <a:latin typeface="Comic Sans MS" panose="030F0702030302020204" pitchFamily="66" charset="0"/>
              </a:rPr>
              <a:t>We also love it when parents and carers upload photographs of the things children have been doing at home, so that we can celebrate and talk about these experiences in school too.</a:t>
            </a:r>
          </a:p>
          <a:p>
            <a:endParaRPr lang="en-GB" sz="2000" dirty="0">
              <a:latin typeface="Comic Sans MS" panose="030F0702030302020204" pitchFamily="66" charset="0"/>
            </a:endParaRPr>
          </a:p>
          <a:p>
            <a:r>
              <a:rPr lang="en-GB" sz="2000" dirty="0">
                <a:latin typeface="Comic Sans MS" panose="030F0702030302020204" pitchFamily="66" charset="0"/>
              </a:rPr>
              <a:t>If you have any trouble logging in, please let your child’s class team know and they can ask Miss Taylor to reset your password.</a:t>
            </a:r>
          </a:p>
        </p:txBody>
      </p:sp>
      <p:pic>
        <p:nvPicPr>
          <p:cNvPr id="4" name="Picture 3"/>
          <p:cNvPicPr>
            <a:picLocks noChangeAspect="1"/>
          </p:cNvPicPr>
          <p:nvPr/>
        </p:nvPicPr>
        <p:blipFill>
          <a:blip r:embed="rId2"/>
          <a:stretch>
            <a:fillRect/>
          </a:stretch>
        </p:blipFill>
        <p:spPr>
          <a:xfrm>
            <a:off x="9174292" y="2902856"/>
            <a:ext cx="2179509" cy="2248095"/>
          </a:xfrm>
          <a:prstGeom prst="rect">
            <a:avLst/>
          </a:prstGeom>
        </p:spPr>
      </p:pic>
    </p:spTree>
    <p:extLst>
      <p:ext uri="{BB962C8B-B14F-4D97-AF65-F5344CB8AC3E}">
        <p14:creationId xmlns:p14="http://schemas.microsoft.com/office/powerpoint/2010/main" val="239983621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Comic Sans MS" panose="030F0702030302020204" pitchFamily="66" charset="0"/>
              </a:rPr>
              <a:t>What should pupils bring to school daily?</a:t>
            </a:r>
          </a:p>
        </p:txBody>
      </p:sp>
      <p:pic>
        <p:nvPicPr>
          <p:cNvPr id="4" name="Picture 3"/>
          <p:cNvPicPr/>
          <p:nvPr/>
        </p:nvPicPr>
        <p:blipFill>
          <a:blip r:embed="rId2">
            <a:extLst>
              <a:ext uri="{28A0092B-C50C-407E-A947-70E740481C1C}">
                <a14:useLocalDpi xmlns:a14="http://schemas.microsoft.com/office/drawing/2010/main" val="0"/>
              </a:ext>
            </a:extLst>
          </a:blip>
          <a:stretch>
            <a:fillRect/>
          </a:stretch>
        </p:blipFill>
        <p:spPr>
          <a:xfrm rot="21359047">
            <a:off x="1081457" y="1847843"/>
            <a:ext cx="1061242" cy="1095953"/>
          </a:xfrm>
          <a:prstGeom prst="rect">
            <a:avLst/>
          </a:prstGeom>
        </p:spPr>
      </p:pic>
      <p:sp>
        <p:nvSpPr>
          <p:cNvPr id="5" name="TextBox 4"/>
          <p:cNvSpPr txBox="1"/>
          <p:nvPr/>
        </p:nvSpPr>
        <p:spPr>
          <a:xfrm>
            <a:off x="2688609" y="1982328"/>
            <a:ext cx="8488907" cy="707886"/>
          </a:xfrm>
          <a:prstGeom prst="rect">
            <a:avLst/>
          </a:prstGeom>
          <a:noFill/>
        </p:spPr>
        <p:txBody>
          <a:bodyPr wrap="square" rtlCol="0">
            <a:spAutoFit/>
          </a:bodyPr>
          <a:lstStyle/>
          <a:p>
            <a:r>
              <a:rPr lang="en-GB" sz="2000" dirty="0">
                <a:latin typeface="Comic Sans MS" panose="030F0702030302020204" pitchFamily="66" charset="0"/>
              </a:rPr>
              <a:t>Their home school diary – This can be used for messages between class and home.</a:t>
            </a:r>
          </a:p>
        </p:txBody>
      </p:sp>
      <p:pic>
        <p:nvPicPr>
          <p:cNvPr id="9" name="Picture 8"/>
          <p:cNvPicPr/>
          <p:nvPr/>
        </p:nvPicPr>
        <p:blipFill>
          <a:blip r:embed="rId3">
            <a:extLst>
              <a:ext uri="{28A0092B-C50C-407E-A947-70E740481C1C}">
                <a14:useLocalDpi xmlns:a14="http://schemas.microsoft.com/office/drawing/2010/main" val="0"/>
              </a:ext>
            </a:extLst>
          </a:blip>
          <a:stretch>
            <a:fillRect/>
          </a:stretch>
        </p:blipFill>
        <p:spPr>
          <a:xfrm rot="386013">
            <a:off x="1044383" y="3772179"/>
            <a:ext cx="1071392" cy="906784"/>
          </a:xfrm>
          <a:prstGeom prst="rect">
            <a:avLst/>
          </a:prstGeom>
        </p:spPr>
      </p:pic>
      <p:sp>
        <p:nvSpPr>
          <p:cNvPr id="8" name="TextBox 7"/>
          <p:cNvSpPr txBox="1"/>
          <p:nvPr/>
        </p:nvSpPr>
        <p:spPr>
          <a:xfrm>
            <a:off x="2688609" y="3418400"/>
            <a:ext cx="8665192" cy="1477328"/>
          </a:xfrm>
          <a:prstGeom prst="rect">
            <a:avLst/>
          </a:prstGeom>
          <a:noFill/>
        </p:spPr>
        <p:txBody>
          <a:bodyPr wrap="square" lIns="91440" tIns="45720" rIns="91440" bIns="45720" rtlCol="0" anchor="t">
            <a:spAutoFit/>
          </a:bodyPr>
          <a:lstStyle/>
          <a:p>
            <a:r>
              <a:rPr lang="en-GB" dirty="0">
                <a:latin typeface="Comic Sans MS"/>
              </a:rPr>
              <a:t>Reading books and records are given in line with students Phonics assessments. We aim to read with your child on a 1:1 basis 3x each week. Please record in the reading record when you have read with your child at home.</a:t>
            </a:r>
          </a:p>
          <a:p>
            <a:endParaRPr lang="en-GB" dirty="0">
              <a:latin typeface="Comic Sans MS" panose="030F0702030302020204" pitchFamily="66" charset="0"/>
            </a:endParaRPr>
          </a:p>
          <a:p>
            <a:r>
              <a:rPr lang="en-GB" dirty="0">
                <a:latin typeface="Comic Sans MS" panose="030F0702030302020204" pitchFamily="66" charset="0"/>
              </a:rPr>
              <a:t>Books will be changed weekly, or as required. </a:t>
            </a:r>
          </a:p>
        </p:txBody>
      </p:sp>
      <p:pic>
        <p:nvPicPr>
          <p:cNvPr id="11" name="Picture 10"/>
          <p:cNvPicPr/>
          <p:nvPr/>
        </p:nvPicPr>
        <p:blipFill>
          <a:blip r:embed="rId4">
            <a:extLst>
              <a:ext uri="{28A0092B-C50C-407E-A947-70E740481C1C}">
                <a14:useLocalDpi xmlns:a14="http://schemas.microsoft.com/office/drawing/2010/main" val="0"/>
              </a:ext>
            </a:extLst>
          </a:blip>
          <a:stretch>
            <a:fillRect/>
          </a:stretch>
        </p:blipFill>
        <p:spPr>
          <a:xfrm>
            <a:off x="1044383" y="5514682"/>
            <a:ext cx="959115" cy="791005"/>
          </a:xfrm>
          <a:prstGeom prst="rect">
            <a:avLst/>
          </a:prstGeom>
        </p:spPr>
      </p:pic>
      <p:sp>
        <p:nvSpPr>
          <p:cNvPr id="10" name="TextBox 9"/>
          <p:cNvSpPr txBox="1"/>
          <p:nvPr/>
        </p:nvSpPr>
        <p:spPr>
          <a:xfrm>
            <a:off x="2688609" y="5723808"/>
            <a:ext cx="7508014" cy="923330"/>
          </a:xfrm>
          <a:prstGeom prst="rect">
            <a:avLst/>
          </a:prstGeom>
          <a:noFill/>
        </p:spPr>
        <p:txBody>
          <a:bodyPr wrap="square" rtlCol="0">
            <a:spAutoFit/>
          </a:bodyPr>
          <a:lstStyle/>
          <a:p>
            <a:r>
              <a:rPr lang="en-GB" dirty="0">
                <a:latin typeface="Comic Sans MS" panose="030F0702030302020204" pitchFamily="66" charset="0"/>
              </a:rPr>
              <a:t>Water bottles – These will be sent home after each school day. Alternatively, cups are available in school so if you do forget to send it please do not worry.</a:t>
            </a:r>
          </a:p>
        </p:txBody>
      </p:sp>
    </p:spTree>
    <p:extLst>
      <p:ext uri="{BB962C8B-B14F-4D97-AF65-F5344CB8AC3E}">
        <p14:creationId xmlns:p14="http://schemas.microsoft.com/office/powerpoint/2010/main" val="17755888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Comic Sans MS" panose="030F0702030302020204" pitchFamily="66" charset="0"/>
              </a:rPr>
              <a:t>Homework…</a:t>
            </a:r>
          </a:p>
        </p:txBody>
      </p:sp>
      <p:pic>
        <p:nvPicPr>
          <p:cNvPr id="5" name="Picture 4"/>
          <p:cNvPicPr>
            <a:picLocks noChangeAspect="1"/>
          </p:cNvPicPr>
          <p:nvPr/>
        </p:nvPicPr>
        <p:blipFill rotWithShape="1">
          <a:blip r:embed="rId2"/>
          <a:srcRect b="64918"/>
          <a:stretch/>
        </p:blipFill>
        <p:spPr>
          <a:xfrm>
            <a:off x="2734119" y="3130955"/>
            <a:ext cx="6637595" cy="831445"/>
          </a:xfrm>
          <a:prstGeom prst="rect">
            <a:avLst/>
          </a:prstGeom>
        </p:spPr>
      </p:pic>
      <p:sp>
        <p:nvSpPr>
          <p:cNvPr id="6" name="Rectangle 5"/>
          <p:cNvSpPr/>
          <p:nvPr/>
        </p:nvSpPr>
        <p:spPr>
          <a:xfrm>
            <a:off x="3004916" y="4684158"/>
            <a:ext cx="6096000" cy="1200329"/>
          </a:xfrm>
          <a:prstGeom prst="rect">
            <a:avLst/>
          </a:prstGeom>
        </p:spPr>
        <p:txBody>
          <a:bodyPr>
            <a:spAutoFit/>
          </a:bodyPr>
          <a:lstStyle/>
          <a:p>
            <a:r>
              <a:rPr lang="en-GB" dirty="0">
                <a:latin typeface="Comic Sans MS" panose="030F0702030302020204" pitchFamily="66" charset="0"/>
              </a:rPr>
              <a:t>Homework will be added to EFL on a Monday and will be checked the next Monday.</a:t>
            </a:r>
          </a:p>
          <a:p>
            <a:endParaRPr lang="en-GB" dirty="0">
              <a:latin typeface="Comic Sans MS" panose="030F0702030302020204" pitchFamily="66" charset="0"/>
            </a:endParaRPr>
          </a:p>
          <a:p>
            <a:r>
              <a:rPr lang="en-GB" dirty="0">
                <a:latin typeface="Comic Sans MS" panose="030F0702030302020204" pitchFamily="66" charset="0"/>
              </a:rPr>
              <a:t>Reading books will be changed on a Thursday.</a:t>
            </a:r>
            <a:endParaRPr lang="en-GB" dirty="0">
              <a:latin typeface="Comic Sans MS" panose="030F0702030302020204" pitchFamily="66" charset="0"/>
            </a:endParaRPr>
          </a:p>
        </p:txBody>
      </p:sp>
    </p:spTree>
    <p:extLst>
      <p:ext uri="{BB962C8B-B14F-4D97-AF65-F5344CB8AC3E}">
        <p14:creationId xmlns:p14="http://schemas.microsoft.com/office/powerpoint/2010/main" val="26497966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Comic Sans MS" panose="030F0702030302020204" pitchFamily="66" charset="0"/>
              </a:rPr>
              <a:t>Any questions?</a:t>
            </a:r>
          </a:p>
        </p:txBody>
      </p:sp>
      <p:pic>
        <p:nvPicPr>
          <p:cNvPr id="4" name="Picture 3"/>
          <p:cNvPicPr>
            <a:picLocks noChangeAspect="1"/>
          </p:cNvPicPr>
          <p:nvPr/>
        </p:nvPicPr>
        <p:blipFill>
          <a:blip r:embed="rId2"/>
          <a:stretch>
            <a:fillRect/>
          </a:stretch>
        </p:blipFill>
        <p:spPr>
          <a:xfrm rot="163918">
            <a:off x="4483945" y="1906075"/>
            <a:ext cx="2990344" cy="4393506"/>
          </a:xfrm>
          <a:prstGeom prst="rect">
            <a:avLst/>
          </a:prstGeom>
        </p:spPr>
      </p:pic>
    </p:spTree>
    <p:extLst>
      <p:ext uri="{BB962C8B-B14F-4D97-AF65-F5344CB8AC3E}">
        <p14:creationId xmlns:p14="http://schemas.microsoft.com/office/powerpoint/2010/main" val="2669362049"/>
      </p:ext>
    </p:extLst>
  </p:cSld>
  <p:clrMapOvr>
    <a:masterClrMapping/>
  </p:clrMapOvr>
</p:sld>
</file>

<file path=ppt/theme/theme1.xml><?xml version="1.0" encoding="utf-8"?>
<a:theme xmlns:a="http://schemas.openxmlformats.org/drawingml/2006/main" name="WelcomeDoc">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Segoe UI">
      <a:majorFont>
        <a:latin typeface="Segoe UI Light"/>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Welcome to PowerPoint.potx" id="{43699C43-EC89-4A55-9A99-3FD944590577}" vid="{3C36ED3A-1C33-4ECB-8650-37D568EF454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DirectSourceMarket xmlns="4873beb7-5857-4685-be1f-d57550cc96cc" xsi:nil="true"/>
    <ApprovalStatus xmlns="4873beb7-5857-4685-be1f-d57550cc96cc">InProgress</ApprovalStatus>
    <MarketSpecific xmlns="4873beb7-5857-4685-be1f-d57550cc96cc">false</MarketSpecific>
    <LocComments xmlns="4873beb7-5857-4685-be1f-d57550cc96cc" xsi:nil="true"/>
    <ThumbnailAssetId xmlns="4873beb7-5857-4685-be1f-d57550cc96cc" xsi:nil="true"/>
    <PrimaryImageGen xmlns="4873beb7-5857-4685-be1f-d57550cc96cc">true</PrimaryImageGen>
    <LegacyData xmlns="4873beb7-5857-4685-be1f-d57550cc96cc" xsi:nil="true"/>
    <LocRecommendedHandoff xmlns="4873beb7-5857-4685-be1f-d57550cc96cc" xsi:nil="true"/>
    <BusinessGroup xmlns="4873beb7-5857-4685-be1f-d57550cc96cc" xsi:nil="true"/>
    <BlockPublish xmlns="4873beb7-5857-4685-be1f-d57550cc96cc">false</BlockPublish>
    <TPFriendlyName xmlns="4873beb7-5857-4685-be1f-d57550cc96cc" xsi:nil="true"/>
    <NumericId xmlns="4873beb7-5857-4685-be1f-d57550cc96cc" xsi:nil="true"/>
    <APEditor xmlns="4873beb7-5857-4685-be1f-d57550cc96cc">
      <UserInfo>
        <DisplayName/>
        <AccountId xsi:nil="true"/>
        <AccountType/>
      </UserInfo>
    </APEditor>
    <SourceTitle xmlns="4873beb7-5857-4685-be1f-d57550cc96cc" xsi:nil="true"/>
    <OpenTemplate xmlns="4873beb7-5857-4685-be1f-d57550cc96cc">true</OpenTemplate>
    <UALocComments xmlns="4873beb7-5857-4685-be1f-d57550cc96cc" xsi:nil="true"/>
    <ParentAssetId xmlns="4873beb7-5857-4685-be1f-d57550cc96cc" xsi:nil="true"/>
    <IntlLangReviewDate xmlns="4873beb7-5857-4685-be1f-d57550cc96cc" xsi:nil="true"/>
    <FeatureTagsTaxHTField0 xmlns="4873beb7-5857-4685-be1f-d57550cc96cc">
      <Terms xmlns="http://schemas.microsoft.com/office/infopath/2007/PartnerControls"/>
    </FeatureTagsTaxHTField0>
    <PublishStatusLookup xmlns="4873beb7-5857-4685-be1f-d57550cc96cc">
      <Value>1584528</Value>
    </PublishStatusLookup>
    <Providers xmlns="4873beb7-5857-4685-be1f-d57550cc96cc" xsi:nil="true"/>
    <MachineTranslated xmlns="4873beb7-5857-4685-be1f-d57550cc96cc">false</MachineTranslated>
    <OriginalSourceMarket xmlns="4873beb7-5857-4685-be1f-d57550cc96cc" xsi:nil="true"/>
    <APDescription xmlns="4873beb7-5857-4685-be1f-d57550cc96cc" xsi:nil="true"/>
    <ClipArtFilename xmlns="4873beb7-5857-4685-be1f-d57550cc96cc" xsi:nil="true"/>
    <ContentItem xmlns="4873beb7-5857-4685-be1f-d57550cc96cc" xsi:nil="true"/>
    <TPInstallLocation xmlns="4873beb7-5857-4685-be1f-d57550cc96cc" xsi:nil="true"/>
    <PublishTargets xmlns="4873beb7-5857-4685-be1f-d57550cc96cc">OfficeOnlineVNext</PublishTargets>
    <TimesCloned xmlns="4873beb7-5857-4685-be1f-d57550cc96cc" xsi:nil="true"/>
    <AssetStart xmlns="4873beb7-5857-4685-be1f-d57550cc96cc">2012-06-20T23:39:00+00:00</AssetStart>
    <Provider xmlns="4873beb7-5857-4685-be1f-d57550cc96cc" xsi:nil="true"/>
    <AcquiredFrom xmlns="4873beb7-5857-4685-be1f-d57550cc96cc">Internal MS</AcquiredFrom>
    <FriendlyTitle xmlns="4873beb7-5857-4685-be1f-d57550cc96cc" xsi:nil="true"/>
    <LastHandOff xmlns="4873beb7-5857-4685-be1f-d57550cc96cc" xsi:nil="true"/>
    <TPClientViewer xmlns="4873beb7-5857-4685-be1f-d57550cc96cc" xsi:nil="true"/>
    <UACurrentWords xmlns="4873beb7-5857-4685-be1f-d57550cc96cc" xsi:nil="true"/>
    <ArtSampleDocs xmlns="4873beb7-5857-4685-be1f-d57550cc96cc" xsi:nil="true"/>
    <UALocRecommendation xmlns="4873beb7-5857-4685-be1f-d57550cc96cc">Localize</UALocRecommendation>
    <Manager xmlns="4873beb7-5857-4685-be1f-d57550cc96cc" xsi:nil="true"/>
    <ShowIn xmlns="4873beb7-5857-4685-be1f-d57550cc96cc">Show everywhere</ShowIn>
    <UANotes xmlns="4873beb7-5857-4685-be1f-d57550cc96cc" xsi:nil="true"/>
    <TemplateStatus xmlns="4873beb7-5857-4685-be1f-d57550cc96cc">Complete</TemplateStatus>
    <InternalTagsTaxHTField0 xmlns="4873beb7-5857-4685-be1f-d57550cc96cc">
      <Terms xmlns="http://schemas.microsoft.com/office/infopath/2007/PartnerControls"/>
    </InternalTagsTaxHTField0>
    <CSXHash xmlns="4873beb7-5857-4685-be1f-d57550cc96cc" xsi:nil="true"/>
    <Downloads xmlns="4873beb7-5857-4685-be1f-d57550cc96cc">0</Downloads>
    <VoteCount xmlns="4873beb7-5857-4685-be1f-d57550cc96cc" xsi:nil="true"/>
    <OOCacheId xmlns="4873beb7-5857-4685-be1f-d57550cc96cc" xsi:nil="true"/>
    <IsDeleted xmlns="4873beb7-5857-4685-be1f-d57550cc96cc">false</IsDeleted>
    <AssetExpire xmlns="4873beb7-5857-4685-be1f-d57550cc96cc">2029-01-01T08:00:00+00:00</AssetExpire>
    <DSATActionTaken xmlns="4873beb7-5857-4685-be1f-d57550cc96cc" xsi:nil="true"/>
    <CSXSubmissionMarket xmlns="4873beb7-5857-4685-be1f-d57550cc96cc" xsi:nil="true"/>
    <TPExecutable xmlns="4873beb7-5857-4685-be1f-d57550cc96cc" xsi:nil="true"/>
    <SubmitterId xmlns="4873beb7-5857-4685-be1f-d57550cc96cc" xsi:nil="true"/>
    <EditorialTags xmlns="4873beb7-5857-4685-be1f-d57550cc96cc" xsi:nil="true"/>
    <ApprovalLog xmlns="4873beb7-5857-4685-be1f-d57550cc96cc" xsi:nil="true"/>
    <AssetType xmlns="4873beb7-5857-4685-be1f-d57550cc96cc">TP</AssetType>
    <BugNumber xmlns="4873beb7-5857-4685-be1f-d57550cc96cc" xsi:nil="true"/>
    <CSXSubmissionDate xmlns="4873beb7-5857-4685-be1f-d57550cc96cc" xsi:nil="true"/>
    <CSXUpdate xmlns="4873beb7-5857-4685-be1f-d57550cc96cc">false</CSXUpdate>
    <Milestone xmlns="4873beb7-5857-4685-be1f-d57550cc96cc" xsi:nil="true"/>
    <RecommendationsModifier xmlns="4873beb7-5857-4685-be1f-d57550cc96cc" xsi:nil="true"/>
    <OriginAsset xmlns="4873beb7-5857-4685-be1f-d57550cc96cc" xsi:nil="true"/>
    <TPComponent xmlns="4873beb7-5857-4685-be1f-d57550cc96cc" xsi:nil="true"/>
    <AssetId xmlns="4873beb7-5857-4685-be1f-d57550cc96cc">TP102923943</AssetId>
    <IntlLocPriority xmlns="4873beb7-5857-4685-be1f-d57550cc96cc" xsi:nil="true"/>
    <PolicheckWords xmlns="4873beb7-5857-4685-be1f-d57550cc96cc" xsi:nil="true"/>
    <TPLaunchHelpLink xmlns="4873beb7-5857-4685-be1f-d57550cc96cc" xsi:nil="true"/>
    <TPApplication xmlns="4873beb7-5857-4685-be1f-d57550cc96cc" xsi:nil="true"/>
    <CrawlForDependencies xmlns="4873beb7-5857-4685-be1f-d57550cc96cc">false</CrawlForDependencies>
    <HandoffToMSDN xmlns="4873beb7-5857-4685-be1f-d57550cc96cc" xsi:nil="true"/>
    <PlannedPubDate xmlns="4873beb7-5857-4685-be1f-d57550cc96cc" xsi:nil="true"/>
    <IntlLangReviewer xmlns="4873beb7-5857-4685-be1f-d57550cc96cc" xsi:nil="true"/>
    <TrustLevel xmlns="4873beb7-5857-4685-be1f-d57550cc96cc">1 Microsoft Managed Content</TrustLevel>
    <LocLastLocAttemptVersionLookup xmlns="4873beb7-5857-4685-be1f-d57550cc96cc">843282</LocLastLocAttemptVersionLookup>
    <IsSearchable xmlns="4873beb7-5857-4685-be1f-d57550cc96cc">true</IsSearchable>
    <TemplateTemplateType xmlns="4873beb7-5857-4685-be1f-d57550cc96cc">PowerPoint Template - Slideshow Launch</TemplateTemplateType>
    <CampaignTagsTaxHTField0 xmlns="4873beb7-5857-4685-be1f-d57550cc96cc">
      <Terms xmlns="http://schemas.microsoft.com/office/infopath/2007/PartnerControls"/>
    </CampaignTagsTaxHTField0>
    <TPNamespace xmlns="4873beb7-5857-4685-be1f-d57550cc96cc" xsi:nil="true"/>
    <TaxCatchAll xmlns="4873beb7-5857-4685-be1f-d57550cc96cc"/>
    <Markets xmlns="4873beb7-5857-4685-be1f-d57550cc96cc"/>
    <UAProjectedTotalWords xmlns="4873beb7-5857-4685-be1f-d57550cc96cc" xsi:nil="true"/>
    <IntlLangReview xmlns="4873beb7-5857-4685-be1f-d57550cc96cc">false</IntlLangReview>
    <OutputCachingOn xmlns="4873beb7-5857-4685-be1f-d57550cc96cc">false</OutputCachingOn>
    <AverageRating xmlns="4873beb7-5857-4685-be1f-d57550cc96cc" xsi:nil="true"/>
    <LocMarketGroupTiers2 xmlns="4873beb7-5857-4685-be1f-d57550cc96cc" xsi:nil="true"/>
    <APAuthor xmlns="4873beb7-5857-4685-be1f-d57550cc96cc">
      <UserInfo>
        <DisplayName>REDMOND\v-sa</DisplayName>
        <AccountId>2467</AccountId>
        <AccountType/>
      </UserInfo>
    </APAuthor>
    <LocManualTestRequired xmlns="4873beb7-5857-4685-be1f-d57550cc96cc">false</LocManualTestRequired>
    <TPCommandLine xmlns="4873beb7-5857-4685-be1f-d57550cc96cc" xsi:nil="true"/>
    <TPAppVersion xmlns="4873beb7-5857-4685-be1f-d57550cc96cc" xsi:nil="true"/>
    <EditorialStatus xmlns="4873beb7-5857-4685-be1f-d57550cc96cc">Complete</EditorialStatus>
    <LastModifiedDateTime xmlns="4873beb7-5857-4685-be1f-d57550cc96cc" xsi:nil="true"/>
    <ScenarioTagsTaxHTField0 xmlns="4873beb7-5857-4685-be1f-d57550cc96cc">
      <Terms xmlns="http://schemas.microsoft.com/office/infopath/2007/PartnerControls"/>
    </ScenarioTagsTaxHTField0>
    <OriginalRelease xmlns="4873beb7-5857-4685-be1f-d57550cc96cc">15</OriginalRelease>
    <TPLaunchHelpLinkType xmlns="4873beb7-5857-4685-be1f-d57550cc96cc">Template</TPLaunchHelpLinkType>
    <LocalizationTagsTaxHTField0 xmlns="4873beb7-5857-4685-be1f-d57550cc96cc">
      <Terms xmlns="http://schemas.microsoft.com/office/infopath/2007/PartnerControls"/>
    </LocalizationTagsTaxHTField0>
  </documentManagement>
</p:properties>
</file>

<file path=customXml/item2.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72" ma:contentTypeDescription="Create a new document." ma:contentTypeScope="" ma:versionID="a23e56308344d904b51738559c3d67c9">
  <xsd:schema xmlns:xsd="http://www.w3.org/2001/XMLSchema" xmlns:xs="http://www.w3.org/2001/XMLSchema" xmlns:p="http://schemas.microsoft.com/office/2006/metadata/properties" xmlns:ns2="4873beb7-5857-4685-be1f-d57550cc96cc" targetNamespace="http://schemas.microsoft.com/office/2006/metadata/properties" ma:root="true" ma:fieldsID="cd0908cc4600e77bf5da051303e00c8d" ns2:_="">
    <xsd:import namespace="4873beb7-5857-4685-be1f-d57550cc96cc"/>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8:00:00Z" ma:format="DateTime"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B970C04F-E7AC-41AB-9C6D-1B1BB88BFF7F}">
  <ds:schemaRefs>
    <ds:schemaRef ds:uri="http://purl.org/dc/terms/"/>
    <ds:schemaRef ds:uri="http://schemas.microsoft.com/office/2006/documentManagement/types"/>
    <ds:schemaRef ds:uri="4873beb7-5857-4685-be1f-d57550cc96cc"/>
    <ds:schemaRef ds:uri="http://schemas.openxmlformats.org/package/2006/metadata/core-properties"/>
    <ds:schemaRef ds:uri="http://purl.org/dc/elements/1.1/"/>
    <ds:schemaRef ds:uri="http://schemas.microsoft.com/office/2006/metadata/properties"/>
    <ds:schemaRef ds:uri="http://schemas.microsoft.com/office/infopath/2007/PartnerControls"/>
    <ds:schemaRef ds:uri="http://www.w3.org/XML/1998/namespace"/>
    <ds:schemaRef ds:uri="http://purl.org/dc/dcmitype/"/>
  </ds:schemaRefs>
</ds:datastoreItem>
</file>

<file path=customXml/itemProps2.xml><?xml version="1.0" encoding="utf-8"?>
<ds:datastoreItem xmlns:ds="http://schemas.openxmlformats.org/officeDocument/2006/customXml" ds:itemID="{63EE7759-C66F-4EA4-9863-7EBA32518D3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73beb7-5857-4685-be1f-d57550cc96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3DEC53A-9DF1-4780-BE92-17E971B7A9E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Welcome to PowerPoint 2013</Template>
  <TotalTime>1642</TotalTime>
  <Words>792</Words>
  <Application>Microsoft Office PowerPoint</Application>
  <PresentationFormat>Widescreen</PresentationFormat>
  <Paragraphs>132</Paragraphs>
  <Slides>18</Slides>
  <Notes>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18</vt:i4>
      </vt:variant>
    </vt:vector>
  </HeadingPairs>
  <TitlesOfParts>
    <vt:vector size="28" baseType="lpstr">
      <vt:lpstr>Arial</vt:lpstr>
      <vt:lpstr>Calibri</vt:lpstr>
      <vt:lpstr>Comic Sans MS</vt:lpstr>
      <vt:lpstr>Sassoon Infant Rg</vt:lpstr>
      <vt:lpstr>Segoe UI</vt:lpstr>
      <vt:lpstr>Segoe UI Light</vt:lpstr>
      <vt:lpstr>Times New Roman</vt:lpstr>
      <vt:lpstr>Twinkl</vt:lpstr>
      <vt:lpstr>Twinkl SemiBold</vt:lpstr>
      <vt:lpstr>WelcomeDoc</vt:lpstr>
      <vt:lpstr>Welcome to Primrose Class</vt:lpstr>
      <vt:lpstr>Primrose Class Team</vt:lpstr>
      <vt:lpstr>Our Curriculum</vt:lpstr>
      <vt:lpstr>PowerPoint Presentation</vt:lpstr>
      <vt:lpstr>What Our Days Look Like</vt:lpstr>
      <vt:lpstr>What Our Days Look Like</vt:lpstr>
      <vt:lpstr>Curriculum</vt:lpstr>
      <vt:lpstr>The Engagement Model</vt:lpstr>
      <vt:lpstr>The Engagement Model</vt:lpstr>
      <vt:lpstr>The Engagement Model</vt:lpstr>
      <vt:lpstr>SCERTS</vt:lpstr>
      <vt:lpstr>OT</vt:lpstr>
      <vt:lpstr>EFL</vt:lpstr>
      <vt:lpstr>Curriculum Enhancements, Trips and Visits</vt:lpstr>
      <vt:lpstr>Evidence for Learning</vt:lpstr>
      <vt:lpstr>What should pupils bring to school daily?</vt:lpstr>
      <vt:lpstr>Homework…</vt:lpstr>
      <vt:lpstr>Any questions?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Q3 2021-2022</dc:title>
  <dc:creator>Teacher</dc:creator>
  <cp:keywords/>
  <cp:lastModifiedBy>Alex Lees</cp:lastModifiedBy>
  <cp:revision>145</cp:revision>
  <dcterms:created xsi:type="dcterms:W3CDTF">2021-09-18T20:35:27Z</dcterms:created>
  <dcterms:modified xsi:type="dcterms:W3CDTF">2026-09-22T16:16:08Z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_TemplateID">
    <vt:lpwstr>TC029239449991</vt:lpwstr>
  </property>
  <property fmtid="{D5CDD505-2E9C-101B-9397-08002B2CF9AE}" pid="4" name="ContentTypeId">
    <vt:lpwstr>0x0101006EDDDB5EE6D98C44930B742096920B300400F5B6D36B3EF94B4E9A635CDF2A18F5B8</vt:lpwstr>
  </property>
  <property fmtid="{D5CDD505-2E9C-101B-9397-08002B2CF9AE}" pid="5" name="FeatureTags">
    <vt:lpwstr/>
  </property>
  <property fmtid="{D5CDD505-2E9C-101B-9397-08002B2CF9AE}" pid="6" name="LocalizationTags">
    <vt:lpwstr/>
  </property>
  <property fmtid="{D5CDD505-2E9C-101B-9397-08002B2CF9AE}" pid="7" name="ScenarioTags">
    <vt:lpwstr/>
  </property>
  <property fmtid="{D5CDD505-2E9C-101B-9397-08002B2CF9AE}" pid="8" name="CampaignTags">
    <vt:lpwstr/>
  </property>
</Properties>
</file>