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57" r:id="rId6"/>
    <p:sldId id="258" r:id="rId7"/>
    <p:sldId id="259" r:id="rId8"/>
    <p:sldId id="260" r:id="rId9"/>
    <p:sldId id="261" r:id="rId10"/>
    <p:sldId id="263" r:id="rId11"/>
    <p:sldId id="264" r:id="rId12"/>
    <p:sldId id="275" r:id="rId13"/>
    <p:sldId id="265" r:id="rId14"/>
    <p:sldId id="271" r:id="rId15"/>
    <p:sldId id="276" r:id="rId16"/>
    <p:sldId id="272" r:id="rId17"/>
    <p:sldId id="273" r:id="rId18"/>
    <p:sldId id="274" r:id="rId19"/>
    <p:sldId id="270" r:id="rId20"/>
    <p:sldId id="266" r:id="rId21"/>
    <p:sldId id="26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58"/>
            <p14:sldId id="259"/>
            <p14:sldId id="260"/>
            <p14:sldId id="261"/>
            <p14:sldId id="263"/>
            <p14:sldId id="264"/>
            <p14:sldId id="275"/>
            <p14:sldId id="265"/>
            <p14:sldId id="271"/>
            <p14:sldId id="276"/>
            <p14:sldId id="272"/>
            <p14:sldId id="273"/>
            <p14:sldId id="274"/>
            <p14:sldId id="270"/>
            <p14:sldId id="266"/>
            <p14:sldId id="269"/>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280" autoAdjust="0"/>
  </p:normalViewPr>
  <p:slideViewPr>
    <p:cSldViewPr snapToGrid="0">
      <p:cViewPr varScale="1">
        <p:scale>
          <a:sx n="68" d="100"/>
          <a:sy n="68" d="100"/>
        </p:scale>
        <p:origin x="628" y="4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9/18/2026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2596" y="2022370"/>
            <a:ext cx="10515600" cy="2387600"/>
          </a:xfrm>
        </p:spPr>
        <p:txBody>
          <a:bodyPr/>
          <a:lstStyle/>
          <a:p>
            <a:pPr algn="ctr"/>
            <a:r>
              <a:rPr lang="en-US" dirty="0">
                <a:latin typeface="Comic Sans MS" panose="030F0702030302020204" pitchFamily="66" charset="0"/>
              </a:rPr>
              <a:t>Welcome to the Robin Class</a:t>
            </a:r>
          </a:p>
        </p:txBody>
      </p:sp>
      <p:pic>
        <p:nvPicPr>
          <p:cNvPr id="5" name="Picture 4">
            <a:extLst>
              <a:ext uri="{FF2B5EF4-FFF2-40B4-BE49-F238E27FC236}">
                <a16:creationId xmlns:a16="http://schemas.microsoft.com/office/drawing/2014/main" id="{35084C97-B760-3364-FC48-17937C2E967D}"/>
              </a:ext>
            </a:extLst>
          </p:cNvPr>
          <p:cNvPicPr>
            <a:picLocks noChangeAspect="1"/>
          </p:cNvPicPr>
          <p:nvPr/>
        </p:nvPicPr>
        <p:blipFill>
          <a:blip r:embed="rId3"/>
          <a:stretch>
            <a:fillRect/>
          </a:stretch>
        </p:blipFill>
        <p:spPr>
          <a:xfrm>
            <a:off x="4628652" y="585432"/>
            <a:ext cx="2481832" cy="2603166"/>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Introductions…</a:t>
            </a:r>
          </a:p>
        </p:txBody>
      </p:sp>
      <p:sp>
        <p:nvSpPr>
          <p:cNvPr id="7" name="Rectangle 6"/>
          <p:cNvSpPr/>
          <p:nvPr/>
        </p:nvSpPr>
        <p:spPr>
          <a:xfrm>
            <a:off x="1078190" y="1647098"/>
            <a:ext cx="9415802" cy="2554545"/>
          </a:xfrm>
          <a:prstGeom prst="rect">
            <a:avLst/>
          </a:prstGeom>
        </p:spPr>
        <p:txBody>
          <a:bodyPr wrap="square">
            <a:spAutoFit/>
          </a:bodyPr>
          <a:lstStyle/>
          <a:p>
            <a:r>
              <a:rPr lang="en-GB" sz="4000" dirty="0"/>
              <a:t>Mrs Bani                   (Class teacher)  </a:t>
            </a:r>
          </a:p>
          <a:p>
            <a:r>
              <a:rPr lang="en-GB" sz="4000" dirty="0"/>
              <a:t>Miss Ellis                   (Teaching Assistant)</a:t>
            </a:r>
          </a:p>
          <a:p>
            <a:r>
              <a:rPr lang="en-GB" sz="4000" dirty="0"/>
              <a:t>Mrs Pryal                  (Teaching Assistant)</a:t>
            </a:r>
          </a:p>
          <a:p>
            <a:r>
              <a:rPr lang="en-GB" sz="4000" dirty="0"/>
              <a:t>Mr Cartwright           (Teaching Assistant)</a:t>
            </a:r>
          </a:p>
        </p:txBody>
      </p:sp>
      <p:pic>
        <p:nvPicPr>
          <p:cNvPr id="5" name="Picture 4">
            <a:extLst>
              <a:ext uri="{FF2B5EF4-FFF2-40B4-BE49-F238E27FC236}">
                <a16:creationId xmlns:a16="http://schemas.microsoft.com/office/drawing/2014/main" id="{BBB366F8-8EA6-A7D3-6439-FF8008C8E0DC}"/>
              </a:ext>
            </a:extLst>
          </p:cNvPr>
          <p:cNvPicPr>
            <a:picLocks noChangeAspect="1"/>
          </p:cNvPicPr>
          <p:nvPr/>
        </p:nvPicPr>
        <p:blipFill>
          <a:blip r:embed="rId2"/>
          <a:stretch>
            <a:fillRect/>
          </a:stretch>
        </p:blipFill>
        <p:spPr>
          <a:xfrm>
            <a:off x="10768084" y="0"/>
            <a:ext cx="1423916" cy="1323833"/>
          </a:xfrm>
          <a:prstGeom prst="rect">
            <a:avLst/>
          </a:prstGeom>
        </p:spPr>
      </p:pic>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64638" y="3752194"/>
            <a:ext cx="10045521" cy="2554545"/>
          </a:xfrm>
          <a:prstGeom prst="rect">
            <a:avLst/>
          </a:prstGeom>
          <a:noFill/>
        </p:spPr>
        <p:txBody>
          <a:bodyPr wrap="square" rtlCol="0">
            <a:spAutoFit/>
          </a:bodyPr>
          <a:lstStyle/>
          <a:p>
            <a:r>
              <a:rPr lang="en-GB" sz="4000" dirty="0">
                <a:latin typeface="Comic Sans MS" panose="030F0702030302020204" pitchFamily="66" charset="0"/>
              </a:rPr>
              <a:t>Robin is a Key Stage 4 class made up of pupils from both years 10 and 11.</a:t>
            </a:r>
          </a:p>
          <a:p>
            <a:endParaRPr lang="en-GB" sz="4000" dirty="0">
              <a:latin typeface="Comic Sans MS" panose="030F0702030302020204" pitchFamily="66" charset="0"/>
            </a:endParaRPr>
          </a:p>
          <a:p>
            <a:endParaRPr lang="en-GB" sz="4000" dirty="0">
              <a:latin typeface="Comic Sans MS" panose="030F0702030302020204" pitchFamily="66" charset="0"/>
            </a:endParaRPr>
          </a:p>
        </p:txBody>
      </p:sp>
      <p:pic>
        <p:nvPicPr>
          <p:cNvPr id="3" name="Picture 2">
            <a:extLst>
              <a:ext uri="{FF2B5EF4-FFF2-40B4-BE49-F238E27FC236}">
                <a16:creationId xmlns:a16="http://schemas.microsoft.com/office/drawing/2014/main" id="{73A2BDEE-B996-3F94-3ACF-C37672D44772}"/>
              </a:ext>
            </a:extLst>
          </p:cNvPr>
          <p:cNvPicPr>
            <a:picLocks noChangeAspect="1"/>
          </p:cNvPicPr>
          <p:nvPr/>
        </p:nvPicPr>
        <p:blipFill>
          <a:blip r:embed="rId2"/>
          <a:stretch>
            <a:fillRect/>
          </a:stretch>
        </p:blipFill>
        <p:spPr>
          <a:xfrm>
            <a:off x="10765412" y="0"/>
            <a:ext cx="1426588" cy="1322947"/>
          </a:xfrm>
          <a:prstGeom prst="rect">
            <a:avLst/>
          </a:prstGeom>
        </p:spPr>
      </p:pic>
    </p:spTree>
    <p:extLst>
      <p:ext uri="{BB962C8B-B14F-4D97-AF65-F5344CB8AC3E}">
        <p14:creationId xmlns:p14="http://schemas.microsoft.com/office/powerpoint/2010/main" val="1704640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Equipment</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458175">
            <a:off x="10359414" y="1678674"/>
            <a:ext cx="1377661" cy="1079434"/>
          </a:xfrm>
          <a:prstGeom prst="rect">
            <a:avLst/>
          </a:prstGeom>
        </p:spPr>
      </p:pic>
      <p:sp>
        <p:nvSpPr>
          <p:cNvPr id="5" name="TextBox 4"/>
          <p:cNvSpPr txBox="1"/>
          <p:nvPr/>
        </p:nvSpPr>
        <p:spPr>
          <a:xfrm>
            <a:off x="604434" y="1924334"/>
            <a:ext cx="10573082" cy="2308324"/>
          </a:xfrm>
          <a:prstGeom prst="rect">
            <a:avLst/>
          </a:prstGeom>
          <a:noFill/>
        </p:spPr>
        <p:txBody>
          <a:bodyPr wrap="square" rtlCol="0">
            <a:spAutoFit/>
          </a:bodyPr>
          <a:lstStyle/>
          <a:p>
            <a:r>
              <a:rPr lang="en-GB" sz="3600" dirty="0">
                <a:latin typeface="Comic Sans MS" panose="030F0702030302020204" pitchFamily="66" charset="0"/>
              </a:rPr>
              <a:t>All equipment is provided by school. </a:t>
            </a:r>
          </a:p>
          <a:p>
            <a:r>
              <a:rPr lang="en-GB" sz="3600" dirty="0">
                <a:latin typeface="Comic Sans MS" panose="030F0702030302020204" pitchFamily="66" charset="0"/>
              </a:rPr>
              <a:t>This includes stationery and aprons for food technology lessons.</a:t>
            </a:r>
          </a:p>
          <a:p>
            <a:endParaRPr lang="en-GB" sz="3600" dirty="0">
              <a:latin typeface="Comic Sans MS" panose="030F0702030302020204" pitchFamily="66" charset="0"/>
            </a:endParaRPr>
          </a:p>
        </p:txBody>
      </p:sp>
      <p:pic>
        <p:nvPicPr>
          <p:cNvPr id="11" name="Picture 10">
            <a:extLst>
              <a:ext uri="{FF2B5EF4-FFF2-40B4-BE49-F238E27FC236}">
                <a16:creationId xmlns:a16="http://schemas.microsoft.com/office/drawing/2014/main" id="{C8DEA80C-CD0D-407A-E43C-9F63F2F0F25F}"/>
              </a:ext>
            </a:extLst>
          </p:cNvPr>
          <p:cNvPicPr>
            <a:picLocks noChangeAspect="1"/>
          </p:cNvPicPr>
          <p:nvPr/>
        </p:nvPicPr>
        <p:blipFill>
          <a:blip r:embed="rId3"/>
          <a:stretch>
            <a:fillRect/>
          </a:stretch>
        </p:blipFill>
        <p:spPr>
          <a:xfrm>
            <a:off x="10765412" y="0"/>
            <a:ext cx="1426588" cy="1322947"/>
          </a:xfrm>
          <a:prstGeom prst="rect">
            <a:avLst/>
          </a:prstGeom>
        </p:spPr>
      </p:pic>
    </p:spTree>
    <p:extLst>
      <p:ext uri="{BB962C8B-B14F-4D97-AF65-F5344CB8AC3E}">
        <p14:creationId xmlns:p14="http://schemas.microsoft.com/office/powerpoint/2010/main" val="215325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2251880"/>
            <a:ext cx="1061242" cy="1095953"/>
          </a:xfrm>
          <a:prstGeom prst="rect">
            <a:avLst/>
          </a:prstGeom>
        </p:spPr>
      </p:pic>
      <p:sp>
        <p:nvSpPr>
          <p:cNvPr id="5" name="TextBox 4"/>
          <p:cNvSpPr txBox="1"/>
          <p:nvPr/>
        </p:nvSpPr>
        <p:spPr>
          <a:xfrm>
            <a:off x="2593075" y="1943110"/>
            <a:ext cx="8488907" cy="1323439"/>
          </a:xfrm>
          <a:prstGeom prst="rect">
            <a:avLst/>
          </a:prstGeom>
          <a:noFill/>
        </p:spPr>
        <p:txBody>
          <a:bodyPr wrap="square" rtlCol="0">
            <a:spAutoFit/>
          </a:bodyPr>
          <a:lstStyle/>
          <a:p>
            <a:r>
              <a:rPr lang="en-GB" sz="2000" dirty="0">
                <a:latin typeface="Comic Sans MS" panose="030F0702030302020204" pitchFamily="66" charset="0"/>
              </a:rPr>
              <a:t>Pupils have all been given a planner this is to used for school/home communication. Please feel free to write any notes to class staff in here. Staff will also use planners to pass on any messages home, please check these daily.</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4176216"/>
            <a:ext cx="1071392" cy="906784"/>
          </a:xfrm>
          <a:prstGeom prst="rect">
            <a:avLst/>
          </a:prstGeom>
        </p:spPr>
      </p:pic>
      <p:sp>
        <p:nvSpPr>
          <p:cNvPr id="8" name="TextBox 7"/>
          <p:cNvSpPr txBox="1"/>
          <p:nvPr/>
        </p:nvSpPr>
        <p:spPr>
          <a:xfrm>
            <a:off x="2688609" y="4271749"/>
            <a:ext cx="8665192" cy="1477328"/>
          </a:xfrm>
          <a:prstGeom prst="rect">
            <a:avLst/>
          </a:prstGeom>
          <a:noFill/>
        </p:spPr>
        <p:txBody>
          <a:bodyPr wrap="square" rtlCol="0">
            <a:spAutoFit/>
          </a:bodyPr>
          <a:lstStyle/>
          <a:p>
            <a:r>
              <a:rPr lang="en-GB" dirty="0">
                <a:latin typeface="Comic Sans MS" panose="030F0702030302020204" pitchFamily="66" charset="0"/>
              </a:rPr>
              <a:t>Reading books and records are given in line with pupils' phonics assessments. We aim to read with your child on a 1:1 basis at least once a week. Please record in the reading record when your child has read at home.</a:t>
            </a:r>
          </a:p>
          <a:p>
            <a:endParaRPr lang="en-GB" dirty="0">
              <a:latin typeface="Comic Sans MS" panose="030F0702030302020204" pitchFamily="66" charset="0"/>
            </a:endParaRPr>
          </a:p>
          <a:p>
            <a:r>
              <a:rPr lang="en-GB" dirty="0">
                <a:latin typeface="Comic Sans MS" panose="030F0702030302020204" pitchFamily="66" charset="0"/>
              </a:rPr>
              <a:t>Books will be changed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918719"/>
            <a:ext cx="959115" cy="791005"/>
          </a:xfrm>
          <a:prstGeom prst="rect">
            <a:avLst/>
          </a:prstGeom>
        </p:spPr>
      </p:pic>
      <p:sp>
        <p:nvSpPr>
          <p:cNvPr id="10" name="TextBox 9"/>
          <p:cNvSpPr txBox="1"/>
          <p:nvPr/>
        </p:nvSpPr>
        <p:spPr>
          <a:xfrm>
            <a:off x="2688609" y="5918719"/>
            <a:ext cx="8161361" cy="646331"/>
          </a:xfrm>
          <a:prstGeom prst="rect">
            <a:avLst/>
          </a:prstGeom>
          <a:noFill/>
        </p:spPr>
        <p:txBody>
          <a:bodyPr wrap="square" rtlCol="0">
            <a:spAutoFit/>
          </a:bodyPr>
          <a:lstStyle/>
          <a:p>
            <a:r>
              <a:rPr lang="en-GB" dirty="0">
                <a:latin typeface="Comic Sans MS" panose="030F0702030302020204" pitchFamily="66" charset="0"/>
              </a:rPr>
              <a:t>Water bottles can be provided in class but pupils can bring one from home if they prefer.</a:t>
            </a:r>
          </a:p>
        </p:txBody>
      </p:sp>
      <p:pic>
        <p:nvPicPr>
          <p:cNvPr id="7" name="Picture 6">
            <a:extLst>
              <a:ext uri="{FF2B5EF4-FFF2-40B4-BE49-F238E27FC236}">
                <a16:creationId xmlns:a16="http://schemas.microsoft.com/office/drawing/2014/main" id="{E8C810FB-45C6-497A-6589-9D99BA32394C}"/>
              </a:ext>
            </a:extLst>
          </p:cNvPr>
          <p:cNvPicPr>
            <a:picLocks noChangeAspect="1"/>
          </p:cNvPicPr>
          <p:nvPr/>
        </p:nvPicPr>
        <p:blipFill>
          <a:blip r:embed="rId5"/>
          <a:stretch>
            <a:fillRect/>
          </a:stretch>
        </p:blipFill>
        <p:spPr>
          <a:xfrm>
            <a:off x="10765412" y="0"/>
            <a:ext cx="1426588" cy="1322947"/>
          </a:xfrm>
          <a:prstGeom prst="rect">
            <a:avLst/>
          </a:prstGeom>
        </p:spPr>
      </p:pic>
    </p:spTree>
    <p:extLst>
      <p:ext uri="{BB962C8B-B14F-4D97-AF65-F5344CB8AC3E}">
        <p14:creationId xmlns:p14="http://schemas.microsoft.com/office/powerpoint/2010/main" val="1775588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Spellings and homework</a:t>
            </a:r>
          </a:p>
        </p:txBody>
      </p:sp>
      <p:sp>
        <p:nvSpPr>
          <p:cNvPr id="5" name="TextBox 4"/>
          <p:cNvSpPr txBox="1"/>
          <p:nvPr/>
        </p:nvSpPr>
        <p:spPr>
          <a:xfrm>
            <a:off x="8113689" y="1596981"/>
            <a:ext cx="3683358" cy="3970318"/>
          </a:xfrm>
          <a:prstGeom prst="rect">
            <a:avLst/>
          </a:prstGeom>
          <a:noFill/>
        </p:spPr>
        <p:txBody>
          <a:bodyPr wrap="square" rtlCol="0">
            <a:spAutoFit/>
          </a:bodyPr>
          <a:lstStyle/>
          <a:p>
            <a:r>
              <a:rPr lang="en-GB" dirty="0">
                <a:latin typeface="Comic Sans MS" panose="030F0702030302020204" pitchFamily="66" charset="0"/>
              </a:rPr>
              <a:t>Weekly spellings will be sent home on a Monday. There is a weekly spelling test each Friday.</a:t>
            </a:r>
          </a:p>
          <a:p>
            <a:r>
              <a:rPr lang="en-GB" dirty="0">
                <a:latin typeface="Comic Sans MS" panose="030F0702030302020204" pitchFamily="66" charset="0"/>
              </a:rPr>
              <a:t>Pupils will have the opportunity to practise these in class each morning during the phonic lesson but should also practise at home using look, cover, write and check.</a:t>
            </a:r>
          </a:p>
          <a:p>
            <a:endParaRPr lang="en-GB" dirty="0">
              <a:latin typeface="Comic Sans MS" panose="030F0702030302020204" pitchFamily="66" charset="0"/>
            </a:endParaRPr>
          </a:p>
          <a:p>
            <a:r>
              <a:rPr lang="en-GB" dirty="0">
                <a:latin typeface="Comic Sans MS" panose="030F0702030302020204" pitchFamily="66" charset="0"/>
              </a:rPr>
              <a:t>English and Maths homework is sent home every Friday. Pupils should return this the following Friday.</a:t>
            </a:r>
          </a:p>
        </p:txBody>
      </p:sp>
      <p:pic>
        <p:nvPicPr>
          <p:cNvPr id="6" name="Picture 5"/>
          <p:cNvPicPr>
            <a:picLocks noChangeAspect="1"/>
          </p:cNvPicPr>
          <p:nvPr/>
        </p:nvPicPr>
        <p:blipFill rotWithShape="1">
          <a:blip r:embed="rId2"/>
          <a:srcRect l="37011" t="25710" r="38161" b="23869"/>
          <a:stretch/>
        </p:blipFill>
        <p:spPr>
          <a:xfrm>
            <a:off x="5010265" y="1552903"/>
            <a:ext cx="3103424" cy="3752193"/>
          </a:xfrm>
          <a:prstGeom prst="rect">
            <a:avLst/>
          </a:prstGeom>
        </p:spPr>
      </p:pic>
      <p:pic>
        <p:nvPicPr>
          <p:cNvPr id="8" name="Picture 7">
            <a:extLst>
              <a:ext uri="{FF2B5EF4-FFF2-40B4-BE49-F238E27FC236}">
                <a16:creationId xmlns:a16="http://schemas.microsoft.com/office/drawing/2014/main" id="{162DD35B-8447-3EBE-0006-E82CD22ED4F9}"/>
              </a:ext>
            </a:extLst>
          </p:cNvPr>
          <p:cNvPicPr>
            <a:picLocks noChangeAspect="1"/>
          </p:cNvPicPr>
          <p:nvPr/>
        </p:nvPicPr>
        <p:blipFill>
          <a:blip r:embed="rId3"/>
          <a:srcRect l="11369" t="26379" r="21638" b="9113"/>
          <a:stretch>
            <a:fillRect/>
          </a:stretch>
        </p:blipFill>
        <p:spPr>
          <a:xfrm>
            <a:off x="55489" y="1410553"/>
            <a:ext cx="3397396" cy="2905358"/>
          </a:xfrm>
          <a:prstGeom prst="rect">
            <a:avLst/>
          </a:prstGeom>
        </p:spPr>
      </p:pic>
      <p:pic>
        <p:nvPicPr>
          <p:cNvPr id="10" name="Picture 9">
            <a:extLst>
              <a:ext uri="{FF2B5EF4-FFF2-40B4-BE49-F238E27FC236}">
                <a16:creationId xmlns:a16="http://schemas.microsoft.com/office/drawing/2014/main" id="{AFEDA249-D83A-09FF-8739-08D434A8F150}"/>
              </a:ext>
            </a:extLst>
          </p:cNvPr>
          <p:cNvPicPr>
            <a:picLocks noChangeAspect="1"/>
          </p:cNvPicPr>
          <p:nvPr/>
        </p:nvPicPr>
        <p:blipFill>
          <a:blip r:embed="rId4"/>
          <a:srcRect l="31231" t="25062" r="31828" b="13143"/>
          <a:stretch>
            <a:fillRect/>
          </a:stretch>
        </p:blipFill>
        <p:spPr>
          <a:xfrm>
            <a:off x="2570647" y="4146568"/>
            <a:ext cx="2439618" cy="2579259"/>
          </a:xfrm>
          <a:prstGeom prst="rect">
            <a:avLst/>
          </a:prstGeom>
        </p:spPr>
      </p:pic>
      <p:pic>
        <p:nvPicPr>
          <p:cNvPr id="7" name="Picture 6">
            <a:extLst>
              <a:ext uri="{FF2B5EF4-FFF2-40B4-BE49-F238E27FC236}">
                <a16:creationId xmlns:a16="http://schemas.microsoft.com/office/drawing/2014/main" id="{4107C956-0CFF-20F7-A12F-DED375411309}"/>
              </a:ext>
            </a:extLst>
          </p:cNvPr>
          <p:cNvPicPr>
            <a:picLocks noChangeAspect="1"/>
          </p:cNvPicPr>
          <p:nvPr/>
        </p:nvPicPr>
        <p:blipFill>
          <a:blip r:embed="rId5"/>
          <a:stretch>
            <a:fillRect/>
          </a:stretch>
        </p:blipFill>
        <p:spPr>
          <a:xfrm>
            <a:off x="10765412" y="0"/>
            <a:ext cx="1426588" cy="1322947"/>
          </a:xfrm>
          <a:prstGeom prst="rect">
            <a:avLst/>
          </a:prstGeom>
        </p:spPr>
      </p:pic>
    </p:spTree>
    <p:extLst>
      <p:ext uri="{BB962C8B-B14F-4D97-AF65-F5344CB8AC3E}">
        <p14:creationId xmlns:p14="http://schemas.microsoft.com/office/powerpoint/2010/main" val="3484139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PE</a:t>
            </a:r>
          </a:p>
        </p:txBody>
      </p:sp>
      <p:pic>
        <p:nvPicPr>
          <p:cNvPr id="2050" name="Picture 2" descr="P.E Kit &amp;amp; P.E. Days – Pumpherston and Uphall Station CPS 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6030" y="5030302"/>
            <a:ext cx="1827771" cy="15828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59667" y="2055137"/>
            <a:ext cx="10112721" cy="2677656"/>
          </a:xfrm>
          <a:prstGeom prst="rect">
            <a:avLst/>
          </a:prstGeom>
          <a:noFill/>
        </p:spPr>
        <p:txBody>
          <a:bodyPr wrap="square" rtlCol="0">
            <a:spAutoFit/>
          </a:bodyPr>
          <a:lstStyle/>
          <a:p>
            <a:r>
              <a:rPr lang="en-GB" sz="2800" dirty="0">
                <a:latin typeface="Comic Sans MS" panose="030F0702030302020204" pitchFamily="66" charset="0"/>
              </a:rPr>
              <a:t>P.E is on a Thursday and pupils are expected to wear the correct P.E uniform:</a:t>
            </a:r>
          </a:p>
          <a:p>
            <a:endParaRPr lang="en-GB" sz="2800" dirty="0">
              <a:latin typeface="Comic Sans MS" panose="030F0702030302020204" pitchFamily="66" charset="0"/>
            </a:endParaRPr>
          </a:p>
          <a:p>
            <a:r>
              <a:rPr lang="en-GB" sz="2800" dirty="0">
                <a:latin typeface="Comic Sans MS" panose="030F0702030302020204" pitchFamily="66" charset="0"/>
              </a:rPr>
              <a:t>Dark joggers/leggings/shorts-black or grey</a:t>
            </a:r>
          </a:p>
          <a:p>
            <a:r>
              <a:rPr lang="en-GB" sz="2800" dirty="0">
                <a:latin typeface="Comic Sans MS" panose="030F0702030302020204" pitchFamily="66" charset="0"/>
              </a:rPr>
              <a:t>White T-shirt</a:t>
            </a:r>
          </a:p>
          <a:p>
            <a:r>
              <a:rPr lang="en-GB" sz="2800" dirty="0">
                <a:latin typeface="Comic Sans MS" panose="030F0702030302020204" pitchFamily="66" charset="0"/>
              </a:rPr>
              <a:t>Trainers</a:t>
            </a:r>
          </a:p>
        </p:txBody>
      </p:sp>
      <p:pic>
        <p:nvPicPr>
          <p:cNvPr id="14" name="Picture 13">
            <a:extLst>
              <a:ext uri="{FF2B5EF4-FFF2-40B4-BE49-F238E27FC236}">
                <a16:creationId xmlns:a16="http://schemas.microsoft.com/office/drawing/2014/main" id="{AFC2334E-71CE-79C6-AF5D-C9A6369EA678}"/>
              </a:ext>
            </a:extLst>
          </p:cNvPr>
          <p:cNvPicPr>
            <a:picLocks noChangeAspect="1"/>
          </p:cNvPicPr>
          <p:nvPr/>
        </p:nvPicPr>
        <p:blipFill>
          <a:blip r:embed="rId3"/>
          <a:stretch>
            <a:fillRect/>
          </a:stretch>
        </p:blipFill>
        <p:spPr>
          <a:xfrm>
            <a:off x="10765412" y="0"/>
            <a:ext cx="1426588" cy="1322947"/>
          </a:xfrm>
          <a:prstGeom prst="rect">
            <a:avLst/>
          </a:prstGeom>
        </p:spPr>
      </p:pic>
    </p:spTree>
    <p:extLst>
      <p:ext uri="{BB962C8B-B14F-4D97-AF65-F5344CB8AC3E}">
        <p14:creationId xmlns:p14="http://schemas.microsoft.com/office/powerpoint/2010/main" val="312162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5" y="0"/>
            <a:ext cx="10749367" cy="1208868"/>
          </a:xfrm>
        </p:spPr>
        <p:txBody>
          <a:bodyPr/>
          <a:lstStyle/>
          <a:p>
            <a:r>
              <a:rPr lang="en-GB" dirty="0">
                <a:latin typeface="Comic Sans MS" panose="030F0702030302020204" pitchFamily="66" charset="0"/>
              </a:rPr>
              <a:t>Robin Curriculum</a:t>
            </a:r>
          </a:p>
        </p:txBody>
      </p:sp>
      <p:sp>
        <p:nvSpPr>
          <p:cNvPr id="6" name="TextBox 5"/>
          <p:cNvSpPr txBox="1"/>
          <p:nvPr/>
        </p:nvSpPr>
        <p:spPr>
          <a:xfrm>
            <a:off x="6860595" y="1588056"/>
            <a:ext cx="4893972" cy="2862322"/>
          </a:xfrm>
          <a:prstGeom prst="rect">
            <a:avLst/>
          </a:prstGeom>
          <a:noFill/>
        </p:spPr>
        <p:txBody>
          <a:bodyPr wrap="square" rtlCol="0">
            <a:spAutoFit/>
          </a:bodyPr>
          <a:lstStyle/>
          <a:p>
            <a:r>
              <a:rPr lang="en-GB" sz="2000" dirty="0">
                <a:latin typeface="Comic Sans MS" panose="030F0702030302020204" pitchFamily="66" charset="0"/>
              </a:rPr>
              <a:t>The Robin curriculum includes all statutory subjects’. This includes English, Maths, Science, Computing,  Employability, Physical Education and Personal and Social Development. In each subject pupils are working towards Personal progress at Entry Level 1.</a:t>
            </a:r>
          </a:p>
          <a:p>
            <a:endParaRPr lang="en-GB" sz="2000" dirty="0">
              <a:latin typeface="Comic Sans MS" panose="030F0702030302020204" pitchFamily="66" charset="0"/>
            </a:endParaRPr>
          </a:p>
        </p:txBody>
      </p:sp>
      <p:pic>
        <p:nvPicPr>
          <p:cNvPr id="7" name="Picture 6">
            <a:extLst>
              <a:ext uri="{FF2B5EF4-FFF2-40B4-BE49-F238E27FC236}">
                <a16:creationId xmlns:a16="http://schemas.microsoft.com/office/drawing/2014/main" id="{A57B80DD-0777-5C23-AF67-12AA4EF09A3E}"/>
              </a:ext>
            </a:extLst>
          </p:cNvPr>
          <p:cNvPicPr>
            <a:picLocks noChangeAspect="1"/>
          </p:cNvPicPr>
          <p:nvPr/>
        </p:nvPicPr>
        <p:blipFill>
          <a:blip r:embed="rId2"/>
          <a:stretch>
            <a:fillRect/>
          </a:stretch>
        </p:blipFill>
        <p:spPr>
          <a:xfrm>
            <a:off x="10765412" y="0"/>
            <a:ext cx="1426588" cy="1322947"/>
          </a:xfrm>
          <a:prstGeom prst="rect">
            <a:avLst/>
          </a:prstGeom>
        </p:spPr>
      </p:pic>
      <p:pic>
        <p:nvPicPr>
          <p:cNvPr id="11" name="Picture 10">
            <a:extLst>
              <a:ext uri="{FF2B5EF4-FFF2-40B4-BE49-F238E27FC236}">
                <a16:creationId xmlns:a16="http://schemas.microsoft.com/office/drawing/2014/main" id="{79992A8A-1529-1A29-A325-E2F95D453378}"/>
              </a:ext>
            </a:extLst>
          </p:cNvPr>
          <p:cNvPicPr>
            <a:picLocks noChangeAspect="1"/>
          </p:cNvPicPr>
          <p:nvPr/>
        </p:nvPicPr>
        <p:blipFill>
          <a:blip r:embed="rId3"/>
          <a:stretch>
            <a:fillRect/>
          </a:stretch>
        </p:blipFill>
        <p:spPr>
          <a:xfrm>
            <a:off x="604435" y="1466210"/>
            <a:ext cx="3831088" cy="5140347"/>
          </a:xfrm>
          <a:prstGeom prst="rect">
            <a:avLst/>
          </a:prstGeom>
        </p:spPr>
      </p:pic>
    </p:spTree>
    <p:extLst>
      <p:ext uri="{BB962C8B-B14F-4D97-AF65-F5344CB8AC3E}">
        <p14:creationId xmlns:p14="http://schemas.microsoft.com/office/powerpoint/2010/main" val="901345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8FD3D-9E44-B66C-1A94-3DEF54A942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64B5D-26BB-3301-EAD0-A85DAE127D91}"/>
              </a:ext>
            </a:extLst>
          </p:cNvPr>
          <p:cNvSpPr>
            <a:spLocks noGrp="1"/>
          </p:cNvSpPr>
          <p:nvPr>
            <p:ph type="title"/>
          </p:nvPr>
        </p:nvSpPr>
        <p:spPr/>
        <p:txBody>
          <a:bodyPr/>
          <a:lstStyle/>
          <a:p>
            <a:r>
              <a:rPr lang="en-GB" dirty="0">
                <a:latin typeface="Comic Sans MS" panose="030F0702030302020204" pitchFamily="66" charset="0"/>
              </a:rPr>
              <a:t>Robin Curriculum breakdown</a:t>
            </a:r>
          </a:p>
        </p:txBody>
      </p:sp>
      <p:sp>
        <p:nvSpPr>
          <p:cNvPr id="6" name="TextBox 5">
            <a:extLst>
              <a:ext uri="{FF2B5EF4-FFF2-40B4-BE49-F238E27FC236}">
                <a16:creationId xmlns:a16="http://schemas.microsoft.com/office/drawing/2014/main" id="{4DC23727-D23D-DAEA-CFDE-2C5C4A233157}"/>
              </a:ext>
            </a:extLst>
          </p:cNvPr>
          <p:cNvSpPr txBox="1"/>
          <p:nvPr/>
        </p:nvSpPr>
        <p:spPr>
          <a:xfrm>
            <a:off x="6874243" y="1588056"/>
            <a:ext cx="4893972" cy="2554545"/>
          </a:xfrm>
          <a:prstGeom prst="rect">
            <a:avLst/>
          </a:prstGeom>
          <a:noFill/>
        </p:spPr>
        <p:txBody>
          <a:bodyPr wrap="square" rtlCol="0">
            <a:spAutoFit/>
          </a:bodyPr>
          <a:lstStyle/>
          <a:p>
            <a:r>
              <a:rPr lang="en-GB" sz="2000" dirty="0">
                <a:latin typeface="Comic Sans MS" panose="030F0702030302020204" pitchFamily="66" charset="0"/>
              </a:rPr>
              <a:t>Pupils are expected to complete units from different subjects including Maths and English. </a:t>
            </a:r>
          </a:p>
          <a:p>
            <a:r>
              <a:rPr lang="en-GB" sz="2000" dirty="0">
                <a:latin typeface="Comic Sans MS" panose="030F0702030302020204" pitchFamily="66" charset="0"/>
              </a:rPr>
              <a:t>Each unit is given a credit rating At end of two years in KS4 credits are submitted for their Entry Level 1 accreditation.</a:t>
            </a:r>
          </a:p>
          <a:p>
            <a:endParaRPr lang="en-GB" sz="2000" dirty="0">
              <a:latin typeface="Comic Sans MS" panose="030F0702030302020204" pitchFamily="66" charset="0"/>
            </a:endParaRPr>
          </a:p>
        </p:txBody>
      </p:sp>
      <p:pic>
        <p:nvPicPr>
          <p:cNvPr id="7" name="Picture 6">
            <a:extLst>
              <a:ext uri="{FF2B5EF4-FFF2-40B4-BE49-F238E27FC236}">
                <a16:creationId xmlns:a16="http://schemas.microsoft.com/office/drawing/2014/main" id="{EDCA4D45-8024-2F64-B60D-45D4B63ACFEC}"/>
              </a:ext>
            </a:extLst>
          </p:cNvPr>
          <p:cNvPicPr>
            <a:picLocks noChangeAspect="1"/>
          </p:cNvPicPr>
          <p:nvPr/>
        </p:nvPicPr>
        <p:blipFill>
          <a:blip r:embed="rId2"/>
          <a:stretch>
            <a:fillRect/>
          </a:stretch>
        </p:blipFill>
        <p:spPr>
          <a:xfrm>
            <a:off x="10765412" y="0"/>
            <a:ext cx="1426588" cy="1322947"/>
          </a:xfrm>
          <a:prstGeom prst="rect">
            <a:avLst/>
          </a:prstGeom>
        </p:spPr>
      </p:pic>
      <p:pic>
        <p:nvPicPr>
          <p:cNvPr id="9" name="Picture 8">
            <a:extLst>
              <a:ext uri="{FF2B5EF4-FFF2-40B4-BE49-F238E27FC236}">
                <a16:creationId xmlns:a16="http://schemas.microsoft.com/office/drawing/2014/main" id="{3B686448-1E41-2B68-59EE-649EFC86F35D}"/>
              </a:ext>
            </a:extLst>
          </p:cNvPr>
          <p:cNvPicPr>
            <a:picLocks noChangeAspect="1"/>
          </p:cNvPicPr>
          <p:nvPr/>
        </p:nvPicPr>
        <p:blipFill>
          <a:blip r:embed="rId3"/>
          <a:srcRect l="26074" t="18763" r="27366" b="23267"/>
          <a:stretch>
            <a:fillRect/>
          </a:stretch>
        </p:blipFill>
        <p:spPr>
          <a:xfrm>
            <a:off x="604434" y="1433016"/>
            <a:ext cx="5318694" cy="3723086"/>
          </a:xfrm>
          <a:prstGeom prst="rect">
            <a:avLst/>
          </a:prstGeom>
        </p:spPr>
      </p:pic>
    </p:spTree>
    <p:extLst>
      <p:ext uri="{BB962C8B-B14F-4D97-AF65-F5344CB8AC3E}">
        <p14:creationId xmlns:p14="http://schemas.microsoft.com/office/powerpoint/2010/main" val="3696232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Termly overviews </a:t>
            </a:r>
          </a:p>
        </p:txBody>
      </p:sp>
      <p:sp>
        <p:nvSpPr>
          <p:cNvPr id="5" name="TextBox 4"/>
          <p:cNvSpPr txBox="1"/>
          <p:nvPr/>
        </p:nvSpPr>
        <p:spPr>
          <a:xfrm>
            <a:off x="7528776" y="1664756"/>
            <a:ext cx="3825025" cy="1938992"/>
          </a:xfrm>
          <a:prstGeom prst="rect">
            <a:avLst/>
          </a:prstGeom>
          <a:noFill/>
        </p:spPr>
        <p:txBody>
          <a:bodyPr wrap="square" rtlCol="0">
            <a:spAutoFit/>
          </a:bodyPr>
          <a:lstStyle/>
          <a:p>
            <a:r>
              <a:rPr lang="en-GB" sz="2400" dirty="0">
                <a:latin typeface="Comic Sans MS" panose="030F0702030302020204" pitchFamily="66" charset="0"/>
              </a:rPr>
              <a:t>This is the Autum termly overview showing what topics are being taught and the credits for each subject.</a:t>
            </a:r>
          </a:p>
        </p:txBody>
      </p:sp>
      <p:pic>
        <p:nvPicPr>
          <p:cNvPr id="6" name="Picture 5">
            <a:extLst>
              <a:ext uri="{FF2B5EF4-FFF2-40B4-BE49-F238E27FC236}">
                <a16:creationId xmlns:a16="http://schemas.microsoft.com/office/drawing/2014/main" id="{9A8506D3-2247-0886-25AB-9D72AB63F374}"/>
              </a:ext>
            </a:extLst>
          </p:cNvPr>
          <p:cNvPicPr>
            <a:picLocks noChangeAspect="1"/>
          </p:cNvPicPr>
          <p:nvPr/>
        </p:nvPicPr>
        <p:blipFill>
          <a:blip r:embed="rId2"/>
          <a:srcRect l="39061" t="30087" r="38201" b="12550"/>
          <a:stretch>
            <a:fillRect/>
          </a:stretch>
        </p:blipFill>
        <p:spPr>
          <a:xfrm>
            <a:off x="838199" y="1352551"/>
            <a:ext cx="4429837" cy="5384854"/>
          </a:xfrm>
          <a:prstGeom prst="rect">
            <a:avLst/>
          </a:prstGeom>
        </p:spPr>
      </p:pic>
      <p:pic>
        <p:nvPicPr>
          <p:cNvPr id="10" name="Picture 9">
            <a:extLst>
              <a:ext uri="{FF2B5EF4-FFF2-40B4-BE49-F238E27FC236}">
                <a16:creationId xmlns:a16="http://schemas.microsoft.com/office/drawing/2014/main" id="{E69E7134-4D17-E5B1-E5A3-E3BF25CD89C9}"/>
              </a:ext>
            </a:extLst>
          </p:cNvPr>
          <p:cNvPicPr>
            <a:picLocks noChangeAspect="1"/>
          </p:cNvPicPr>
          <p:nvPr/>
        </p:nvPicPr>
        <p:blipFill>
          <a:blip r:embed="rId3"/>
          <a:stretch>
            <a:fillRect/>
          </a:stretch>
        </p:blipFill>
        <p:spPr>
          <a:xfrm>
            <a:off x="10765412" y="0"/>
            <a:ext cx="1426588" cy="1322947"/>
          </a:xfrm>
          <a:prstGeom prst="rect">
            <a:avLst/>
          </a:prstGeom>
        </p:spPr>
      </p:pic>
    </p:spTree>
    <p:extLst>
      <p:ext uri="{BB962C8B-B14F-4D97-AF65-F5344CB8AC3E}">
        <p14:creationId xmlns:p14="http://schemas.microsoft.com/office/powerpoint/2010/main" val="2077900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8475-ABB5-0837-CBE8-1AF82D131D2C}"/>
              </a:ext>
            </a:extLst>
          </p:cNvPr>
          <p:cNvSpPr>
            <a:spLocks noGrp="1"/>
          </p:cNvSpPr>
          <p:nvPr>
            <p:ph type="title"/>
          </p:nvPr>
        </p:nvSpPr>
        <p:spPr>
          <a:xfrm>
            <a:off x="141120" y="71841"/>
            <a:ext cx="10749367" cy="1208868"/>
          </a:xfrm>
        </p:spPr>
        <p:txBody>
          <a:bodyPr/>
          <a:lstStyle/>
          <a:p>
            <a:r>
              <a:rPr lang="en-GB" dirty="0">
                <a:latin typeface="Comic Sans MS" panose="030F0702030302020204" pitchFamily="66" charset="0"/>
              </a:rPr>
              <a:t>Entry Levels</a:t>
            </a:r>
          </a:p>
        </p:txBody>
      </p:sp>
      <p:sp>
        <p:nvSpPr>
          <p:cNvPr id="4" name="Rectangle 1">
            <a:extLst>
              <a:ext uri="{FF2B5EF4-FFF2-40B4-BE49-F238E27FC236}">
                <a16:creationId xmlns:a16="http://schemas.microsoft.com/office/drawing/2014/main" id="{07C10C1E-00EA-53F3-B218-DA896C2743D5}"/>
              </a:ext>
            </a:extLst>
          </p:cNvPr>
          <p:cNvSpPr>
            <a:spLocks noGrp="1" noChangeArrowheads="1"/>
          </p:cNvSpPr>
          <p:nvPr>
            <p:ph idx="1"/>
          </p:nvPr>
        </p:nvSpPr>
        <p:spPr bwMode="auto">
          <a:xfrm>
            <a:off x="797257" y="1755201"/>
            <a:ext cx="11145251" cy="33475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7744" tIns="179331" rIns="9144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rgbClr val="0B0C0C"/>
                </a:solidFill>
                <a:effectLst/>
                <a:latin typeface="GDS Transport"/>
              </a:rPr>
              <a:t>Entry level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0" i="0" u="none" strike="noStrike" cap="none" normalizeH="0" baseline="0" dirty="0">
                <a:ln>
                  <a:noFill/>
                </a:ln>
                <a:solidFill>
                  <a:srgbClr val="0B0C0C"/>
                </a:solidFill>
                <a:effectLst/>
                <a:latin typeface="GDS Transport"/>
              </a:rPr>
              <a:t>Each entry level qualification is available at three sub-levels - 1, 2 and 3.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0" i="0" u="none" strike="noStrike" cap="none" normalizeH="0" baseline="0" dirty="0">
                <a:ln>
                  <a:noFill/>
                </a:ln>
                <a:solidFill>
                  <a:srgbClr val="0B0C0C"/>
                </a:solidFill>
                <a:effectLst/>
                <a:highlight>
                  <a:srgbClr val="FFFF00"/>
                </a:highlight>
                <a:latin typeface="GDS Transport"/>
              </a:rPr>
              <a:t>Entry level 3 is the most difficult.</a:t>
            </a:r>
            <a:endParaRPr kumimoji="0" lang="en-US" altLang="en-US" sz="4400" b="0" i="0" u="none" strike="noStrike" cap="none" normalizeH="0" baseline="0" dirty="0">
              <a:ln>
                <a:noFill/>
              </a:ln>
              <a:solidFill>
                <a:schemeClr val="tx1"/>
              </a:solidFill>
              <a:effectLst/>
              <a:highlight>
                <a:srgbClr val="FFFF00"/>
              </a:high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1BA5BA61-9D44-7C78-8B89-D063E5A7B200}"/>
              </a:ext>
            </a:extLst>
          </p:cNvPr>
          <p:cNvPicPr>
            <a:picLocks noChangeAspect="1"/>
          </p:cNvPicPr>
          <p:nvPr/>
        </p:nvPicPr>
        <p:blipFill>
          <a:blip r:embed="rId2"/>
          <a:stretch>
            <a:fillRect/>
          </a:stretch>
        </p:blipFill>
        <p:spPr>
          <a:xfrm>
            <a:off x="2822164" y="2947374"/>
            <a:ext cx="6547671" cy="963251"/>
          </a:xfrm>
          <a:prstGeom prst="rect">
            <a:avLst/>
          </a:prstGeom>
        </p:spPr>
      </p:pic>
      <p:pic>
        <p:nvPicPr>
          <p:cNvPr id="10" name="Picture 9">
            <a:extLst>
              <a:ext uri="{FF2B5EF4-FFF2-40B4-BE49-F238E27FC236}">
                <a16:creationId xmlns:a16="http://schemas.microsoft.com/office/drawing/2014/main" id="{1678A6E7-5D81-6E44-D764-2F1EB3F4890A}"/>
              </a:ext>
            </a:extLst>
          </p:cNvPr>
          <p:cNvPicPr>
            <a:picLocks noChangeAspect="1"/>
          </p:cNvPicPr>
          <p:nvPr/>
        </p:nvPicPr>
        <p:blipFill>
          <a:blip r:embed="rId3"/>
          <a:stretch>
            <a:fillRect/>
          </a:stretch>
        </p:blipFill>
        <p:spPr>
          <a:xfrm>
            <a:off x="10765412" y="14801"/>
            <a:ext cx="1426588" cy="1322947"/>
          </a:xfrm>
          <a:prstGeom prst="rect">
            <a:avLst/>
          </a:prstGeom>
        </p:spPr>
      </p:pic>
    </p:spTree>
    <p:extLst>
      <p:ext uri="{BB962C8B-B14F-4D97-AF65-F5344CB8AC3E}">
        <p14:creationId xmlns:p14="http://schemas.microsoft.com/office/powerpoint/2010/main" val="3589404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8475-ABB5-0837-CBE8-1AF82D131D2C}"/>
              </a:ext>
            </a:extLst>
          </p:cNvPr>
          <p:cNvSpPr>
            <a:spLocks noGrp="1"/>
          </p:cNvSpPr>
          <p:nvPr>
            <p:ph type="title"/>
          </p:nvPr>
        </p:nvSpPr>
        <p:spPr/>
        <p:txBody>
          <a:bodyPr/>
          <a:lstStyle/>
          <a:p>
            <a:r>
              <a:rPr lang="en-GB" dirty="0">
                <a:latin typeface="Comic Sans MS" panose="030F0702030302020204" pitchFamily="66" charset="0"/>
              </a:rPr>
              <a:t>Entry Level</a:t>
            </a:r>
          </a:p>
        </p:txBody>
      </p:sp>
      <p:sp>
        <p:nvSpPr>
          <p:cNvPr id="4" name="Rectangle 1">
            <a:extLst>
              <a:ext uri="{FF2B5EF4-FFF2-40B4-BE49-F238E27FC236}">
                <a16:creationId xmlns:a16="http://schemas.microsoft.com/office/drawing/2014/main" id="{07C10C1E-00EA-53F3-B218-DA896C2743D5}"/>
              </a:ext>
            </a:extLst>
          </p:cNvPr>
          <p:cNvSpPr>
            <a:spLocks noGrp="1" noChangeArrowheads="1"/>
          </p:cNvSpPr>
          <p:nvPr>
            <p:ph idx="1"/>
          </p:nvPr>
        </p:nvSpPr>
        <p:spPr bwMode="auto">
          <a:xfrm>
            <a:off x="0" y="2442623"/>
            <a:ext cx="12192000" cy="28859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7744" tIns="179331" rIns="9144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rgbClr val="0B0C0C"/>
                </a:solidFill>
                <a:effectLst/>
                <a:latin typeface="GDS Transport"/>
              </a:rPr>
              <a:t>Entry level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B0C0C"/>
                </a:solidFill>
                <a:effectLst/>
                <a:latin typeface="GDS Transport"/>
              </a:rPr>
              <a:t>Entry level qualifications are:</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entry level award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entry level certificate (ELC)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entry level functional skills</a:t>
            </a:r>
          </a:p>
        </p:txBody>
      </p:sp>
      <p:pic>
        <p:nvPicPr>
          <p:cNvPr id="6" name="Picture 5">
            <a:extLst>
              <a:ext uri="{FF2B5EF4-FFF2-40B4-BE49-F238E27FC236}">
                <a16:creationId xmlns:a16="http://schemas.microsoft.com/office/drawing/2014/main" id="{5E3F72B5-FE1D-2CCB-5CAE-49B4000960F2}"/>
              </a:ext>
            </a:extLst>
          </p:cNvPr>
          <p:cNvPicPr>
            <a:picLocks noChangeAspect="1"/>
          </p:cNvPicPr>
          <p:nvPr/>
        </p:nvPicPr>
        <p:blipFill>
          <a:blip r:embed="rId2"/>
          <a:stretch>
            <a:fillRect/>
          </a:stretch>
        </p:blipFill>
        <p:spPr>
          <a:xfrm>
            <a:off x="10765412" y="0"/>
            <a:ext cx="1426588" cy="1322947"/>
          </a:xfrm>
          <a:prstGeom prst="rect">
            <a:avLst/>
          </a:prstGeom>
        </p:spPr>
      </p:pic>
    </p:spTree>
    <p:extLst>
      <p:ext uri="{BB962C8B-B14F-4D97-AF65-F5344CB8AC3E}">
        <p14:creationId xmlns:p14="http://schemas.microsoft.com/office/powerpoint/2010/main" val="2079750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8475-ABB5-0837-CBE8-1AF82D131D2C}"/>
              </a:ext>
            </a:extLst>
          </p:cNvPr>
          <p:cNvSpPr>
            <a:spLocks noGrp="1"/>
          </p:cNvSpPr>
          <p:nvPr>
            <p:ph type="title"/>
          </p:nvPr>
        </p:nvSpPr>
        <p:spPr/>
        <p:txBody>
          <a:bodyPr/>
          <a:lstStyle/>
          <a:p>
            <a:r>
              <a:rPr lang="en-GB" dirty="0">
                <a:latin typeface="Comic Sans MS" panose="030F0702030302020204" pitchFamily="66" charset="0"/>
              </a:rPr>
              <a:t>Entry Level</a:t>
            </a:r>
          </a:p>
        </p:txBody>
      </p:sp>
      <p:sp>
        <p:nvSpPr>
          <p:cNvPr id="4" name="Rectangle 1">
            <a:extLst>
              <a:ext uri="{FF2B5EF4-FFF2-40B4-BE49-F238E27FC236}">
                <a16:creationId xmlns:a16="http://schemas.microsoft.com/office/drawing/2014/main" id="{07C10C1E-00EA-53F3-B218-DA896C2743D5}"/>
              </a:ext>
            </a:extLst>
          </p:cNvPr>
          <p:cNvSpPr>
            <a:spLocks noGrp="1" noChangeArrowheads="1"/>
          </p:cNvSpPr>
          <p:nvPr>
            <p:ph idx="1"/>
          </p:nvPr>
        </p:nvSpPr>
        <p:spPr bwMode="auto">
          <a:xfrm>
            <a:off x="0" y="2442623"/>
            <a:ext cx="12192000" cy="28859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7744" tIns="179331" rIns="9144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rgbClr val="0B0C0C"/>
                </a:solidFill>
                <a:effectLst/>
                <a:latin typeface="GDS Transport"/>
              </a:rPr>
              <a:t>Entry level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B0C0C"/>
                </a:solidFill>
                <a:effectLst/>
                <a:latin typeface="GDS Transport"/>
              </a:rPr>
              <a:t>Entry level qualifications are:</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latin typeface="GDS Transport"/>
              </a:rPr>
              <a:t>entry level award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latin typeface="GDS Transport"/>
              </a:rPr>
              <a:t>entry level certificate (ELC)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entry level functional skills</a:t>
            </a:r>
          </a:p>
        </p:txBody>
      </p:sp>
      <p:pic>
        <p:nvPicPr>
          <p:cNvPr id="8" name="Picture 7">
            <a:extLst>
              <a:ext uri="{FF2B5EF4-FFF2-40B4-BE49-F238E27FC236}">
                <a16:creationId xmlns:a16="http://schemas.microsoft.com/office/drawing/2014/main" id="{3240CF5F-2E42-BE4F-0391-5F92333CCBF4}"/>
              </a:ext>
            </a:extLst>
          </p:cNvPr>
          <p:cNvPicPr>
            <a:picLocks noChangeAspect="1"/>
          </p:cNvPicPr>
          <p:nvPr/>
        </p:nvPicPr>
        <p:blipFill>
          <a:blip r:embed="rId2"/>
          <a:stretch>
            <a:fillRect/>
          </a:stretch>
        </p:blipFill>
        <p:spPr>
          <a:xfrm>
            <a:off x="10765412" y="0"/>
            <a:ext cx="1426588" cy="1322947"/>
          </a:xfrm>
          <a:prstGeom prst="rect">
            <a:avLst/>
          </a:prstGeom>
        </p:spPr>
      </p:pic>
    </p:spTree>
    <p:extLst>
      <p:ext uri="{BB962C8B-B14F-4D97-AF65-F5344CB8AC3E}">
        <p14:creationId xmlns:p14="http://schemas.microsoft.com/office/powerpoint/2010/main" val="323268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8475-ABB5-0837-CBE8-1AF82D131D2C}"/>
              </a:ext>
            </a:extLst>
          </p:cNvPr>
          <p:cNvSpPr>
            <a:spLocks noGrp="1"/>
          </p:cNvSpPr>
          <p:nvPr>
            <p:ph type="title"/>
          </p:nvPr>
        </p:nvSpPr>
        <p:spPr/>
        <p:txBody>
          <a:bodyPr/>
          <a:lstStyle/>
          <a:p>
            <a:r>
              <a:rPr lang="en-GB" dirty="0">
                <a:latin typeface="Comic Sans MS" panose="030F0702030302020204" pitchFamily="66" charset="0"/>
              </a:rPr>
              <a:t>What does it mean?</a:t>
            </a:r>
          </a:p>
        </p:txBody>
      </p:sp>
      <p:sp>
        <p:nvSpPr>
          <p:cNvPr id="4" name="Rectangle 1">
            <a:extLst>
              <a:ext uri="{FF2B5EF4-FFF2-40B4-BE49-F238E27FC236}">
                <a16:creationId xmlns:a16="http://schemas.microsoft.com/office/drawing/2014/main" id="{07C10C1E-00EA-53F3-B218-DA896C2743D5}"/>
              </a:ext>
            </a:extLst>
          </p:cNvPr>
          <p:cNvSpPr>
            <a:spLocks noGrp="1" noChangeArrowheads="1"/>
          </p:cNvSpPr>
          <p:nvPr>
            <p:ph idx="1"/>
          </p:nvPr>
        </p:nvSpPr>
        <p:spPr bwMode="auto">
          <a:xfrm>
            <a:off x="1" y="3233073"/>
            <a:ext cx="12192000" cy="16548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7744" tIns="179331" rIns="9144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B0C0C"/>
                </a:solidFill>
                <a:effectLst/>
                <a:latin typeface="GDS Transport"/>
              </a:rPr>
              <a:t>GCSE - grades 3, 2, 1 or grades D, E, F, 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B0C0C"/>
                </a:solidFill>
                <a:effectLst/>
                <a:highlight>
                  <a:srgbClr val="FFFF00"/>
                </a:highlight>
                <a:latin typeface="GDS Transport"/>
              </a:rPr>
              <a:t>level 1 functional skills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B0C0C"/>
                </a:solidFill>
                <a:effectLst/>
                <a:latin typeface="GDS Transport"/>
              </a:rPr>
              <a:t>level 1 national vocational qualification (NVQ)</a:t>
            </a:r>
          </a:p>
        </p:txBody>
      </p:sp>
      <p:pic>
        <p:nvPicPr>
          <p:cNvPr id="6" name="Picture 5">
            <a:extLst>
              <a:ext uri="{FF2B5EF4-FFF2-40B4-BE49-F238E27FC236}">
                <a16:creationId xmlns:a16="http://schemas.microsoft.com/office/drawing/2014/main" id="{244A3010-27D6-5BDF-E70F-E90C4591AD6E}"/>
              </a:ext>
            </a:extLst>
          </p:cNvPr>
          <p:cNvPicPr>
            <a:picLocks noChangeAspect="1"/>
          </p:cNvPicPr>
          <p:nvPr/>
        </p:nvPicPr>
        <p:blipFill>
          <a:blip r:embed="rId2"/>
          <a:stretch>
            <a:fillRect/>
          </a:stretch>
        </p:blipFill>
        <p:spPr>
          <a:xfrm>
            <a:off x="10765412" y="0"/>
            <a:ext cx="1426588" cy="1322947"/>
          </a:xfrm>
          <a:prstGeom prst="rect">
            <a:avLst/>
          </a:prstGeom>
        </p:spPr>
      </p:pic>
    </p:spTree>
    <p:extLst>
      <p:ext uri="{BB962C8B-B14F-4D97-AF65-F5344CB8AC3E}">
        <p14:creationId xmlns:p14="http://schemas.microsoft.com/office/powerpoint/2010/main" val="3382094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8475-ABB5-0837-CBE8-1AF82D131D2C}"/>
              </a:ext>
            </a:extLst>
          </p:cNvPr>
          <p:cNvSpPr>
            <a:spLocks noGrp="1"/>
          </p:cNvSpPr>
          <p:nvPr>
            <p:ph type="title"/>
          </p:nvPr>
        </p:nvSpPr>
        <p:spPr/>
        <p:txBody>
          <a:bodyPr/>
          <a:lstStyle/>
          <a:p>
            <a:r>
              <a:rPr lang="en-GB" dirty="0">
                <a:latin typeface="Comic Sans MS" panose="030F0702030302020204" pitchFamily="66" charset="0"/>
              </a:rPr>
              <a:t>What does it mean?</a:t>
            </a:r>
          </a:p>
        </p:txBody>
      </p:sp>
      <p:sp>
        <p:nvSpPr>
          <p:cNvPr id="4" name="Rectangle 1">
            <a:extLst>
              <a:ext uri="{FF2B5EF4-FFF2-40B4-BE49-F238E27FC236}">
                <a16:creationId xmlns:a16="http://schemas.microsoft.com/office/drawing/2014/main" id="{07C10C1E-00EA-53F3-B218-DA896C2743D5}"/>
              </a:ext>
            </a:extLst>
          </p:cNvPr>
          <p:cNvSpPr>
            <a:spLocks noGrp="1" noChangeArrowheads="1"/>
          </p:cNvSpPr>
          <p:nvPr>
            <p:ph idx="1"/>
          </p:nvPr>
        </p:nvSpPr>
        <p:spPr bwMode="auto">
          <a:xfrm>
            <a:off x="0" y="2513995"/>
            <a:ext cx="12192000" cy="29474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7744" tIns="179331" rIns="9144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rgbClr val="0B0C0C"/>
                </a:solidFill>
                <a:effectLst/>
                <a:latin typeface="GDS Transport"/>
              </a:rPr>
              <a:t>Level 2</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B0C0C"/>
                </a:solidFill>
                <a:effectLst/>
                <a:latin typeface="GDS Transport"/>
              </a:rPr>
              <a:t>Level 2 qualifications are:</a:t>
            </a:r>
            <a:endParaRPr kumimoji="0" lang="en-US" altLang="en-US"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GCSE - grades 9, 8, 7, 6, 5, 4 or grades A*, A, B, 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intermediate apprenticeship</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B0C0C"/>
                </a:solidFill>
                <a:effectLst/>
                <a:highlight>
                  <a:srgbClr val="FFFF00"/>
                </a:highlight>
                <a:latin typeface="GDS Transport"/>
              </a:rPr>
              <a:t>level 2 functional skills</a:t>
            </a:r>
          </a:p>
        </p:txBody>
      </p:sp>
      <p:pic>
        <p:nvPicPr>
          <p:cNvPr id="6" name="Picture 5">
            <a:extLst>
              <a:ext uri="{FF2B5EF4-FFF2-40B4-BE49-F238E27FC236}">
                <a16:creationId xmlns:a16="http://schemas.microsoft.com/office/drawing/2014/main" id="{3A341439-3EDF-0FE1-0564-EA8C58192453}"/>
              </a:ext>
            </a:extLst>
          </p:cNvPr>
          <p:cNvPicPr>
            <a:picLocks noChangeAspect="1"/>
          </p:cNvPicPr>
          <p:nvPr/>
        </p:nvPicPr>
        <p:blipFill>
          <a:blip r:embed="rId2"/>
          <a:stretch>
            <a:fillRect/>
          </a:stretch>
        </p:blipFill>
        <p:spPr>
          <a:xfrm>
            <a:off x="10765412" y="0"/>
            <a:ext cx="1426588" cy="1322947"/>
          </a:xfrm>
          <a:prstGeom prst="rect">
            <a:avLst/>
          </a:prstGeom>
        </p:spPr>
      </p:pic>
    </p:spTree>
    <p:extLst>
      <p:ext uri="{BB962C8B-B14F-4D97-AF65-F5344CB8AC3E}">
        <p14:creationId xmlns:p14="http://schemas.microsoft.com/office/powerpoint/2010/main" val="3071651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latin typeface="Comic Sans MS" panose="030F0702030302020204" pitchFamily="66" charset="0"/>
              </a:rPr>
              <a:t>EFL-Evidence for learning</a:t>
            </a:r>
          </a:p>
        </p:txBody>
      </p:sp>
      <p:sp>
        <p:nvSpPr>
          <p:cNvPr id="3" name="Content Placeholder 2"/>
          <p:cNvSpPr>
            <a:spLocks noGrp="1"/>
          </p:cNvSpPr>
          <p:nvPr>
            <p:ph idx="1"/>
          </p:nvPr>
        </p:nvSpPr>
        <p:spPr>
          <a:xfrm>
            <a:off x="0" y="1371600"/>
            <a:ext cx="4167753" cy="2695903"/>
          </a:xfrm>
        </p:spPr>
        <p:txBody>
          <a:bodyPr>
            <a:normAutofit fontScale="85000" lnSpcReduction="10000"/>
          </a:bodyPr>
          <a:lstStyle/>
          <a:p>
            <a:r>
              <a:rPr lang="en-GB" sz="1900" dirty="0">
                <a:solidFill>
                  <a:schemeClr val="tx1"/>
                </a:solidFill>
                <a:latin typeface="Comic Sans MS" panose="030F0702030302020204" pitchFamily="66" charset="0"/>
              </a:rPr>
              <a:t>At Green Lane School we use an application called ‘Evidence for Learning (</a:t>
            </a:r>
            <a:r>
              <a:rPr lang="en-GB" sz="1900" dirty="0" err="1">
                <a:solidFill>
                  <a:schemeClr val="tx1"/>
                </a:solidFill>
                <a:latin typeface="Comic Sans MS" panose="030F0702030302020204" pitchFamily="66" charset="0"/>
              </a:rPr>
              <a:t>EfL</a:t>
            </a:r>
            <a:r>
              <a:rPr lang="en-GB" sz="1900" dirty="0">
                <a:solidFill>
                  <a:schemeClr val="tx1"/>
                </a:solidFill>
                <a:latin typeface="Comic Sans MS" panose="030F0702030302020204" pitchFamily="66" charset="0"/>
              </a:rPr>
              <a:t>)’ to record your child’s learning. We take snapshots of your child’s learning throughout their time at Green Lane School and then upload them to create a learning journey.</a:t>
            </a:r>
          </a:p>
          <a:p>
            <a:endParaRPr lang="en-GB" dirty="0">
              <a:solidFill>
                <a:schemeClr val="tx1"/>
              </a:solidFill>
              <a:latin typeface="Comic Sans MS" panose="030F0702030302020204" pitchFamily="66" charset="0"/>
            </a:endParaRPr>
          </a:p>
        </p:txBody>
      </p:sp>
      <p:sp>
        <p:nvSpPr>
          <p:cNvPr id="4" name="TextBox 3"/>
          <p:cNvSpPr txBox="1"/>
          <p:nvPr/>
        </p:nvSpPr>
        <p:spPr>
          <a:xfrm>
            <a:off x="0" y="4272677"/>
            <a:ext cx="3702868" cy="2585323"/>
          </a:xfrm>
          <a:prstGeom prst="rect">
            <a:avLst/>
          </a:prstGeom>
          <a:noFill/>
        </p:spPr>
        <p:txBody>
          <a:bodyPr wrap="square" rtlCol="0">
            <a:spAutoFit/>
          </a:bodyPr>
          <a:lstStyle/>
          <a:p>
            <a:r>
              <a:rPr lang="en-GB" dirty="0">
                <a:latin typeface="Comic Sans MS" panose="030F0702030302020204" pitchFamily="66" charset="0"/>
              </a:rPr>
              <a:t>When you are signed up to </a:t>
            </a:r>
            <a:r>
              <a:rPr lang="en-GB" dirty="0" err="1">
                <a:latin typeface="Comic Sans MS" panose="030F0702030302020204" pitchFamily="66" charset="0"/>
              </a:rPr>
              <a:t>EfL</a:t>
            </a:r>
            <a:r>
              <a:rPr lang="en-GB" dirty="0">
                <a:latin typeface="Comic Sans MS" panose="030F0702030302020204" pitchFamily="66" charset="0"/>
              </a:rPr>
              <a:t>, you will receive two automated emails from ‘</a:t>
            </a:r>
            <a:r>
              <a:rPr lang="en-GB" dirty="0" err="1">
                <a:latin typeface="Comic Sans MS" panose="030F0702030302020204" pitchFamily="66" charset="0"/>
              </a:rPr>
              <a:t>TheTeacherCloud</a:t>
            </a:r>
            <a:r>
              <a:rPr lang="en-GB" dirty="0">
                <a:latin typeface="Comic Sans MS" panose="030F0702030302020204" pitchFamily="66" charset="0"/>
              </a:rPr>
              <a:t>’ one containing a link to your child’s Parent View Portal and the other with your password. You can change the password to one of your own choice when you first login.</a:t>
            </a:r>
          </a:p>
        </p:txBody>
      </p:sp>
      <p:pic>
        <p:nvPicPr>
          <p:cNvPr id="6" name="Picture 5"/>
          <p:cNvPicPr>
            <a:picLocks noChangeAspect="1"/>
          </p:cNvPicPr>
          <p:nvPr/>
        </p:nvPicPr>
        <p:blipFill rotWithShape="1">
          <a:blip r:embed="rId2"/>
          <a:srcRect l="7787" t="18811" r="51610" b="13296"/>
          <a:stretch/>
        </p:blipFill>
        <p:spPr>
          <a:xfrm>
            <a:off x="6227379" y="1371600"/>
            <a:ext cx="5586803" cy="5254680"/>
          </a:xfrm>
          <a:prstGeom prst="rect">
            <a:avLst/>
          </a:prstGeom>
        </p:spPr>
      </p:pic>
      <p:pic>
        <p:nvPicPr>
          <p:cNvPr id="8" name="Picture 7">
            <a:extLst>
              <a:ext uri="{FF2B5EF4-FFF2-40B4-BE49-F238E27FC236}">
                <a16:creationId xmlns:a16="http://schemas.microsoft.com/office/drawing/2014/main" id="{7172690E-B93B-14A4-264D-E2327AC4C2E9}"/>
              </a:ext>
            </a:extLst>
          </p:cNvPr>
          <p:cNvPicPr>
            <a:picLocks noChangeAspect="1"/>
          </p:cNvPicPr>
          <p:nvPr/>
        </p:nvPicPr>
        <p:blipFill>
          <a:blip r:embed="rId3"/>
          <a:stretch>
            <a:fillRect/>
          </a:stretch>
        </p:blipFill>
        <p:spPr>
          <a:xfrm>
            <a:off x="10765412" y="0"/>
            <a:ext cx="1426588" cy="1322947"/>
          </a:xfrm>
          <a:prstGeom prst="rect">
            <a:avLst/>
          </a:prstGeom>
        </p:spPr>
      </p:pic>
    </p:spTree>
    <p:extLst>
      <p:ext uri="{BB962C8B-B14F-4D97-AF65-F5344CB8AC3E}">
        <p14:creationId xmlns:p14="http://schemas.microsoft.com/office/powerpoint/2010/main" val="3891184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pic>
        <p:nvPicPr>
          <p:cNvPr id="6" name="Picture 5">
            <a:extLst>
              <a:ext uri="{FF2B5EF4-FFF2-40B4-BE49-F238E27FC236}">
                <a16:creationId xmlns:a16="http://schemas.microsoft.com/office/drawing/2014/main" id="{8D33795C-D4E6-5233-5E75-69166B1996C1}"/>
              </a:ext>
            </a:extLst>
          </p:cNvPr>
          <p:cNvPicPr>
            <a:picLocks noChangeAspect="1"/>
          </p:cNvPicPr>
          <p:nvPr/>
        </p:nvPicPr>
        <p:blipFill>
          <a:blip r:embed="rId3"/>
          <a:stretch>
            <a:fillRect/>
          </a:stretch>
        </p:blipFill>
        <p:spPr>
          <a:xfrm>
            <a:off x="10765412" y="0"/>
            <a:ext cx="1426588" cy="1322947"/>
          </a:xfrm>
          <a:prstGeom prst="rect">
            <a:avLst/>
          </a:prstGeom>
        </p:spPr>
      </p:pic>
    </p:spTree>
    <p:extLst>
      <p:ext uri="{BB962C8B-B14F-4D97-AF65-F5344CB8AC3E}">
        <p14:creationId xmlns:p14="http://schemas.microsoft.com/office/powerpoint/2010/main" val="2669362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6372" y="1854557"/>
            <a:ext cx="9800823" cy="2308324"/>
          </a:xfrm>
          <a:prstGeom prst="rect">
            <a:avLst/>
          </a:prstGeom>
          <a:noFill/>
        </p:spPr>
        <p:txBody>
          <a:bodyPr wrap="square" rtlCol="0">
            <a:spAutoFit/>
          </a:bodyPr>
          <a:lstStyle/>
          <a:p>
            <a:r>
              <a:rPr lang="en-GB" sz="4800" dirty="0">
                <a:latin typeface="Comic Sans MS" panose="030F0702030302020204" pitchFamily="66" charset="0"/>
              </a:rPr>
              <a:t>Thank you for taking the time to join us this afternoon! As always your support is much appreciated.</a:t>
            </a:r>
          </a:p>
        </p:txBody>
      </p:sp>
      <p:pic>
        <p:nvPicPr>
          <p:cNvPr id="3074" name="Picture 2" descr="The Smiley Face (Yes, That One) Is Getting An Animated Show | IndieW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9997" y="4420377"/>
            <a:ext cx="3051264" cy="2138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389842"/>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970C04F-E7AC-41AB-9C6D-1B1BB88BFF7F}">
  <ds:schemaRefs>
    <ds:schemaRef ds:uri="http://purl.org/dc/dcmitype/"/>
    <ds:schemaRef ds:uri="http://www.w3.org/XML/1998/namespace"/>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4873beb7-5857-4685-be1f-d57550cc96cc"/>
    <ds:schemaRef ds:uri="http://purl.org/dc/terms/"/>
  </ds:schemaRefs>
</ds:datastoreItem>
</file>

<file path=customXml/itemProps2.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525</TotalTime>
  <Words>662</Words>
  <Application>Microsoft Office PowerPoint</Application>
  <PresentationFormat>Widescreen</PresentationFormat>
  <Paragraphs>66</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Comic Sans MS</vt:lpstr>
      <vt:lpstr>GDS Transport</vt:lpstr>
      <vt:lpstr>Segoe UI</vt:lpstr>
      <vt:lpstr>Segoe UI Light</vt:lpstr>
      <vt:lpstr>WelcomeDoc</vt:lpstr>
      <vt:lpstr>Welcome to the Robin Class</vt:lpstr>
      <vt:lpstr>Introductions…</vt:lpstr>
      <vt:lpstr>PowerPoint Presentation</vt:lpstr>
      <vt:lpstr>Equipment</vt:lpstr>
      <vt:lpstr>What should pupils bring to school daily?</vt:lpstr>
      <vt:lpstr>Spellings and homework</vt:lpstr>
      <vt:lpstr>PE</vt:lpstr>
      <vt:lpstr>Robin Curriculum</vt:lpstr>
      <vt:lpstr>Robin Curriculum breakdown</vt:lpstr>
      <vt:lpstr>Termly overviews </vt:lpstr>
      <vt:lpstr>Entry Levels</vt:lpstr>
      <vt:lpstr>Entry Level</vt:lpstr>
      <vt:lpstr>Entry Level</vt:lpstr>
      <vt:lpstr>What does it mean?</vt:lpstr>
      <vt:lpstr>What does it mean?</vt:lpstr>
      <vt:lpstr>EFL-Evidence for learning</vt:lpstr>
      <vt:lpstr>Any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Sam Bani</cp:lastModifiedBy>
  <cp:revision>32</cp:revision>
  <dcterms:created xsi:type="dcterms:W3CDTF">2021-09-18T20:35:27Z</dcterms:created>
  <dcterms:modified xsi:type="dcterms:W3CDTF">2026-09-18T10:49:24Z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