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3" r:id="rId2"/>
    <p:sldMasterId id="2147484007" r:id="rId3"/>
  </p:sldMasterIdLst>
  <p:sldIdLst>
    <p:sldId id="256" r:id="rId4"/>
    <p:sldId id="257" r:id="rId5"/>
    <p:sldId id="260" r:id="rId6"/>
    <p:sldId id="271" r:id="rId7"/>
    <p:sldId id="266" r:id="rId8"/>
    <p:sldId id="267" r:id="rId9"/>
    <p:sldId id="270" r:id="rId10"/>
    <p:sldId id="264" r:id="rId11"/>
    <p:sldId id="265" r:id="rId12"/>
    <p:sldId id="261" r:id="rId13"/>
    <p:sldId id="268" r:id="rId14"/>
    <p:sldId id="269" r:id="rId1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DFDCA-C63B-CEA6-0864-CBB546D5942A}" v="11" dt="2022-09-21T07:29:51.430"/>
    <p1510:client id="{4E080B52-02EA-4EE1-3111-2AA62EADF1DC}" v="66" dt="2023-10-04T06:39:00.153"/>
    <p1510:client id="{58362199-F3D7-9ADE-F594-C2DC1DF9620B}" v="293" dt="2023-09-26T07:21:53.166"/>
    <p1510:client id="{FFD7C0E6-7040-6749-E3E2-49C3685CCAED}" v="321" dt="2022-09-21T07:26:45.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761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942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4305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324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465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277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15306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51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81122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229931-FB7A-4DA0-A270-F08514308F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1001166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853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794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478138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520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152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520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BAAA-29B5-4AF5-BC5F-7E580C29002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760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60560DC-9D60-455B-92D5-BCF412CFF194}"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6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3363082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81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229931-FB7A-4DA0-A270-F08514308F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586632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229931-FB7A-4DA0-A270-F08514308F66}"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0560DC-9D60-455B-92D5-BCF412CFF194}"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24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229931-FB7A-4DA0-A270-F08514308F66}"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0560DC-9D60-455B-92D5-BCF412CFF19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37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29931-FB7A-4DA0-A270-F08514308F66}"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3366653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229931-FB7A-4DA0-A270-F08514308F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379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229931-FB7A-4DA0-A270-F08514308F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0560DC-9D60-455B-92D5-BCF412CFF194}" type="slidenum">
              <a:rPr lang="en-GB" smtClean="0"/>
              <a:t>‹#›</a:t>
            </a:fld>
            <a:endParaRPr lang="en-GB"/>
          </a:p>
        </p:txBody>
      </p:sp>
    </p:spTree>
    <p:extLst>
      <p:ext uri="{BB962C8B-B14F-4D97-AF65-F5344CB8AC3E}">
        <p14:creationId xmlns:p14="http://schemas.microsoft.com/office/powerpoint/2010/main" val="353960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2680355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36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26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204464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13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295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9591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229931-FB7A-4DA0-A270-F08514308F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0560DC-9D60-455B-92D5-BCF412CFF194}"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08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9/13/2024</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EBAAA-29B5-4AF5-BC5F-7E580C29002D}" type="datetimeFigureOut">
              <a:rPr lang="en-US" smtClean="0"/>
              <a:t>9/13/2024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108905031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EBAAA-29B5-4AF5-BC5F-7E580C29002D}" type="datetimeFigureOut">
              <a:rPr lang="en-US" smtClean="0"/>
              <a:t>9/13/2024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19117818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76424" y="1210613"/>
            <a:ext cx="8791575" cy="4291417"/>
          </a:xfrm>
        </p:spPr>
        <p:txBody>
          <a:bodyPr vert="horz" lIns="91440" tIns="45720" rIns="91440" bIns="45720" rtlCol="0" anchor="t">
            <a:normAutofit/>
          </a:bodyPr>
          <a:lstStyle/>
          <a:p>
            <a:r>
              <a:rPr lang="en-GB" sz="7200" dirty="0">
                <a:latin typeface="Comic Sans MS"/>
              </a:rPr>
              <a:t>Welcome to </a:t>
            </a:r>
            <a:r>
              <a:rPr lang="en-GB" sz="7200" dirty="0" smtClean="0">
                <a:latin typeface="Comic Sans MS"/>
              </a:rPr>
              <a:t>Woodpecker </a:t>
            </a:r>
            <a:r>
              <a:rPr lang="en-GB" sz="7200" dirty="0">
                <a:latin typeface="Comic Sans MS"/>
              </a:rPr>
              <a:t>CLASS!</a:t>
            </a:r>
          </a:p>
          <a:p>
            <a:endParaRPr lang="en-GB" sz="7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808795" y="4642338"/>
            <a:ext cx="2926831" cy="2127006"/>
          </a:xfrm>
          <a:prstGeom prst="rect">
            <a:avLst/>
          </a:prstGeom>
        </p:spPr>
      </p:pic>
    </p:spTree>
    <p:extLst>
      <p:ext uri="{BB962C8B-B14F-4D97-AF65-F5344CB8AC3E}">
        <p14:creationId xmlns:p14="http://schemas.microsoft.com/office/powerpoint/2010/main" val="846557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03" y="266622"/>
            <a:ext cx="11981329" cy="7355860"/>
          </a:xfrm>
          <a:prstGeom prst="rect">
            <a:avLst/>
          </a:prstGeom>
          <a:noFill/>
        </p:spPr>
        <p:txBody>
          <a:bodyPr wrap="square" lIns="91440" tIns="45720" rIns="91440" bIns="45720" rtlCol="0" anchor="t">
            <a:spAutoFit/>
          </a:bodyPr>
          <a:lstStyle/>
          <a:p>
            <a:pPr algn="ctr"/>
            <a:endParaRPr lang="en-GB" sz="3200" u="sng" dirty="0" smtClean="0">
              <a:latin typeface="Comic Sans MS" panose="030F0702030302020204" pitchFamily="66" charset="0"/>
            </a:endParaRPr>
          </a:p>
          <a:p>
            <a:pPr algn="ctr"/>
            <a:r>
              <a:rPr lang="en-GB" sz="2800" u="sng" dirty="0" smtClean="0">
                <a:latin typeface="Comic Sans MS" panose="030F0702030302020204" pitchFamily="66" charset="0"/>
              </a:rPr>
              <a:t>Key </a:t>
            </a:r>
            <a:r>
              <a:rPr lang="en-GB" sz="2800" u="sng" dirty="0">
                <a:latin typeface="Comic Sans MS" panose="030F0702030302020204" pitchFamily="66" charset="0"/>
              </a:rPr>
              <a:t>Information</a:t>
            </a:r>
          </a:p>
          <a:p>
            <a:pPr algn="ctr"/>
            <a:endParaRPr lang="en-GB" sz="2800" u="sng" dirty="0">
              <a:latin typeface="Comic Sans MS" panose="030F0702030302020204" pitchFamily="66" charset="0"/>
            </a:endParaRPr>
          </a:p>
          <a:p>
            <a:pPr marL="457200" indent="-457200">
              <a:buFont typeface="Arial" panose="020B0604020202020204" pitchFamily="34" charset="0"/>
              <a:buChar char="•"/>
            </a:pPr>
            <a:endParaRPr lang="en-GB" sz="2800" dirty="0">
              <a:latin typeface="Comic Sans MS" panose="030F0702030302020204" pitchFamily="66" charset="0"/>
            </a:endParaRPr>
          </a:p>
          <a:p>
            <a:pPr marL="457200" indent="-457200">
              <a:buFont typeface="Arial" panose="020B0604020202020204" pitchFamily="34" charset="0"/>
              <a:buChar char="•"/>
            </a:pPr>
            <a:r>
              <a:rPr lang="en-GB" sz="2800" dirty="0">
                <a:latin typeface="Comic Sans MS"/>
              </a:rPr>
              <a:t>Spellings will be sent home every week and there will be a test on a Friday.</a:t>
            </a:r>
          </a:p>
          <a:p>
            <a:pPr marL="457200" indent="-457200">
              <a:buFont typeface="Arial" panose="020B0604020202020204" pitchFamily="34" charset="0"/>
              <a:buChar char="•"/>
            </a:pPr>
            <a:r>
              <a:rPr lang="en-GB" sz="2800" dirty="0">
                <a:latin typeface="Comic Sans MS"/>
              </a:rPr>
              <a:t>Homework will be sent home each Friday and should be returned on </a:t>
            </a:r>
            <a:r>
              <a:rPr lang="en-GB" sz="2800" dirty="0" smtClean="0">
                <a:latin typeface="Comic Sans MS"/>
              </a:rPr>
              <a:t>the following Friday.</a:t>
            </a:r>
            <a:endParaRPr lang="en-GB" sz="2800" dirty="0">
              <a:latin typeface="Comic Sans MS"/>
            </a:endParaRPr>
          </a:p>
          <a:p>
            <a:pPr marL="457200" indent="-457200">
              <a:buFont typeface="Arial" panose="020B0604020202020204" pitchFamily="34" charset="0"/>
              <a:buChar char="•"/>
            </a:pPr>
            <a:r>
              <a:rPr lang="en-GB" sz="2800" dirty="0">
                <a:latin typeface="Comic Sans MS" panose="030F0702030302020204" pitchFamily="66" charset="0"/>
              </a:rPr>
              <a:t>We are completing assessments so reading books etc. may change.</a:t>
            </a:r>
          </a:p>
          <a:p>
            <a:pPr marL="457200" indent="-457200">
              <a:buFont typeface="Arial" panose="020B0604020202020204" pitchFamily="34" charset="0"/>
              <a:buChar char="•"/>
            </a:pPr>
            <a:r>
              <a:rPr lang="en-GB" sz="2800" dirty="0">
                <a:latin typeface="Comic Sans MS"/>
              </a:rPr>
              <a:t>P.E. kit needs to be worn on a </a:t>
            </a:r>
            <a:r>
              <a:rPr lang="en-GB" sz="2800" dirty="0" smtClean="0">
                <a:latin typeface="Comic Sans MS"/>
              </a:rPr>
              <a:t>Wednesday </a:t>
            </a:r>
            <a:r>
              <a:rPr lang="en-GB" sz="2800" dirty="0">
                <a:latin typeface="Comic Sans MS"/>
              </a:rPr>
              <a:t>and this should be a white top and dark coloured shorts or </a:t>
            </a:r>
            <a:r>
              <a:rPr lang="en-GB" sz="2800" dirty="0" smtClean="0">
                <a:latin typeface="Comic Sans MS"/>
              </a:rPr>
              <a:t>joggers and trainers. </a:t>
            </a:r>
          </a:p>
          <a:p>
            <a:pPr marL="457200" indent="-457200">
              <a:buFont typeface="Arial" panose="020B0604020202020204" pitchFamily="34" charset="0"/>
              <a:buChar char="•"/>
            </a:pPr>
            <a:r>
              <a:rPr lang="en-GB" sz="2800" dirty="0" smtClean="0">
                <a:latin typeface="Comic Sans MS"/>
              </a:rPr>
              <a:t>No </a:t>
            </a:r>
            <a:r>
              <a:rPr lang="en-GB" sz="2800" dirty="0">
                <a:latin typeface="Comic Sans MS"/>
              </a:rPr>
              <a:t>football club tops or bright hoodies please</a:t>
            </a:r>
            <a:r>
              <a:rPr lang="en-GB" sz="3200" dirty="0">
                <a:latin typeface="Comic Sans MS"/>
              </a:rPr>
              <a:t>.</a:t>
            </a:r>
          </a:p>
          <a:p>
            <a:pPr marL="457200" indent="-457200">
              <a:buFont typeface="Arial" panose="020B0604020202020204" pitchFamily="34" charset="0"/>
              <a:buChar char="•"/>
            </a:pPr>
            <a:endParaRPr lang="en-GB" sz="3200" dirty="0">
              <a:latin typeface="Comic Sans MS" panose="030F0702030302020204" pitchFamily="66" charset="0"/>
            </a:endParaRPr>
          </a:p>
          <a:p>
            <a:endParaRPr lang="en-GB" sz="3200" dirty="0">
              <a:latin typeface="Comic Sans MS" panose="030F0702030302020204" pitchFamily="66" charset="0"/>
            </a:endParaRPr>
          </a:p>
          <a:p>
            <a:pPr marL="457200" indent="-457200">
              <a:buFont typeface="Arial" panose="020B0604020202020204" pitchFamily="34" charset="0"/>
              <a:buChar char="•"/>
            </a:pPr>
            <a:endParaRPr lang="en-GB" sz="3200" dirty="0">
              <a:latin typeface="Comic Sans MS" panose="030F0702030302020204" pitchFamily="66" charset="0"/>
            </a:endParaRPr>
          </a:p>
          <a:p>
            <a:pPr marL="457200" indent="-457200">
              <a:buFont typeface="Arial" panose="020B0604020202020204" pitchFamily="34" charset="0"/>
              <a:buChar char="•"/>
            </a:pPr>
            <a:endParaRPr lang="en-GB" sz="3200" dirty="0">
              <a:latin typeface="Comic Sans MS" panose="030F0702030302020204" pitchFamily="66" charset="0"/>
            </a:endParaRPr>
          </a:p>
        </p:txBody>
      </p:sp>
      <p:sp>
        <p:nvSpPr>
          <p:cNvPr id="3" name="Rectangle 2"/>
          <p:cNvSpPr/>
          <p:nvPr/>
        </p:nvSpPr>
        <p:spPr>
          <a:xfrm>
            <a:off x="5971607" y="3244334"/>
            <a:ext cx="248786" cy="369332"/>
          </a:xfrm>
          <a:prstGeom prst="rect">
            <a:avLst/>
          </a:prstGeom>
        </p:spPr>
        <p:txBody>
          <a:bodyPr wrap="none">
            <a:spAutoFit/>
          </a:bodyPr>
          <a:lstStyle/>
          <a:p>
            <a:r>
              <a:rPr lang="en-GB"/>
              <a:t> </a:t>
            </a:r>
          </a:p>
        </p:txBody>
      </p:sp>
    </p:spTree>
    <p:extLst>
      <p:ext uri="{BB962C8B-B14F-4D97-AF65-F5344CB8AC3E}">
        <p14:creationId xmlns:p14="http://schemas.microsoft.com/office/powerpoint/2010/main" val="1419974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a:rPr>
              <a:t>Any questions? Please contact </a:t>
            </a:r>
            <a:r>
              <a:rPr lang="en-GB" dirty="0" smtClean="0">
                <a:latin typeface="Comic Sans MS"/>
              </a:rPr>
              <a:t>Mrs F or Mrs Milnes.</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963489" y="2684343"/>
            <a:ext cx="2468796" cy="3627231"/>
          </a:xfrm>
          <a:prstGeom prst="rect">
            <a:avLst/>
          </a:prstGeom>
        </p:spPr>
      </p:pic>
    </p:spTree>
    <p:extLst>
      <p:ext uri="{BB962C8B-B14F-4D97-AF65-F5344CB8AC3E}">
        <p14:creationId xmlns:p14="http://schemas.microsoft.com/office/powerpoint/2010/main" val="49835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lIns="91440" tIns="45720" rIns="91440" bIns="45720" rtlCol="0" anchor="t">
            <a:spAutoFit/>
          </a:bodyPr>
          <a:lstStyle/>
          <a:p>
            <a:r>
              <a:rPr lang="en-GB" sz="4800" dirty="0">
                <a:latin typeface="Comic Sans MS"/>
              </a:rPr>
              <a:t>Thank you for taking the time to join us and welcome to the </a:t>
            </a:r>
            <a:r>
              <a:rPr lang="en-GB" sz="4800" dirty="0" smtClean="0">
                <a:latin typeface="Comic Sans MS"/>
              </a:rPr>
              <a:t>Woodpecker </a:t>
            </a:r>
            <a:r>
              <a:rPr lang="en-GB" sz="4800" dirty="0">
                <a:latin typeface="Comic Sans MS"/>
              </a:rPr>
              <a:t>family!</a:t>
            </a:r>
          </a:p>
        </p:txBody>
      </p:sp>
      <p:pic>
        <p:nvPicPr>
          <p:cNvPr id="2" name="Picture 1"/>
          <p:cNvPicPr>
            <a:picLocks noChangeAspect="1"/>
          </p:cNvPicPr>
          <p:nvPr/>
        </p:nvPicPr>
        <p:blipFill>
          <a:blip r:embed="rId2"/>
          <a:stretch>
            <a:fillRect/>
          </a:stretch>
        </p:blipFill>
        <p:spPr>
          <a:xfrm>
            <a:off x="4414002" y="4095404"/>
            <a:ext cx="2926334" cy="2121592"/>
          </a:xfrm>
          <a:prstGeom prst="rect">
            <a:avLst/>
          </a:prstGeom>
        </p:spPr>
      </p:pic>
    </p:spTree>
    <p:extLst>
      <p:ext uri="{BB962C8B-B14F-4D97-AF65-F5344CB8AC3E}">
        <p14:creationId xmlns:p14="http://schemas.microsoft.com/office/powerpoint/2010/main" val="314903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5" y="1287888"/>
            <a:ext cx="8860664" cy="923330"/>
          </a:xfrm>
          <a:prstGeom prst="rect">
            <a:avLst/>
          </a:prstGeom>
          <a:noFill/>
        </p:spPr>
        <p:txBody>
          <a:bodyPr wrap="square" rtlCol="0">
            <a:spAutoFit/>
          </a:bodyPr>
          <a:lstStyle/>
          <a:p>
            <a:pPr algn="ctr"/>
            <a:r>
              <a:rPr lang="en-GB" sz="5400" dirty="0">
                <a:latin typeface="Comic Sans MS" panose="030F0702030302020204" pitchFamily="66" charset="0"/>
              </a:rPr>
              <a:t>Meet the Staff.</a:t>
            </a:r>
          </a:p>
        </p:txBody>
      </p:sp>
      <p:sp>
        <p:nvSpPr>
          <p:cNvPr id="3" name="TextBox 2">
            <a:extLst>
              <a:ext uri="{FF2B5EF4-FFF2-40B4-BE49-F238E27FC236}">
                <a16:creationId xmlns:a16="http://schemas.microsoft.com/office/drawing/2014/main" id="{CA684323-9167-6B45-5495-AFB97AFFBC07}"/>
              </a:ext>
            </a:extLst>
          </p:cNvPr>
          <p:cNvSpPr txBox="1"/>
          <p:nvPr/>
        </p:nvSpPr>
        <p:spPr>
          <a:xfrm>
            <a:off x="2826608" y="5406080"/>
            <a:ext cx="5689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rPr>
              <a:t>                     </a:t>
            </a:r>
            <a:endParaRPr lang="en-US" dirty="0"/>
          </a:p>
        </p:txBody>
      </p:sp>
      <p:sp>
        <p:nvSpPr>
          <p:cNvPr id="6" name="Rectangle 5"/>
          <p:cNvSpPr/>
          <p:nvPr/>
        </p:nvSpPr>
        <p:spPr>
          <a:xfrm>
            <a:off x="3048000" y="3105835"/>
            <a:ext cx="6096000" cy="646331"/>
          </a:xfrm>
          <a:prstGeom prst="rect">
            <a:avLst/>
          </a:prstGeom>
        </p:spPr>
        <p:txBody>
          <a:bodyPr>
            <a:spAutoFit/>
          </a:bodyPr>
          <a:lstStyle/>
          <a:p>
            <a:r>
              <a:rPr lang="en-GB" dirty="0"/>
              <a:t/>
            </a:r>
            <a:br>
              <a:rPr lang="en-GB" dirty="0"/>
            </a:br>
            <a:endParaRPr lang="en-GB" dirty="0"/>
          </a:p>
        </p:txBody>
      </p:sp>
      <p:sp>
        <p:nvSpPr>
          <p:cNvPr id="7" name="Rectangle 6"/>
          <p:cNvSpPr/>
          <p:nvPr/>
        </p:nvSpPr>
        <p:spPr>
          <a:xfrm>
            <a:off x="3048000" y="3105835"/>
            <a:ext cx="6096000" cy="646331"/>
          </a:xfrm>
          <a:prstGeom prst="rect">
            <a:avLst/>
          </a:prstGeom>
        </p:spPr>
        <p:txBody>
          <a:bodyPr>
            <a:spAutoFit/>
          </a:bodyPr>
          <a:lstStyle/>
          <a:p>
            <a:r>
              <a:rPr lang="en-GB" dirty="0"/>
              <a:t/>
            </a:r>
            <a:br>
              <a:rPr lang="en-GB" dirty="0"/>
            </a:br>
            <a:endParaRPr lang="en-GB" dirty="0"/>
          </a:p>
        </p:txBody>
      </p:sp>
      <p:pic>
        <p:nvPicPr>
          <p:cNvPr id="8" name="Picture 7"/>
          <p:cNvPicPr>
            <a:picLocks noChangeAspect="1"/>
          </p:cNvPicPr>
          <p:nvPr/>
        </p:nvPicPr>
        <p:blipFill>
          <a:blip r:embed="rId2"/>
          <a:stretch>
            <a:fillRect/>
          </a:stretch>
        </p:blipFill>
        <p:spPr>
          <a:xfrm>
            <a:off x="4571214" y="4490629"/>
            <a:ext cx="3025402" cy="1082134"/>
          </a:xfrm>
          <a:prstGeom prst="rect">
            <a:avLst/>
          </a:prstGeom>
        </p:spPr>
      </p:pic>
      <p:pic>
        <p:nvPicPr>
          <p:cNvPr id="9" name="Picture 8"/>
          <p:cNvPicPr>
            <a:picLocks noChangeAspect="1"/>
          </p:cNvPicPr>
          <p:nvPr/>
        </p:nvPicPr>
        <p:blipFill>
          <a:blip r:embed="rId3"/>
          <a:stretch>
            <a:fillRect/>
          </a:stretch>
        </p:blipFill>
        <p:spPr>
          <a:xfrm>
            <a:off x="2323692" y="2344695"/>
            <a:ext cx="3596870" cy="1407471"/>
          </a:xfrm>
          <a:prstGeom prst="rect">
            <a:avLst/>
          </a:prstGeom>
        </p:spPr>
      </p:pic>
      <p:pic>
        <p:nvPicPr>
          <p:cNvPr id="10" name="Picture 9"/>
          <p:cNvPicPr>
            <a:picLocks noChangeAspect="1"/>
          </p:cNvPicPr>
          <p:nvPr/>
        </p:nvPicPr>
        <p:blipFill>
          <a:blip r:embed="rId4"/>
          <a:stretch>
            <a:fillRect/>
          </a:stretch>
        </p:blipFill>
        <p:spPr>
          <a:xfrm>
            <a:off x="6064864" y="2344695"/>
            <a:ext cx="3063505" cy="1386960"/>
          </a:xfrm>
          <a:prstGeom prst="rect">
            <a:avLst/>
          </a:prstGeom>
        </p:spPr>
      </p:pic>
    </p:spTree>
    <p:extLst>
      <p:ext uri="{BB962C8B-B14F-4D97-AF65-F5344CB8AC3E}">
        <p14:creationId xmlns:p14="http://schemas.microsoft.com/office/powerpoint/2010/main" val="144976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3" y="708338"/>
            <a:ext cx="9478851" cy="6740307"/>
          </a:xfrm>
          <a:prstGeom prst="rect">
            <a:avLst/>
          </a:prstGeom>
          <a:noFill/>
        </p:spPr>
        <p:txBody>
          <a:bodyPr wrap="square" lIns="91440" tIns="45720" rIns="91440" bIns="45720" rtlCol="0" anchor="t">
            <a:spAutoFit/>
          </a:bodyPr>
          <a:lstStyle/>
          <a:p>
            <a:pPr algn="ctr"/>
            <a:r>
              <a:rPr lang="en-GB" sz="3600" u="sng" dirty="0">
                <a:latin typeface="Comic Sans MS" panose="030F0702030302020204" pitchFamily="66" charset="0"/>
              </a:rPr>
              <a:t>The School Day</a:t>
            </a:r>
          </a:p>
          <a:p>
            <a:pPr algn="ctr"/>
            <a:endParaRPr lang="en-GB" sz="3600" u="sng" dirty="0">
              <a:latin typeface="Comic Sans MS" panose="030F0702030302020204" pitchFamily="66" charset="0"/>
            </a:endParaRPr>
          </a:p>
          <a:p>
            <a:pPr algn="ctr"/>
            <a:r>
              <a:rPr lang="en-GB" sz="3600" dirty="0">
                <a:latin typeface="Comic Sans MS" panose="030F0702030302020204" pitchFamily="66" charset="0"/>
              </a:rPr>
              <a:t>8.50 a.m. – Start of school Day</a:t>
            </a:r>
          </a:p>
          <a:p>
            <a:pPr algn="ctr"/>
            <a:r>
              <a:rPr lang="en-GB" sz="3600" dirty="0">
                <a:latin typeface="Comic Sans MS"/>
              </a:rPr>
              <a:t>10.40 – 10.55 – Break</a:t>
            </a:r>
          </a:p>
          <a:p>
            <a:pPr algn="ctr"/>
            <a:r>
              <a:rPr lang="en-GB" sz="3600" dirty="0">
                <a:latin typeface="Comic Sans MS" panose="030F0702030302020204" pitchFamily="66" charset="0"/>
              </a:rPr>
              <a:t>12 p.m. – Lunch break</a:t>
            </a:r>
          </a:p>
          <a:p>
            <a:pPr algn="ctr"/>
            <a:r>
              <a:rPr lang="en-GB" sz="3600" dirty="0">
                <a:latin typeface="Comic Sans MS" panose="030F0702030302020204" pitchFamily="66" charset="0"/>
              </a:rPr>
              <a:t>12.30 – Lunch </a:t>
            </a:r>
          </a:p>
          <a:p>
            <a:pPr algn="ctr"/>
            <a:r>
              <a:rPr lang="en-GB" sz="3600" dirty="0">
                <a:latin typeface="Comic Sans MS"/>
              </a:rPr>
              <a:t>1.00 p.m. – Afternoon lessons</a:t>
            </a:r>
          </a:p>
          <a:p>
            <a:pPr algn="ctr"/>
            <a:r>
              <a:rPr lang="en-GB" sz="3600" dirty="0">
                <a:latin typeface="Comic Sans MS" panose="030F0702030302020204" pitchFamily="66" charset="0"/>
              </a:rPr>
              <a:t>3.15 p.m. – Finish lessons ready for home time.</a:t>
            </a:r>
          </a:p>
          <a:p>
            <a:pPr algn="ctr"/>
            <a:endParaRPr lang="en-GB" sz="3600" dirty="0">
              <a:latin typeface="Comic Sans MS" panose="030F0702030302020204" pitchFamily="66" charset="0"/>
            </a:endParaRPr>
          </a:p>
          <a:p>
            <a:pPr algn="ctr"/>
            <a:endParaRPr lang="en-GB" sz="3600" dirty="0">
              <a:latin typeface="Comic Sans MS" panose="030F0702030302020204" pitchFamily="66" charset="0"/>
            </a:endParaRPr>
          </a:p>
          <a:p>
            <a:pPr algn="ctr"/>
            <a:endParaRPr lang="en-GB" sz="3600" dirty="0">
              <a:latin typeface="Comic Sans MS" panose="030F0702030302020204" pitchFamily="66" charset="0"/>
            </a:endParaRPr>
          </a:p>
        </p:txBody>
      </p:sp>
    </p:spTree>
    <p:extLst>
      <p:ext uri="{BB962C8B-B14F-4D97-AF65-F5344CB8AC3E}">
        <p14:creationId xmlns:p14="http://schemas.microsoft.com/office/powerpoint/2010/main" val="88387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Woodpecker Curriculum</a:t>
            </a:r>
            <a:endParaRPr lang="en-GB" dirty="0">
              <a:latin typeface="Comic Sans MS" panose="030F0702030302020204" pitchFamily="66" charset="0"/>
            </a:endParaRPr>
          </a:p>
        </p:txBody>
      </p:sp>
      <p:sp>
        <p:nvSpPr>
          <p:cNvPr id="6" name="TextBox 5"/>
          <p:cNvSpPr txBox="1"/>
          <p:nvPr/>
        </p:nvSpPr>
        <p:spPr>
          <a:xfrm>
            <a:off x="6928834" y="1533465"/>
            <a:ext cx="4893972"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 Woodpecker curriculum includes all statutory subjects at Key Stage 4. This includes English, Maths, Science, Computing, Physical Education and Citizenship (Personal and Social Development - PSD/Sex and Relationships Education - SRE.)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In addition to this pupils complete several ASDAN areas and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ASDAN includes Personal Development Programmes and short courses which aim to develop personal, independent living and employability skills for young people with additional needs.</a:t>
            </a:r>
            <a:endPar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 name="Rectangle 2"/>
          <p:cNvSpPr/>
          <p:nvPr/>
        </p:nvSpPr>
        <p:spPr>
          <a:xfrm>
            <a:off x="711200" y="861341"/>
            <a:ext cx="2594706" cy="62786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prstClr val="black"/>
              </a:solidFill>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Maths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AQA ELC @ Entry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Level 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English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AQA ELC @ Entry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Level 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prstClr val="black"/>
                </a:solidFill>
                <a:latin typeface="Comic Sans MS" panose="030F0702030302020204" pitchFamily="66" charset="0"/>
              </a:rPr>
              <a:t>Computing Ingots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FS@ELC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Art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OCR ELC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PE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OCR ELC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PSD ELC @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Employability ELC @ Entry Level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2/3 </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PDP </a:t>
            </a:r>
            <a:r>
              <a:rPr kumimoji="0" lang="en-GB" sz="1200" b="0" i="0" u="none" strike="noStrike" kern="1200" cap="none" spc="0" normalizeH="0" baseline="0" noProof="0" dirty="0" err="1">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 Gold Award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Science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Short Course 6 credit pass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Food Wise Short Course 6 credit pass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prstClr val="black"/>
                </a:solidFill>
                <a:effectLst/>
                <a:uLnTx/>
                <a:uFillTx/>
                <a:latin typeface="Comic Sans MS" panose="030F0702030302020204" pitchFamily="66" charset="0"/>
              </a:rPr>
              <a:t>Asdan</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rPr>
              <a:t> SRE/PSE </a:t>
            </a:r>
            <a:r>
              <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rPr>
              <a:t>Short Course 6 Credit pass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694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2880" y="500954"/>
            <a:ext cx="9146240" cy="5856091"/>
          </a:xfrm>
          <a:prstGeom prst="rect">
            <a:avLst/>
          </a:prstGeom>
        </p:spPr>
      </p:pic>
    </p:spTree>
    <p:extLst>
      <p:ext uri="{BB962C8B-B14F-4D97-AF65-F5344CB8AC3E}">
        <p14:creationId xmlns:p14="http://schemas.microsoft.com/office/powerpoint/2010/main" val="91534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6164344"/>
              </p:ext>
            </p:extLst>
          </p:nvPr>
        </p:nvGraphicFramePr>
        <p:xfrm>
          <a:off x="1004888" y="482600"/>
          <a:ext cx="10183812" cy="5891213"/>
        </p:xfrm>
        <a:graphic>
          <a:graphicData uri="http://schemas.openxmlformats.org/presentationml/2006/ole">
            <mc:AlternateContent xmlns:mc="http://schemas.openxmlformats.org/markup-compatibility/2006">
              <mc:Choice xmlns:v="urn:schemas-microsoft-com:vml" Requires="v">
                <p:oleObj spid="_x0000_s1039" name="Document" r:id="rId3" imgW="10184505" imgH="5891537" progId="Word.Document.12">
                  <p:embed/>
                </p:oleObj>
              </mc:Choice>
              <mc:Fallback>
                <p:oleObj name="Document" r:id="rId3" imgW="10184505" imgH="5891537" progId="Word.Document.12">
                  <p:embed/>
                  <p:pic>
                    <p:nvPicPr>
                      <p:cNvPr id="0" name=""/>
                      <p:cNvPicPr/>
                      <p:nvPr/>
                    </p:nvPicPr>
                    <p:blipFill>
                      <a:blip r:embed="rId4"/>
                      <a:stretch>
                        <a:fillRect/>
                      </a:stretch>
                    </p:blipFill>
                    <p:spPr>
                      <a:xfrm>
                        <a:off x="1004888" y="482600"/>
                        <a:ext cx="10183812" cy="5891213"/>
                      </a:xfrm>
                      <a:prstGeom prst="rect">
                        <a:avLst/>
                      </a:prstGeom>
                    </p:spPr>
                  </p:pic>
                </p:oleObj>
              </mc:Fallback>
            </mc:AlternateContent>
          </a:graphicData>
        </a:graphic>
      </p:graphicFrame>
    </p:spTree>
    <p:extLst>
      <p:ext uri="{BB962C8B-B14F-4D97-AF65-F5344CB8AC3E}">
        <p14:creationId xmlns:p14="http://schemas.microsoft.com/office/powerpoint/2010/main" val="16923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271" y="796705"/>
            <a:ext cx="9823010" cy="5078313"/>
          </a:xfrm>
          <a:prstGeom prst="rect">
            <a:avLst/>
          </a:prstGeom>
          <a:noFill/>
        </p:spPr>
        <p:txBody>
          <a:bodyPr wrap="square" lIns="91440" tIns="45720" rIns="91440" bIns="45720" rtlCol="0" anchor="t">
            <a:spAutoFit/>
          </a:bodyPr>
          <a:lstStyle/>
          <a:p>
            <a:pPr algn="ctr"/>
            <a:r>
              <a:rPr lang="en-GB" sz="3600" u="sng" dirty="0">
                <a:latin typeface="Comic Sans MS" panose="030F0702030302020204" pitchFamily="66" charset="0"/>
              </a:rPr>
              <a:t>Lunch time arrangements</a:t>
            </a:r>
          </a:p>
          <a:p>
            <a:pPr algn="ctr"/>
            <a:endParaRPr lang="en-GB" sz="3600" u="sng" dirty="0">
              <a:latin typeface="Comic Sans MS" panose="030F0702030302020204" pitchFamily="66" charset="0"/>
            </a:endParaRPr>
          </a:p>
          <a:p>
            <a:r>
              <a:rPr lang="en-GB" sz="3600" dirty="0">
                <a:latin typeface="Comic Sans MS"/>
              </a:rPr>
              <a:t>School lunch – There are usually 1 or 2 hot menu options each day. There is also a jacket potato option or pupils can order a packed lunch.</a:t>
            </a:r>
          </a:p>
          <a:p>
            <a:endParaRPr lang="en-GB" sz="3600" dirty="0">
              <a:latin typeface="Comic Sans MS" panose="030F0702030302020204" pitchFamily="66" charset="0"/>
            </a:endParaRPr>
          </a:p>
          <a:p>
            <a:r>
              <a:rPr lang="en-GB" sz="3600" dirty="0">
                <a:latin typeface="Comic Sans MS" panose="030F0702030302020204" pitchFamily="66" charset="0"/>
              </a:rPr>
              <a:t>Home packed lunch – There is a packed lunch club for Key Stage </a:t>
            </a:r>
            <a:r>
              <a:rPr lang="en-GB" sz="3600" dirty="0" smtClean="0">
                <a:latin typeface="Comic Sans MS" panose="030F0702030302020204" pitchFamily="66" charset="0"/>
              </a:rPr>
              <a:t>4 in Hawk classroom.</a:t>
            </a:r>
            <a:endParaRPr lang="en-GB" sz="3600" dirty="0">
              <a:latin typeface="Comic Sans MS" panose="030F0702030302020204" pitchFamily="66" charset="0"/>
            </a:endParaRPr>
          </a:p>
        </p:txBody>
      </p:sp>
    </p:spTree>
    <p:extLst>
      <p:ext uri="{BB962C8B-B14F-4D97-AF65-F5344CB8AC3E}">
        <p14:creationId xmlns:p14="http://schemas.microsoft.com/office/powerpoint/2010/main" val="149148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4" y="156791"/>
            <a:ext cx="9905998" cy="1478570"/>
          </a:xfrm>
        </p:spPr>
        <p:txBody>
          <a:bodyPr/>
          <a:lstStyle/>
          <a:p>
            <a:r>
              <a:rPr lang="en-GB" dirty="0">
                <a:latin typeface="Comic Sans MS" panose="030F0702030302020204" pitchFamily="66" charset="0"/>
              </a:rPr>
              <a:t>Equipment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271223" y="818085"/>
            <a:ext cx="1377661" cy="1079434"/>
          </a:xfrm>
          <a:prstGeom prst="rect">
            <a:avLst/>
          </a:prstGeom>
        </p:spPr>
      </p:pic>
      <p:sp>
        <p:nvSpPr>
          <p:cNvPr id="5" name="TextBox 4"/>
          <p:cNvSpPr txBox="1"/>
          <p:nvPr/>
        </p:nvSpPr>
        <p:spPr>
          <a:xfrm>
            <a:off x="452024" y="1281538"/>
            <a:ext cx="10573082" cy="5139869"/>
          </a:xfrm>
          <a:prstGeom prst="rect">
            <a:avLst/>
          </a:prstGeom>
          <a:noFill/>
        </p:spPr>
        <p:txBody>
          <a:bodyPr wrap="square" rtlCol="0">
            <a:spAutoFit/>
          </a:bodyPr>
          <a:lstStyle/>
          <a:p>
            <a:r>
              <a:rPr lang="en-GB" sz="3200" dirty="0">
                <a:latin typeface="Comic Sans MS" panose="030F0702030302020204" pitchFamily="66" charset="0"/>
              </a:rPr>
              <a:t>All equipment is provided by school. Pupils each have their own pencil case which contains everything that they could possibly need in class.</a:t>
            </a:r>
          </a:p>
          <a:p>
            <a:endParaRPr lang="en-GB" sz="3200" dirty="0">
              <a:latin typeface="Comic Sans MS" panose="030F0702030302020204" pitchFamily="66" charset="0"/>
            </a:endParaRPr>
          </a:p>
          <a:p>
            <a:r>
              <a:rPr lang="en-GB" sz="3200" dirty="0">
                <a:latin typeface="Comic Sans MS" panose="030F0702030302020204" pitchFamily="66" charset="0"/>
              </a:rPr>
              <a:t>MOBILE PHONES</a:t>
            </a:r>
          </a:p>
          <a:p>
            <a:r>
              <a:rPr lang="en-GB" sz="3200" dirty="0">
                <a:latin typeface="Comic Sans MS" panose="030F0702030302020204" pitchFamily="66" charset="0"/>
              </a:rPr>
              <a:t>Pupils are allowed to bring their phone to school as some pupils like to use these on transport. Phones must be locked in the class cupboard and switched off during the day</a:t>
            </a:r>
            <a:r>
              <a:rPr lang="en-GB" sz="3600" dirty="0">
                <a:latin typeface="Comic Sans MS" panose="030F0702030302020204" pitchFamily="66" charset="0"/>
              </a:rPr>
              <a:t>.</a:t>
            </a:r>
          </a:p>
          <a:p>
            <a:endParaRPr lang="en-GB" sz="3600" dirty="0">
              <a:latin typeface="Comic Sans MS" panose="030F0702030302020204" pitchFamily="66" charset="0"/>
            </a:endParaRPr>
          </a:p>
        </p:txBody>
      </p:sp>
    </p:spTree>
    <p:extLst>
      <p:ext uri="{BB962C8B-B14F-4D97-AF65-F5344CB8AC3E}">
        <p14:creationId xmlns:p14="http://schemas.microsoft.com/office/powerpoint/2010/main" val="444826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What should pupils bring to school daily?</a:t>
            </a:r>
          </a:p>
        </p:txBody>
      </p:sp>
      <p:sp>
        <p:nvSpPr>
          <p:cNvPr id="5" name="TextBox 4"/>
          <p:cNvSpPr txBox="1"/>
          <p:nvPr/>
        </p:nvSpPr>
        <p:spPr>
          <a:xfrm>
            <a:off x="2593075" y="1943110"/>
            <a:ext cx="8488907" cy="400110"/>
          </a:xfrm>
          <a:prstGeom prst="rect">
            <a:avLst/>
          </a:prstGeom>
          <a:noFill/>
        </p:spPr>
        <p:txBody>
          <a:bodyPr wrap="square" lIns="91440" tIns="45720" rIns="91440" bIns="45720" rtlCol="0" anchor="t">
            <a:spAutoFit/>
          </a:bodyPr>
          <a:lstStyle/>
          <a:p>
            <a:r>
              <a:rPr lang="en-GB" sz="2000" dirty="0" smtClean="0">
                <a:latin typeface="Comic Sans MS"/>
              </a:rPr>
              <a:t>.</a:t>
            </a:r>
            <a:endParaRPr lang="en-GB" sz="2000" dirty="0">
              <a:latin typeface="Comic Sans MS"/>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rot="386013">
            <a:off x="1091813" y="2613139"/>
            <a:ext cx="1071392" cy="906784"/>
          </a:xfrm>
          <a:prstGeom prst="rect">
            <a:avLst/>
          </a:prstGeom>
        </p:spPr>
      </p:pic>
      <p:sp>
        <p:nvSpPr>
          <p:cNvPr id="8" name="TextBox 7"/>
          <p:cNvSpPr txBox="1"/>
          <p:nvPr/>
        </p:nvSpPr>
        <p:spPr>
          <a:xfrm>
            <a:off x="2577561" y="2364720"/>
            <a:ext cx="8665192" cy="1754326"/>
          </a:xfrm>
          <a:prstGeom prst="rect">
            <a:avLst/>
          </a:prstGeom>
          <a:noFill/>
        </p:spPr>
        <p:txBody>
          <a:bodyPr wrap="square" lIns="91440" tIns="45720" rIns="91440" bIns="45720" rtlCol="0" anchor="t">
            <a:spAutoFit/>
          </a:bodyPr>
          <a:lstStyle/>
          <a:p>
            <a:r>
              <a:rPr lang="en-GB" dirty="0">
                <a:latin typeface="Comic Sans MS"/>
              </a:rPr>
              <a:t>Reading books and records are given in line with pupils phonics assessments and reading/spelling ages. We aim to read with your child on a 1:1 basis 2x each week.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085369" y="4621366"/>
            <a:ext cx="959115" cy="791005"/>
          </a:xfrm>
          <a:prstGeom prst="rect">
            <a:avLst/>
          </a:prstGeom>
        </p:spPr>
      </p:pic>
      <p:sp>
        <p:nvSpPr>
          <p:cNvPr id="10" name="TextBox 9"/>
          <p:cNvSpPr txBox="1"/>
          <p:nvPr/>
        </p:nvSpPr>
        <p:spPr>
          <a:xfrm>
            <a:off x="2577561" y="4924276"/>
            <a:ext cx="5076967" cy="369332"/>
          </a:xfrm>
          <a:prstGeom prst="rect">
            <a:avLst/>
          </a:prstGeom>
          <a:noFill/>
        </p:spPr>
        <p:txBody>
          <a:bodyPr wrap="square" rtlCol="0">
            <a:spAutoFit/>
          </a:bodyPr>
          <a:lstStyle/>
          <a:p>
            <a:r>
              <a:rPr lang="en-GB" dirty="0">
                <a:latin typeface="Comic Sans MS" panose="030F0702030302020204" pitchFamily="66" charset="0"/>
              </a:rPr>
              <a:t>Water bottles can be sent in from home.</a:t>
            </a:r>
          </a:p>
        </p:txBody>
      </p:sp>
    </p:spTree>
    <p:extLst>
      <p:ext uri="{BB962C8B-B14F-4D97-AF65-F5344CB8AC3E}">
        <p14:creationId xmlns:p14="http://schemas.microsoft.com/office/powerpoint/2010/main" val="25823104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TM04033919[[fn=Circuit]]</Template>
  <TotalTime>4024</TotalTime>
  <Words>483</Words>
  <Application>Microsoft Office PowerPoint</Application>
  <PresentationFormat>Widescreen</PresentationFormat>
  <Paragraphs>73</Paragraphs>
  <Slides>12</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Century Gothic</vt:lpstr>
      <vt:lpstr>Comic Sans MS</vt:lpstr>
      <vt:lpstr>Garamond</vt:lpstr>
      <vt:lpstr>Segoe UI</vt:lpstr>
      <vt:lpstr>Segoe UI Light</vt:lpstr>
      <vt:lpstr>WelcomeDoc</vt:lpstr>
      <vt:lpstr>Organic</vt:lpstr>
      <vt:lpstr>1_Organic</vt:lpstr>
      <vt:lpstr>Document</vt:lpstr>
      <vt:lpstr>PowerPoint Presentation</vt:lpstr>
      <vt:lpstr>PowerPoint Presentation</vt:lpstr>
      <vt:lpstr>PowerPoint Presentation</vt:lpstr>
      <vt:lpstr>Woodpecker Curriculum</vt:lpstr>
      <vt:lpstr>PowerPoint Presentation</vt:lpstr>
      <vt:lpstr>PowerPoint Presentation</vt:lpstr>
      <vt:lpstr>PowerPoint Presentation</vt:lpstr>
      <vt:lpstr>Equipment</vt:lpstr>
      <vt:lpstr>What should pupils bring to school daily?</vt:lpstr>
      <vt:lpstr>PowerPoint Presentation</vt:lpstr>
      <vt:lpstr>Any questions? Please contact Mrs F or Mrs Milnes.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Kerryjane White</dc:creator>
  <cp:lastModifiedBy>Manon Wright</cp:lastModifiedBy>
  <cp:revision>134</cp:revision>
  <cp:lastPrinted>2024-09-12T14:33:21Z</cp:lastPrinted>
  <dcterms:created xsi:type="dcterms:W3CDTF">2018-09-18T10:20:14Z</dcterms:created>
  <dcterms:modified xsi:type="dcterms:W3CDTF">2024-09-13T08:34:51Z</dcterms:modified>
</cp:coreProperties>
</file>