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1"/>
    <p:sldMasterId id="2147483686" r:id="rId2"/>
  </p:sldMasterIdLst>
  <p:sldIdLst>
    <p:sldId id="260" r:id="rId3"/>
    <p:sldId id="261" r:id="rId4"/>
    <p:sldId id="262" r:id="rId5"/>
    <p:sldId id="263" r:id="rId6"/>
    <p:sldId id="275" r:id="rId7"/>
    <p:sldId id="320" r:id="rId8"/>
    <p:sldId id="315" r:id="rId9"/>
    <p:sldId id="321" r:id="rId10"/>
    <p:sldId id="322" r:id="rId11"/>
    <p:sldId id="323" r:id="rId12"/>
    <p:sldId id="316" r:id="rId13"/>
    <p:sldId id="324" r:id="rId14"/>
    <p:sldId id="325" r:id="rId15"/>
    <p:sldId id="326" r:id="rId16"/>
    <p:sldId id="308" r:id="rId17"/>
    <p:sldId id="278" r:id="rId18"/>
    <p:sldId id="327" r:id="rId19"/>
    <p:sldId id="328" r:id="rId20"/>
    <p:sldId id="329" r:id="rId21"/>
    <p:sldId id="330" r:id="rId22"/>
    <p:sldId id="331" r:id="rId23"/>
    <p:sldId id="319" r:id="rId24"/>
    <p:sldId id="264" r:id="rId25"/>
  </p:sldIdLst>
  <p:sldSz cx="9144000" cy="6858000" type="screen4x3"/>
  <p:notesSz cx="6858000" cy="9144000"/>
  <p:embeddedFontLst>
    <p:embeddedFont>
      <p:font typeface="Tuffy" panose="020B0603060100000000" pitchFamily="34" charset="0"/>
      <p:regular r:id="rId26"/>
      <p:bold r:id="rId27"/>
      <p:italic r:id="rId28"/>
      <p:boldItalic r:id="rId29"/>
    </p:embeddedFont>
    <p:embeddedFont>
      <p:font typeface="Sassoon Infant Rg" panose="02000503030000020003" pitchFamily="50" charset="0"/>
      <p:regular r:id="rId30"/>
      <p:bold r:id="rId31"/>
    </p:embeddedFont>
    <p:embeddedFont>
      <p:font typeface="Sassoon Infant Md" panose="02000603050000020003" pitchFamily="50" charset="0"/>
      <p:regular r:id="rId32"/>
    </p:embeddedFont>
    <p:embeddedFont>
      <p:font typeface="Tuffy-TTF" panose="020B0603060100000000" pitchFamily="34" charset="0"/>
      <p:regular r:id="rId33"/>
      <p:bold r:id="rId34"/>
      <p:italic r:id="rId35"/>
      <p:boldItalic r:id="rId36"/>
    </p:embeddedFont>
    <p:embeddedFont>
      <p:font typeface="Twinkl" pitchFamily="2" charset="0"/>
      <p:regular r:id="rId37"/>
      <p:bold r:id="rId38"/>
    </p:embeddedFont>
    <p:embeddedFont>
      <p:font typeface="Kalam" panose="02000000000000000000" pitchFamily="2" charset="0"/>
      <p:regular r:id="rId39"/>
    </p:embeddedFont>
    <p:embeddedFont>
      <p:font typeface="Twinkl SemiBold" pitchFamily="2" charset="0"/>
      <p:bold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3" pos="317" userDrawn="1">
          <p15:clr>
            <a:srgbClr val="A4A3A4"/>
          </p15:clr>
        </p15:guide>
        <p15:guide id="4" pos="476" userDrawn="1">
          <p15:clr>
            <a:srgbClr val="A4A3A4"/>
          </p15:clr>
        </p15:guide>
        <p15:guide id="5" pos="5284" userDrawn="1">
          <p15:clr>
            <a:srgbClr val="A4A3A4"/>
          </p15:clr>
        </p15:guide>
        <p15:guide id="6" pos="5443" userDrawn="1">
          <p15:clr>
            <a:srgbClr val="A4A3A4"/>
          </p15:clr>
        </p15:guide>
        <p15:guide id="7" orient="horz" pos="323" userDrawn="1">
          <p15:clr>
            <a:srgbClr val="A4A3A4"/>
          </p15:clr>
        </p15:guide>
        <p15:guide id="8" orient="horz" pos="482" userDrawn="1">
          <p15:clr>
            <a:srgbClr val="A4A3A4"/>
          </p15:clr>
        </p15:guide>
        <p15:guide id="9" orient="horz" pos="3997" userDrawn="1">
          <p15:clr>
            <a:srgbClr val="A4A3A4"/>
          </p15:clr>
        </p15:guide>
        <p15:guide id="10" orient="horz" pos="383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8C601"/>
    <a:srgbClr val="924399"/>
    <a:srgbClr val="78A72B"/>
    <a:srgbClr val="62C2BE"/>
    <a:srgbClr val="ACD767"/>
    <a:srgbClr val="E4007F"/>
    <a:srgbClr val="D98FB9"/>
    <a:srgbClr val="87BD31"/>
    <a:srgbClr val="A673AD"/>
    <a:srgbClr val="A2177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varScale="1">
        <p:scale>
          <a:sx n="116" d="100"/>
          <a:sy n="116" d="100"/>
        </p:scale>
        <p:origin x="864" y="108"/>
      </p:cViewPr>
      <p:guideLst>
        <p:guide orient="horz" pos="2160"/>
        <p:guide pos="2880"/>
        <p:guide pos="317"/>
        <p:guide pos="476"/>
        <p:guide pos="5284"/>
        <p:guide pos="5443"/>
        <p:guide orient="horz" pos="323"/>
        <p:guide orient="horz" pos="482"/>
        <p:guide orient="horz" pos="3997"/>
        <p:guide orient="horz" pos="383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1.fntdata"/><Relationship Id="rId39" Type="http://schemas.openxmlformats.org/officeDocument/2006/relationships/font" Target="fonts/font14.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9.fntdata"/><Relationship Id="rId42"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8.fntdata"/><Relationship Id="rId38" Type="http://schemas.openxmlformats.org/officeDocument/2006/relationships/font" Target="fonts/font13.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4.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6.fntdata"/><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solidFill>
                  <a:srgbClr val="FFFFFF"/>
                </a:solidFill>
              </a:rPr>
              <a:t> </a:t>
            </a:r>
          </a:p>
        </p:txBody>
      </p:sp>
      <p:sp>
        <p:nvSpPr>
          <p:cNvPr id="2" name="Title 1"/>
          <p:cNvSpPr>
            <a:spLocks noGrp="1"/>
          </p:cNvSpPr>
          <p:nvPr>
            <p:ph type="ctrTitle"/>
          </p:nvPr>
        </p:nvSpPr>
        <p:spPr>
          <a:xfrm>
            <a:off x="466725" y="1122363"/>
            <a:ext cx="8201025" cy="2387600"/>
          </a:xfrm>
        </p:spPr>
        <p:txBody>
          <a:bodyPr>
            <a:normAutofit/>
          </a:bodyPr>
          <a:lstStyle>
            <a:lvl1pPr algn="ctr">
              <a:defRPr sz="4000">
                <a:latin typeface="Twinkl SemiBold" pitchFamily="2"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466725" y="3602038"/>
            <a:ext cx="8201025" cy="1655762"/>
          </a:xfrm>
        </p:spPr>
        <p:txBody>
          <a:bodyPr/>
          <a:lstStyle>
            <a:lvl1pPr marL="0" indent="0" algn="ctr">
              <a:buNone/>
              <a:defRPr sz="2400">
                <a:latin typeface="Twinkl" pitchFamily="2" charset="0"/>
                <a:ea typeface="Sassoon Infant Rg" panose="02000503030000020003"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Tree>
    <p:extLst>
      <p:ext uri="{BB962C8B-B14F-4D97-AF65-F5344CB8AC3E}">
        <p14:creationId xmlns:p14="http://schemas.microsoft.com/office/powerpoint/2010/main" val="22122864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2" name="Title 1"/>
          <p:cNvSpPr>
            <a:spLocks noGrp="1"/>
          </p:cNvSpPr>
          <p:nvPr>
            <p:ph type="title"/>
          </p:nvPr>
        </p:nvSpPr>
        <p:spPr>
          <a:xfrm>
            <a:off x="476249" y="549275"/>
            <a:ext cx="8181975" cy="1325563"/>
          </a:xfrm>
          <a:noFill/>
          <a:ln>
            <a:noFill/>
          </a:ln>
        </p:spPr>
        <p:txBody>
          <a:bodyPr>
            <a:normAutofit/>
          </a:bodyPr>
          <a:lstStyle>
            <a:lvl1pPr>
              <a:defRPr sz="4000" b="1">
                <a:latin typeface="Twinkl SemiBold" pitchFamily="2"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81012" y="2014537"/>
            <a:ext cx="8181975" cy="4351338"/>
          </a:xfrm>
          <a:noFill/>
          <a:ln>
            <a:noFill/>
          </a:ln>
        </p:spPr>
        <p:txBody>
          <a:bodyPr/>
          <a:lstStyle>
            <a:lvl1pPr>
              <a:defRPr sz="1800">
                <a:latin typeface="Twinkl" pitchFamily="2" charset="0"/>
                <a:ea typeface="Sassoon Infant Rg" panose="02000503030000020003" pitchFamily="50" charset="0"/>
              </a:defRPr>
            </a:lvl1pPr>
            <a:lvl2pPr>
              <a:defRPr sz="1600">
                <a:latin typeface="Twinkl" pitchFamily="2" charset="0"/>
                <a:ea typeface="Sassoon Infant Rg" panose="02000503030000020003" pitchFamily="50" charset="0"/>
              </a:defRPr>
            </a:lvl2pPr>
            <a:lvl3pPr>
              <a:defRPr sz="1400">
                <a:latin typeface="Twinkl" pitchFamily="2" charset="0"/>
                <a:ea typeface="Sassoon Infant Rg" panose="02000503030000020003" pitchFamily="50" charset="0"/>
              </a:defRPr>
            </a:lvl3pPr>
            <a:lvl4pPr>
              <a:defRPr sz="1400">
                <a:latin typeface="Twinkl" pitchFamily="2" charset="0"/>
                <a:ea typeface="Sassoon Infant Rg" panose="02000503030000020003" pitchFamily="50" charset="0"/>
              </a:defRPr>
            </a:lvl4pPr>
            <a:lvl5pPr>
              <a:defRPr sz="1400">
                <a:latin typeface="Twinkl" pitchFamily="2" charset="0"/>
                <a:ea typeface="Sassoon Infant Rg" panose="02000503030000020003" pitchFamily="50"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207851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lanit Title Slide">
    <p:spTree>
      <p:nvGrpSpPr>
        <p:cNvPr id="1" name=""/>
        <p:cNvGrpSpPr/>
        <p:nvPr/>
      </p:nvGrpSpPr>
      <p:grpSpPr>
        <a:xfrm>
          <a:off x="0" y="0"/>
          <a:ext cx="0" cy="0"/>
          <a:chOff x="0" y="0"/>
          <a:chExt cx="0" cy="0"/>
        </a:xfrm>
      </p:grpSpPr>
      <p:sp>
        <p:nvSpPr>
          <p:cNvPr id="2" name="Title 1"/>
          <p:cNvSpPr>
            <a:spLocks noGrp="1"/>
          </p:cNvSpPr>
          <p:nvPr>
            <p:ph type="title"/>
          </p:nvPr>
        </p:nvSpPr>
        <p:spPr>
          <a:xfrm>
            <a:off x="539750" y="2359034"/>
            <a:ext cx="8064500" cy="655294"/>
          </a:xfrm>
          <a:noFill/>
          <a:ln>
            <a:noFill/>
          </a:ln>
        </p:spPr>
        <p:txBody>
          <a:bodyPr>
            <a:noAutofit/>
          </a:bodyPr>
          <a:lstStyle>
            <a:lvl1pPr algn="ctr">
              <a:defRPr sz="6600" b="1">
                <a:solidFill>
                  <a:schemeClr val="bg1"/>
                </a:solidFill>
                <a:latin typeface="Tuffy" panose="020B0603060100000000" pitchFamily="34" charset="0"/>
              </a:defRPr>
            </a:lvl1pPr>
          </a:lstStyle>
          <a:p>
            <a:r>
              <a:rPr lang="en-US" smtClean="0"/>
              <a:t>Click to edit Master title style</a:t>
            </a:r>
            <a:endParaRPr lang="en-GB" dirty="0"/>
          </a:p>
        </p:txBody>
      </p:sp>
      <p:sp>
        <p:nvSpPr>
          <p:cNvPr id="11" name="Text Placeholder 10"/>
          <p:cNvSpPr>
            <a:spLocks noGrp="1"/>
          </p:cNvSpPr>
          <p:nvPr>
            <p:ph type="body" sz="quarter" idx="10"/>
          </p:nvPr>
        </p:nvSpPr>
        <p:spPr>
          <a:xfrm>
            <a:off x="1654969" y="3199950"/>
            <a:ext cx="5834062" cy="543989"/>
          </a:xfrm>
          <a:noFill/>
          <a:ln>
            <a:noFill/>
          </a:ln>
        </p:spPr>
        <p:txBody>
          <a:bodyPr anchor="ctr" anchorCtr="1">
            <a:noAutofit/>
          </a:bodyPr>
          <a:lstStyle>
            <a:lvl1pPr marL="0" indent="0" algn="ctr">
              <a:buNone/>
              <a:defRPr sz="2800">
                <a:solidFill>
                  <a:schemeClr val="bg1"/>
                </a:solidFill>
                <a:latin typeface="Tuffy" panose="020B0603060100000000" pitchFamily="34" charset="0"/>
              </a:defRPr>
            </a:lvl1pPr>
          </a:lstStyle>
          <a:p>
            <a:pPr lvl="0"/>
            <a:r>
              <a:rPr lang="en-US" smtClean="0"/>
              <a:t>Click to edit Master text styles</a:t>
            </a:r>
          </a:p>
        </p:txBody>
      </p:sp>
    </p:spTree>
    <p:extLst>
      <p:ext uri="{BB962C8B-B14F-4D97-AF65-F5344CB8AC3E}">
        <p14:creationId xmlns:p14="http://schemas.microsoft.com/office/powerpoint/2010/main" val="16438054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11811693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39543162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31646711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12802569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4183990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7" name="Rounded Rectangle 6"/>
          <p:cNvSpPr/>
          <p:nvPr userDrawn="1"/>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Rounded Rectangle 7"/>
          <p:cNvSpPr/>
          <p:nvPr userDrawn="1"/>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9" name="Title 1"/>
          <p:cNvSpPr txBox="1">
            <a:spLocks/>
          </p:cNvSpPr>
          <p:nvPr userDrawn="1"/>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50" charset="0"/>
              </a:rPr>
              <a:t>Success Criteria</a:t>
            </a:r>
          </a:p>
        </p:txBody>
      </p:sp>
      <p:sp>
        <p:nvSpPr>
          <p:cNvPr id="10" name="Title 1"/>
          <p:cNvSpPr txBox="1">
            <a:spLocks/>
          </p:cNvSpPr>
          <p:nvPr userDrawn="1"/>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50" charset="0"/>
              </a:rPr>
              <a:t>Aim</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pPr lvl="0"/>
            <a:r>
              <a:rPr lang="en-US"/>
              <a:t>Edit Master text styles</a:t>
            </a:r>
          </a:p>
          <a:p>
            <a:pPr lvl="1"/>
            <a:r>
              <a:rPr lang="en-US"/>
              <a:t>Second level</a:t>
            </a:r>
          </a:p>
          <a:p>
            <a:pPr lvl="2"/>
            <a:r>
              <a:rPr lang="en-US"/>
              <a:t>Third level</a:t>
            </a:r>
          </a:p>
        </p:txBody>
      </p:sp>
      <p:sp>
        <p:nvSpPr>
          <p:cNvPr id="12" name="Content Placeholder 15"/>
          <p:cNvSpPr txBox="1">
            <a:spLocks/>
          </p:cNvSpPr>
          <p:nvPr userDrawn="1"/>
        </p:nvSpPr>
        <p:spPr>
          <a:xfrm>
            <a:off x="628650" y="3466803"/>
            <a:ext cx="7886700" cy="1409700"/>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dirty="0">
                <a:latin typeface="Twinkl" pitchFamily="50" charset="0"/>
              </a:rPr>
              <a:t>Sub statement</a:t>
            </a:r>
          </a:p>
        </p:txBody>
      </p:sp>
    </p:spTree>
    <p:extLst>
      <p:ext uri="{BB962C8B-B14F-4D97-AF65-F5344CB8AC3E}">
        <p14:creationId xmlns:p14="http://schemas.microsoft.com/office/powerpoint/2010/main" val="40663383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8840380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Planit Title Slide">
    <p:spTree>
      <p:nvGrpSpPr>
        <p:cNvPr id="1" name=""/>
        <p:cNvGrpSpPr/>
        <p:nvPr/>
      </p:nvGrpSpPr>
      <p:grpSpPr>
        <a:xfrm>
          <a:off x="0" y="0"/>
          <a:ext cx="0" cy="0"/>
          <a:chOff x="0" y="0"/>
          <a:chExt cx="0" cy="0"/>
        </a:xfrm>
      </p:grpSpPr>
      <p:sp>
        <p:nvSpPr>
          <p:cNvPr id="2" name="Title 1"/>
          <p:cNvSpPr>
            <a:spLocks noGrp="1"/>
          </p:cNvSpPr>
          <p:nvPr>
            <p:ph type="title"/>
          </p:nvPr>
        </p:nvSpPr>
        <p:spPr>
          <a:xfrm>
            <a:off x="539750" y="2359034"/>
            <a:ext cx="8064500" cy="655294"/>
          </a:xfrm>
          <a:noFill/>
          <a:ln>
            <a:noFill/>
          </a:ln>
        </p:spPr>
        <p:txBody>
          <a:bodyPr>
            <a:noAutofit/>
          </a:bodyPr>
          <a:lstStyle>
            <a:lvl1pPr algn="ctr">
              <a:defRPr sz="6600" b="1">
                <a:solidFill>
                  <a:schemeClr val="bg1"/>
                </a:solidFill>
                <a:latin typeface="Tuffy" panose="020B0603060100000000" pitchFamily="34" charset="0"/>
              </a:defRPr>
            </a:lvl1pPr>
          </a:lstStyle>
          <a:p>
            <a:r>
              <a:rPr lang="en-US"/>
              <a:t>Click to edit Master title style</a:t>
            </a:r>
            <a:endParaRPr lang="en-GB" dirty="0"/>
          </a:p>
        </p:txBody>
      </p:sp>
      <p:sp>
        <p:nvSpPr>
          <p:cNvPr id="11" name="Text Placeholder 10"/>
          <p:cNvSpPr>
            <a:spLocks noGrp="1"/>
          </p:cNvSpPr>
          <p:nvPr>
            <p:ph type="body" sz="quarter" idx="10"/>
          </p:nvPr>
        </p:nvSpPr>
        <p:spPr>
          <a:xfrm>
            <a:off x="1654969" y="3199950"/>
            <a:ext cx="5834062" cy="543989"/>
          </a:xfrm>
          <a:noFill/>
          <a:ln>
            <a:noFill/>
          </a:ln>
        </p:spPr>
        <p:txBody>
          <a:bodyPr anchor="ctr" anchorCtr="1">
            <a:noAutofit/>
          </a:bodyPr>
          <a:lstStyle>
            <a:lvl1pPr marL="0" indent="0" algn="ctr">
              <a:buNone/>
              <a:defRPr sz="2800">
                <a:solidFill>
                  <a:schemeClr val="bg1"/>
                </a:solidFill>
                <a:latin typeface="Tuffy" panose="020B0603060100000000" pitchFamily="34" charset="0"/>
              </a:defRPr>
            </a:lvl1pPr>
          </a:lstStyle>
          <a:p>
            <a:pPr lvl="0"/>
            <a:r>
              <a:rPr lang="en-US"/>
              <a:t>Edit Master text styles</a:t>
            </a:r>
          </a:p>
        </p:txBody>
      </p:sp>
    </p:spTree>
    <p:extLst>
      <p:ext uri="{BB962C8B-B14F-4D97-AF65-F5344CB8AC3E}">
        <p14:creationId xmlns:p14="http://schemas.microsoft.com/office/powerpoint/2010/main" val="23131138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solidFill>
                  <a:srgbClr val="FFFFFF"/>
                </a:solidFill>
              </a:rPr>
              <a:t> </a:t>
            </a:r>
          </a:p>
        </p:txBody>
      </p:sp>
    </p:spTree>
    <p:extLst>
      <p:ext uri="{BB962C8B-B14F-4D97-AF65-F5344CB8AC3E}">
        <p14:creationId xmlns:p14="http://schemas.microsoft.com/office/powerpoint/2010/main" val="11870315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1" name="Rounded Rectangle 10"/>
          <p:cNvSpPr/>
          <p:nvPr userDrawn="1"/>
        </p:nvSpPr>
        <p:spPr bwMode="auto">
          <a:xfrm>
            <a:off x="457199"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2" charset="0"/>
              </a:rPr>
              <a:t> </a:t>
            </a:r>
          </a:p>
        </p:txBody>
      </p:sp>
      <p:sp>
        <p:nvSpPr>
          <p:cNvPr id="2" name="Title 1"/>
          <p:cNvSpPr>
            <a:spLocks noGrp="1"/>
          </p:cNvSpPr>
          <p:nvPr>
            <p:ph type="ctrTitle"/>
          </p:nvPr>
        </p:nvSpPr>
        <p:spPr>
          <a:xfrm>
            <a:off x="466725" y="1122363"/>
            <a:ext cx="8201025" cy="2387600"/>
          </a:xfrm>
        </p:spPr>
        <p:txBody>
          <a:bodyPr anchor="ctr" anchorCtr="1">
            <a:normAutofit/>
          </a:bodyPr>
          <a:lstStyle>
            <a:lvl1pPr algn="ctr">
              <a:defRPr sz="4000">
                <a:latin typeface="Twinkl" pitchFamily="2" charset="0"/>
              </a:defRPr>
            </a:lvl1pPr>
          </a:lstStyle>
          <a:p>
            <a:r>
              <a:rPr lang="en-US"/>
              <a:t>Click to edit Master title style</a:t>
            </a:r>
            <a:endParaRPr lang="en-US" dirty="0"/>
          </a:p>
        </p:txBody>
      </p:sp>
    </p:spTree>
    <p:extLst>
      <p:ext uri="{BB962C8B-B14F-4D97-AF65-F5344CB8AC3E}">
        <p14:creationId xmlns:p14="http://schemas.microsoft.com/office/powerpoint/2010/main" val="19835348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hole Class Icon">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1350" dirty="0">
                <a:solidFill>
                  <a:srgbClr val="FFFFFF"/>
                </a:solidFill>
              </a:rPr>
              <a:t> </a:t>
            </a:r>
          </a:p>
        </p:txBody>
      </p:sp>
      <p:pic>
        <p:nvPicPr>
          <p:cNvPr id="6" name="Whole Clas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80300" y="612775"/>
            <a:ext cx="12382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70899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dividual Icon">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1350" dirty="0">
                <a:solidFill>
                  <a:srgbClr val="FFFFFF"/>
                </a:solidFill>
              </a:rPr>
              <a:t> </a:t>
            </a:r>
          </a:p>
        </p:txBody>
      </p:sp>
      <p:pic>
        <p:nvPicPr>
          <p:cNvPr id="6" name="Individual Work"/>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96200" y="612775"/>
            <a:ext cx="86518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45072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airs Icon">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1350" dirty="0">
                <a:solidFill>
                  <a:srgbClr val="FFFFFF"/>
                </a:solidFill>
              </a:rPr>
              <a:t> </a:t>
            </a:r>
          </a:p>
        </p:txBody>
      </p:sp>
      <p:pic>
        <p:nvPicPr>
          <p:cNvPr id="6" name="Pair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96200" y="612775"/>
            <a:ext cx="86518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32547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lking Partners Icon">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1350" dirty="0">
                <a:solidFill>
                  <a:srgbClr val="FFFFFF"/>
                </a:solidFill>
              </a:rPr>
              <a:t> </a:t>
            </a:r>
          </a:p>
        </p:txBody>
      </p:sp>
      <p:pic>
        <p:nvPicPr>
          <p:cNvPr id="6" name="Talking Partner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96200" y="612775"/>
            <a:ext cx="86518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02619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ups Icon">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1350" dirty="0">
                <a:solidFill>
                  <a:srgbClr val="FFFFFF"/>
                </a:solidFill>
              </a:rPr>
              <a:t> </a:t>
            </a:r>
          </a:p>
        </p:txBody>
      </p:sp>
      <p:pic>
        <p:nvPicPr>
          <p:cNvPr id="6" name="Group Work"/>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96200" y="612775"/>
            <a:ext cx="86518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01268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ental and Oral Starter Icon">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1350" dirty="0">
                <a:solidFill>
                  <a:srgbClr val="FFFFFF"/>
                </a:solidFill>
              </a:rPr>
              <a:t> </a:t>
            </a:r>
          </a:p>
        </p:txBody>
      </p:sp>
      <p:pic>
        <p:nvPicPr>
          <p:cNvPr id="6" name="Picture 1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96200" y="612775"/>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1382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ssesment Icon">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1350" dirty="0">
                <a:solidFill>
                  <a:srgbClr val="FFFFFF"/>
                </a:solidFill>
              </a:rPr>
              <a:t> </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96200" y="612775"/>
            <a:ext cx="86518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ontent Placeholder 2"/>
          <p:cNvSpPr>
            <a:spLocks noGrp="1"/>
          </p:cNvSpPr>
          <p:nvPr>
            <p:ph idx="1"/>
          </p:nvPr>
        </p:nvSpPr>
        <p:spPr>
          <a:xfrm>
            <a:off x="457197" y="2153354"/>
            <a:ext cx="8220075" cy="4242683"/>
          </a:xfrm>
        </p:spPr>
        <p:txBody>
          <a:bodyPr/>
          <a:lstStyle>
            <a:lvl1pPr>
              <a:defRPr sz="1800">
                <a:latin typeface="Twinkl" pitchFamily="2" charset="0"/>
                <a:ea typeface="Sassoon Infant Rg" panose="02000503030000020003" pitchFamily="50" charset="0"/>
              </a:defRPr>
            </a:lvl1pPr>
            <a:lvl2pPr>
              <a:defRPr sz="1600">
                <a:latin typeface="Twinkl" pitchFamily="2" charset="0"/>
                <a:ea typeface="Sassoon Infant Rg" panose="02000503030000020003" pitchFamily="50" charset="0"/>
              </a:defRPr>
            </a:lvl2pPr>
            <a:lvl3pPr>
              <a:defRPr sz="1400">
                <a:latin typeface="Twinkl" pitchFamily="2" charset="0"/>
                <a:ea typeface="Sassoon Infant Rg" panose="02000503030000020003" pitchFamily="50" charset="0"/>
              </a:defRPr>
            </a:lvl3pPr>
            <a:lvl4pPr>
              <a:defRPr sz="1400">
                <a:latin typeface="Twinkl" pitchFamily="2" charset="0"/>
                <a:ea typeface="Sassoon Infant Rg" panose="02000503030000020003" pitchFamily="50" charset="0"/>
              </a:defRPr>
            </a:lvl4pPr>
            <a:lvl5pPr>
              <a:defRPr sz="1400">
                <a:latin typeface="Twinkl" pitchFamily="2" charset="0"/>
                <a:ea typeface="Sassoon Infant Rg" panose="02000503030000020003" pitchFamily="50"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itle 1"/>
          <p:cNvSpPr>
            <a:spLocks noGrp="1"/>
          </p:cNvSpPr>
          <p:nvPr>
            <p:ph type="title"/>
          </p:nvPr>
        </p:nvSpPr>
        <p:spPr>
          <a:xfrm>
            <a:off x="457198" y="485773"/>
            <a:ext cx="8220075" cy="1595581"/>
          </a:xfrm>
        </p:spPr>
        <p:txBody>
          <a:bodyPr>
            <a:normAutofit/>
          </a:bodyPr>
          <a:lstStyle>
            <a:lvl1pPr>
              <a:defRPr sz="3600" b="0">
                <a:latin typeface="Twinkl SemiBold" pitchFamily="2"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5429110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90538" y="695325"/>
            <a:ext cx="8162925" cy="11509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bodyPr>
          <a:lstStyle/>
          <a:p>
            <a:pPr lvl="0"/>
            <a:r>
              <a:rPr lang="en-US" altLang="en-US" smtClean="0"/>
              <a:t>Click to edit Master title style</a:t>
            </a:r>
            <a:endParaRPr lang="en-US" altLang="en-US"/>
          </a:p>
        </p:txBody>
      </p:sp>
      <p:sp>
        <p:nvSpPr>
          <p:cNvPr id="1027" name="Text Placeholder 2"/>
          <p:cNvSpPr>
            <a:spLocks noGrp="1"/>
          </p:cNvSpPr>
          <p:nvPr>
            <p:ph type="body" idx="1"/>
          </p:nvPr>
        </p:nvSpPr>
        <p:spPr bwMode="auto">
          <a:xfrm>
            <a:off x="490538" y="1957388"/>
            <a:ext cx="8162925" cy="43878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US" altLang="en-US" dirty="0"/>
          </a:p>
        </p:txBody>
      </p:sp>
    </p:spTree>
    <p:extLst>
      <p:ext uri="{BB962C8B-B14F-4D97-AF65-F5344CB8AC3E}">
        <p14:creationId xmlns:p14="http://schemas.microsoft.com/office/powerpoint/2010/main" val="198491580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l" rtl="0" eaLnBrk="1" fontAlgn="base" hangingPunct="1">
        <a:lnSpc>
          <a:spcPct val="90000"/>
        </a:lnSpc>
        <a:spcBef>
          <a:spcPct val="0"/>
        </a:spcBef>
        <a:spcAft>
          <a:spcPct val="0"/>
        </a:spcAft>
        <a:defRPr sz="3600" kern="1200">
          <a:solidFill>
            <a:srgbClr val="1C1C1C"/>
          </a:solidFill>
          <a:latin typeface="Twinkl SemiBold" pitchFamily="2" charset="0"/>
          <a:ea typeface="+mj-ea"/>
          <a:cs typeface="+mj-cs"/>
        </a:defRPr>
      </a:lvl1pPr>
      <a:lvl2pPr algn="l" rtl="0" eaLnBrk="1" fontAlgn="base" hangingPunct="1">
        <a:lnSpc>
          <a:spcPct val="90000"/>
        </a:lnSpc>
        <a:spcBef>
          <a:spcPct val="0"/>
        </a:spcBef>
        <a:spcAft>
          <a:spcPct val="0"/>
        </a:spcAft>
        <a:defRPr sz="3600">
          <a:solidFill>
            <a:srgbClr val="1C1C1C"/>
          </a:solidFill>
          <a:latin typeface="Twinkl SemiBold" pitchFamily="2" charset="0"/>
        </a:defRPr>
      </a:lvl2pPr>
      <a:lvl3pPr algn="l" rtl="0" eaLnBrk="1" fontAlgn="base" hangingPunct="1">
        <a:lnSpc>
          <a:spcPct val="90000"/>
        </a:lnSpc>
        <a:spcBef>
          <a:spcPct val="0"/>
        </a:spcBef>
        <a:spcAft>
          <a:spcPct val="0"/>
        </a:spcAft>
        <a:defRPr sz="3600">
          <a:solidFill>
            <a:srgbClr val="1C1C1C"/>
          </a:solidFill>
          <a:latin typeface="Twinkl SemiBold" pitchFamily="2" charset="0"/>
        </a:defRPr>
      </a:lvl3pPr>
      <a:lvl4pPr algn="l" rtl="0" eaLnBrk="1" fontAlgn="base" hangingPunct="1">
        <a:lnSpc>
          <a:spcPct val="90000"/>
        </a:lnSpc>
        <a:spcBef>
          <a:spcPct val="0"/>
        </a:spcBef>
        <a:spcAft>
          <a:spcPct val="0"/>
        </a:spcAft>
        <a:defRPr sz="3600">
          <a:solidFill>
            <a:srgbClr val="1C1C1C"/>
          </a:solidFill>
          <a:latin typeface="Twinkl SemiBold" pitchFamily="2" charset="0"/>
        </a:defRPr>
      </a:lvl4pPr>
      <a:lvl5pPr algn="l" rtl="0" eaLnBrk="1" fontAlgn="base" hangingPunct="1">
        <a:lnSpc>
          <a:spcPct val="90000"/>
        </a:lnSpc>
        <a:spcBef>
          <a:spcPct val="0"/>
        </a:spcBef>
        <a:spcAft>
          <a:spcPct val="0"/>
        </a:spcAft>
        <a:defRPr sz="3600">
          <a:solidFill>
            <a:srgbClr val="1C1C1C"/>
          </a:solidFill>
          <a:latin typeface="Twinkl SemiBold" pitchFamily="2" charset="0"/>
        </a:defRPr>
      </a:lvl5pPr>
      <a:lvl6pPr marL="457200" algn="l" rtl="0" eaLnBrk="1" fontAlgn="base" hangingPunct="1">
        <a:lnSpc>
          <a:spcPct val="90000"/>
        </a:lnSpc>
        <a:spcBef>
          <a:spcPct val="0"/>
        </a:spcBef>
        <a:spcAft>
          <a:spcPct val="0"/>
        </a:spcAft>
        <a:defRPr sz="4000">
          <a:solidFill>
            <a:srgbClr val="1C1C1C"/>
          </a:solidFill>
          <a:latin typeface="Sassoon Infant Md" panose="02000603050000020003" pitchFamily="50" charset="0"/>
        </a:defRPr>
      </a:lvl6pPr>
      <a:lvl7pPr marL="914400" algn="l" rtl="0" eaLnBrk="1" fontAlgn="base" hangingPunct="1">
        <a:lnSpc>
          <a:spcPct val="90000"/>
        </a:lnSpc>
        <a:spcBef>
          <a:spcPct val="0"/>
        </a:spcBef>
        <a:spcAft>
          <a:spcPct val="0"/>
        </a:spcAft>
        <a:defRPr sz="4000">
          <a:solidFill>
            <a:srgbClr val="1C1C1C"/>
          </a:solidFill>
          <a:latin typeface="Sassoon Infant Md" panose="02000603050000020003" pitchFamily="50" charset="0"/>
        </a:defRPr>
      </a:lvl7pPr>
      <a:lvl8pPr marL="1371600" algn="l" rtl="0" eaLnBrk="1" fontAlgn="base" hangingPunct="1">
        <a:lnSpc>
          <a:spcPct val="90000"/>
        </a:lnSpc>
        <a:spcBef>
          <a:spcPct val="0"/>
        </a:spcBef>
        <a:spcAft>
          <a:spcPct val="0"/>
        </a:spcAft>
        <a:defRPr sz="4000">
          <a:solidFill>
            <a:srgbClr val="1C1C1C"/>
          </a:solidFill>
          <a:latin typeface="Sassoon Infant Md" panose="02000603050000020003" pitchFamily="50" charset="0"/>
        </a:defRPr>
      </a:lvl8pPr>
      <a:lvl9pPr marL="1828800" algn="l" rtl="0" eaLnBrk="1" fontAlgn="base" hangingPunct="1">
        <a:lnSpc>
          <a:spcPct val="90000"/>
        </a:lnSpc>
        <a:spcBef>
          <a:spcPct val="0"/>
        </a:spcBef>
        <a:spcAft>
          <a:spcPct val="0"/>
        </a:spcAft>
        <a:defRPr sz="4000">
          <a:solidFill>
            <a:srgbClr val="1C1C1C"/>
          </a:solidFill>
          <a:latin typeface="Sassoon Infant Md" panose="02000603050000020003" pitchFamily="50"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kern="1200">
          <a:solidFill>
            <a:srgbClr val="1C1C1C"/>
          </a:solidFill>
          <a:latin typeface="Twinkl" pitchFamily="2" charset="0"/>
          <a:ea typeface="Sassoon Infant Rg" panose="02000503030000020003" pitchFamily="50" charset="0"/>
          <a:cs typeface="Twinkl" pitchFamily="2" charset="0"/>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1600" kern="1200">
          <a:solidFill>
            <a:srgbClr val="1C1C1C"/>
          </a:solidFill>
          <a:latin typeface="Twinkl" pitchFamily="2" charset="0"/>
          <a:ea typeface="Sassoon Infant Rg" panose="02000503030000020003" pitchFamily="50" charset="0"/>
          <a:cs typeface="Twinkl" pitchFamily="2" charset="0"/>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Twinkl" pitchFamily="2" charset="0"/>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Twinkl" pitchFamily="2" charset="0"/>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Twinkl"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5903460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4" r:id="rId6"/>
    <p:sldLayoutId id="2147483695" r:id="rId7"/>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Box 6"/>
          <p:cNvSpPr txBox="1">
            <a:spLocks noChangeArrowheads="1"/>
          </p:cNvSpPr>
          <p:nvPr/>
        </p:nvSpPr>
        <p:spPr bwMode="auto">
          <a:xfrm>
            <a:off x="2071688" y="6383338"/>
            <a:ext cx="49926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9pPr>
          </a:lstStyle>
          <a:p>
            <a:pPr algn="ctr" fontAlgn="base">
              <a:lnSpc>
                <a:spcPct val="100000"/>
              </a:lnSpc>
              <a:spcBef>
                <a:spcPct val="0"/>
              </a:spcBef>
              <a:spcAft>
                <a:spcPct val="0"/>
              </a:spcAft>
              <a:buFontTx/>
              <a:buNone/>
            </a:pPr>
            <a:r>
              <a:rPr lang="en-GB" altLang="en-US" dirty="0">
                <a:solidFill>
                  <a:srgbClr val="FFFFFF"/>
                </a:solidFill>
                <a:latin typeface="Tuffy" panose="020B0603060100000000" pitchFamily="34" charset="0"/>
              </a:rPr>
              <a:t>Year One</a:t>
            </a:r>
          </a:p>
        </p:txBody>
      </p:sp>
      <p:sp>
        <p:nvSpPr>
          <p:cNvPr id="4" name="Rectangle 3"/>
          <p:cNvSpPr/>
          <p:nvPr/>
        </p:nvSpPr>
        <p:spPr>
          <a:xfrm>
            <a:off x="0" y="6251575"/>
            <a:ext cx="9144000" cy="611188"/>
          </a:xfrm>
          <a:prstGeom prst="rect">
            <a:avLst/>
          </a:prstGeom>
          <a:solidFill>
            <a:srgbClr val="A2177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rgbClr val="FFFFFF"/>
              </a:solidFill>
            </a:endParaRPr>
          </a:p>
        </p:txBody>
      </p:sp>
      <p:cxnSp>
        <p:nvCxnSpPr>
          <p:cNvPr id="6" name="Straight Connector 5"/>
          <p:cNvCxnSpPr/>
          <p:nvPr/>
        </p:nvCxnSpPr>
        <p:spPr>
          <a:xfrm>
            <a:off x="0" y="6251575"/>
            <a:ext cx="926147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7414" name="TextBox 10"/>
          <p:cNvSpPr txBox="1">
            <a:spLocks noChangeArrowheads="1"/>
          </p:cNvSpPr>
          <p:nvPr/>
        </p:nvSpPr>
        <p:spPr bwMode="auto">
          <a:xfrm>
            <a:off x="1498600" y="6464300"/>
            <a:ext cx="6138863" cy="20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9pPr>
          </a:lstStyle>
          <a:p>
            <a:pPr fontAlgn="base">
              <a:lnSpc>
                <a:spcPct val="100000"/>
              </a:lnSpc>
              <a:spcBef>
                <a:spcPct val="0"/>
              </a:spcBef>
              <a:spcAft>
                <a:spcPct val="0"/>
              </a:spcAft>
              <a:buFontTx/>
              <a:buNone/>
            </a:pPr>
            <a:r>
              <a:rPr lang="en-GB" altLang="en-US" sz="800" b="1" dirty="0">
                <a:solidFill>
                  <a:srgbClr val="FFFFFF"/>
                </a:solidFill>
                <a:latin typeface="Tuffy-TTF" panose="020B0603060100000000" pitchFamily="34" charset="0"/>
                <a:cs typeface="Arial" panose="020B0604020202020204" pitchFamily="34" charset="0"/>
              </a:rPr>
              <a:t>Maths </a:t>
            </a:r>
            <a:r>
              <a:rPr lang="en-GB" altLang="en-US" sz="800" dirty="0">
                <a:solidFill>
                  <a:srgbClr val="FFFFFF"/>
                </a:solidFill>
                <a:latin typeface="Tuffy-TTF" panose="020B0603060100000000" pitchFamily="34" charset="0"/>
                <a:cs typeface="Arial" panose="020B0604020202020204" pitchFamily="34" charset="0"/>
              </a:rPr>
              <a:t>| Year 4</a:t>
            </a:r>
            <a:r>
              <a:rPr lang="en-GB" altLang="en-US" sz="800" dirty="0" smtClean="0">
                <a:solidFill>
                  <a:srgbClr val="FFFFFF"/>
                </a:solidFill>
                <a:latin typeface="Tuffy-TTF" panose="020B0603060100000000" pitchFamily="34" charset="0"/>
                <a:cs typeface="Arial" panose="020B0604020202020204" pitchFamily="34" charset="0"/>
              </a:rPr>
              <a:t> </a:t>
            </a:r>
            <a:r>
              <a:rPr lang="en-GB" altLang="en-US" sz="800" dirty="0">
                <a:solidFill>
                  <a:srgbClr val="FFFFFF"/>
                </a:solidFill>
                <a:latin typeface="Tuffy-TTF" panose="020B0603060100000000" pitchFamily="34" charset="0"/>
                <a:cs typeface="Arial" panose="020B0604020202020204" pitchFamily="34" charset="0"/>
              </a:rPr>
              <a:t>| </a:t>
            </a:r>
            <a:r>
              <a:rPr lang="en-GB" altLang="en-US" sz="800" dirty="0" smtClean="0">
                <a:solidFill>
                  <a:srgbClr val="FFFFFF"/>
                </a:solidFill>
                <a:latin typeface="Tuffy-TTF" panose="020B0603060100000000" pitchFamily="34" charset="0"/>
                <a:cs typeface="Arial" panose="020B0604020202020204" pitchFamily="34" charset="0"/>
              </a:rPr>
              <a:t>Measurement </a:t>
            </a:r>
            <a:r>
              <a:rPr lang="en-GB" altLang="en-US" sz="800" dirty="0">
                <a:solidFill>
                  <a:srgbClr val="FFFFFF"/>
                </a:solidFill>
                <a:latin typeface="Tuffy-TTF" panose="020B0603060100000000" pitchFamily="34" charset="0"/>
                <a:cs typeface="Arial" panose="020B0604020202020204" pitchFamily="34" charset="0"/>
              </a:rPr>
              <a:t>| </a:t>
            </a:r>
            <a:r>
              <a:rPr lang="en-GB" altLang="en-US" sz="800" dirty="0" smtClean="0">
                <a:solidFill>
                  <a:srgbClr val="FFFFFF"/>
                </a:solidFill>
                <a:latin typeface="Tuffy-TTF" panose="020B0603060100000000" pitchFamily="34" charset="0"/>
                <a:cs typeface="Arial" panose="020B0604020202020204" pitchFamily="34" charset="0"/>
              </a:rPr>
              <a:t>Converting Units of Measurement </a:t>
            </a:r>
            <a:r>
              <a:rPr lang="en-GB" altLang="en-US" sz="800" dirty="0">
                <a:solidFill>
                  <a:srgbClr val="FFFFFF"/>
                </a:solidFill>
                <a:latin typeface="Tuffy-TTF" panose="020B0603060100000000" pitchFamily="34" charset="0"/>
                <a:cs typeface="Arial" panose="020B0604020202020204" pitchFamily="34" charset="0"/>
              </a:rPr>
              <a:t>| Lesson 4</a:t>
            </a:r>
            <a:r>
              <a:rPr lang="en-GB" altLang="en-US" sz="800" dirty="0" smtClean="0">
                <a:solidFill>
                  <a:srgbClr val="FFFFFF"/>
                </a:solidFill>
                <a:latin typeface="Tuffy-TTF" panose="020B0603060100000000" pitchFamily="34" charset="0"/>
                <a:cs typeface="Arial" panose="020B0604020202020204" pitchFamily="34" charset="0"/>
              </a:rPr>
              <a:t> </a:t>
            </a:r>
            <a:r>
              <a:rPr lang="en-GB" altLang="en-US" sz="800" dirty="0">
                <a:solidFill>
                  <a:srgbClr val="FFFFFF"/>
                </a:solidFill>
                <a:latin typeface="Tuffy-TTF" panose="020B0603060100000000" pitchFamily="34" charset="0"/>
                <a:cs typeface="Arial" panose="020B0604020202020204" pitchFamily="34" charset="0"/>
              </a:rPr>
              <a:t>of </a:t>
            </a:r>
            <a:r>
              <a:rPr lang="en-GB" altLang="en-US" sz="800" dirty="0" smtClean="0">
                <a:solidFill>
                  <a:srgbClr val="FFFFFF"/>
                </a:solidFill>
                <a:latin typeface="Tuffy-TTF" panose="020B0603060100000000" pitchFamily="34" charset="0"/>
                <a:cs typeface="Arial" panose="020B0604020202020204" pitchFamily="34" charset="0"/>
              </a:rPr>
              <a:t>5: Converting Units of Volume and Capacity</a:t>
            </a:r>
            <a:endParaRPr lang="en-GB" altLang="en-US" sz="800" dirty="0">
              <a:solidFill>
                <a:srgbClr val="FFFFFF"/>
              </a:solidFill>
              <a:latin typeface="Tuffy-TTF" panose="020B0603060100000000" pitchFamily="34" charset="0"/>
              <a:cs typeface="Arial" panose="020B0604020202020204" pitchFamily="34" charset="0"/>
            </a:endParaRPr>
          </a:p>
        </p:txBody>
      </p:sp>
      <p:sp>
        <p:nvSpPr>
          <p:cNvPr id="17415" name="Title 17"/>
          <p:cNvSpPr>
            <a:spLocks noGrp="1"/>
          </p:cNvSpPr>
          <p:nvPr>
            <p:ph type="title"/>
          </p:nvPr>
        </p:nvSpPr>
        <p:spPr>
          <a:xfrm>
            <a:off x="461963" y="2359025"/>
            <a:ext cx="8221662" cy="655638"/>
          </a:xfrm>
        </p:spPr>
        <p:txBody>
          <a:bodyPr/>
          <a:lstStyle/>
          <a:p>
            <a:pPr eaLnBrk="1" hangingPunct="1"/>
            <a:r>
              <a:rPr lang="en-GB" altLang="en-US" sz="5400" dirty="0">
                <a:latin typeface="Tuffy-TTF" panose="020B0603060100000000" pitchFamily="34" charset="0"/>
                <a:ea typeface="Tuffy" panose="020B0603060100000000" pitchFamily="34" charset="0"/>
                <a:cs typeface="Arial" panose="020B0604020202020204" pitchFamily="34" charset="0"/>
              </a:rPr>
              <a:t>Maths</a:t>
            </a:r>
            <a:endParaRPr lang="en-GB" altLang="en-US" sz="5400" b="0" dirty="0">
              <a:latin typeface="Tuffy-TTF" panose="020B0603060100000000" pitchFamily="34" charset="0"/>
              <a:ea typeface="Tuffy" panose="020B0603060100000000" pitchFamily="34" charset="0"/>
              <a:cs typeface="Arial" panose="020B0604020202020204" pitchFamily="34" charset="0"/>
            </a:endParaRPr>
          </a:p>
        </p:txBody>
      </p:sp>
      <p:sp>
        <p:nvSpPr>
          <p:cNvPr id="17416" name="Text Placeholder 16"/>
          <p:cNvSpPr>
            <a:spLocks noGrp="1"/>
          </p:cNvSpPr>
          <p:nvPr>
            <p:ph type="body" sz="quarter" idx="10"/>
          </p:nvPr>
        </p:nvSpPr>
        <p:spPr>
          <a:xfrm>
            <a:off x="1655763" y="3200400"/>
            <a:ext cx="5832475" cy="542925"/>
          </a:xfrm>
        </p:spPr>
        <p:txBody>
          <a:bodyPr/>
          <a:lstStyle/>
          <a:p>
            <a:pPr eaLnBrk="1" hangingPunct="1"/>
            <a:r>
              <a:rPr lang="en-GB" altLang="en-US" dirty="0" smtClean="0">
                <a:latin typeface="Tuffy-TTF" panose="020B0603060100000000" pitchFamily="34" charset="0"/>
                <a:cs typeface="Arial" panose="020B0604020202020204" pitchFamily="34" charset="0"/>
              </a:rPr>
              <a:t>Measurement</a:t>
            </a:r>
            <a:endParaRPr lang="en-GB" altLang="en-US" dirty="0">
              <a:latin typeface="Tuffy-TTF" panose="020B0603060100000000" pitchFamily="34" charset="0"/>
              <a:cs typeface="Arial" panose="020B0604020202020204" pitchFamily="34" charset="0"/>
            </a:endParaRPr>
          </a:p>
        </p:txBody>
      </p:sp>
      <p:pic>
        <p:nvPicPr>
          <p:cNvPr id="17417"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65550" y="982663"/>
            <a:ext cx="1612900" cy="107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64881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081602" y="1810309"/>
            <a:ext cx="6980796" cy="422405"/>
          </a:xfrm>
          <a:prstGeom prst="rect">
            <a:avLst/>
          </a:prstGeom>
        </p:spPr>
        <p:txBody>
          <a:bodyPr wrap="square" lIns="0" tIns="72000" rIns="0" bIns="72000">
            <a:spAutoFit/>
          </a:bodyPr>
          <a:lstStyle/>
          <a:p>
            <a:pPr algn="ctr"/>
            <a:r>
              <a:rPr lang="en-GB" dirty="0"/>
              <a:t>How many litres in…?</a:t>
            </a:r>
          </a:p>
        </p:txBody>
      </p:sp>
      <p:grpSp>
        <p:nvGrpSpPr>
          <p:cNvPr id="3" name="Group 2"/>
          <p:cNvGrpSpPr/>
          <p:nvPr/>
        </p:nvGrpSpPr>
        <p:grpSpPr>
          <a:xfrm>
            <a:off x="1424351" y="2406385"/>
            <a:ext cx="1336203" cy="1979238"/>
            <a:chOff x="1424351" y="2406385"/>
            <a:chExt cx="1336203" cy="1979238"/>
          </a:xfrm>
        </p:grpSpPr>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32323" y="2406385"/>
              <a:ext cx="1120261" cy="1979238"/>
            </a:xfrm>
            <a:prstGeom prst="rect">
              <a:avLst/>
            </a:prstGeom>
          </p:spPr>
        </p:pic>
        <p:sp>
          <p:nvSpPr>
            <p:cNvPr id="21" name="Rectangle 20"/>
            <p:cNvSpPr/>
            <p:nvPr/>
          </p:nvSpPr>
          <p:spPr>
            <a:xfrm>
              <a:off x="1424351" y="3520650"/>
              <a:ext cx="1336203" cy="422405"/>
            </a:xfrm>
            <a:prstGeom prst="rect">
              <a:avLst/>
            </a:prstGeom>
          </p:spPr>
          <p:txBody>
            <a:bodyPr wrap="square" lIns="0" tIns="72000" rIns="0" bIns="72000">
              <a:spAutoFit/>
            </a:bodyPr>
            <a:lstStyle/>
            <a:p>
              <a:pPr algn="ctr"/>
              <a:r>
                <a:rPr lang="en-GB" b="1" dirty="0" smtClean="0"/>
                <a:t>4000ml</a:t>
              </a:r>
              <a:endParaRPr lang="en-GB" b="1" dirty="0"/>
            </a:p>
          </p:txBody>
        </p:sp>
      </p:grpSp>
      <p:grpSp>
        <p:nvGrpSpPr>
          <p:cNvPr id="4" name="Group 3"/>
          <p:cNvGrpSpPr/>
          <p:nvPr/>
        </p:nvGrpSpPr>
        <p:grpSpPr>
          <a:xfrm>
            <a:off x="3903897" y="2232714"/>
            <a:ext cx="1336203" cy="1841084"/>
            <a:chOff x="3903897" y="2232714"/>
            <a:chExt cx="1336203" cy="1841084"/>
          </a:xfrm>
        </p:grpSpPr>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50967" y="2232714"/>
              <a:ext cx="1042065" cy="1841084"/>
            </a:xfrm>
            <a:prstGeom prst="rect">
              <a:avLst/>
            </a:prstGeom>
          </p:spPr>
        </p:pic>
        <p:sp>
          <p:nvSpPr>
            <p:cNvPr id="22" name="Rectangle 21"/>
            <p:cNvSpPr/>
            <p:nvPr/>
          </p:nvSpPr>
          <p:spPr>
            <a:xfrm>
              <a:off x="3903897" y="3320778"/>
              <a:ext cx="1336203" cy="422405"/>
            </a:xfrm>
            <a:prstGeom prst="rect">
              <a:avLst/>
            </a:prstGeom>
          </p:spPr>
          <p:txBody>
            <a:bodyPr wrap="square" lIns="0" tIns="72000" rIns="0" bIns="72000">
              <a:spAutoFit/>
            </a:bodyPr>
            <a:lstStyle/>
            <a:p>
              <a:pPr algn="ctr"/>
              <a:r>
                <a:rPr lang="en-GB" b="1" dirty="0"/>
                <a:t>2750ml</a:t>
              </a:r>
            </a:p>
          </p:txBody>
        </p:sp>
      </p:grpSp>
      <p:grpSp>
        <p:nvGrpSpPr>
          <p:cNvPr id="5" name="Group 4"/>
          <p:cNvGrpSpPr/>
          <p:nvPr/>
        </p:nvGrpSpPr>
        <p:grpSpPr>
          <a:xfrm>
            <a:off x="6445313" y="2232714"/>
            <a:ext cx="1336203" cy="1979238"/>
            <a:chOff x="6445313" y="2232714"/>
            <a:chExt cx="1336203" cy="1979238"/>
          </a:xfrm>
        </p:grpSpPr>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53285" y="2232714"/>
              <a:ext cx="1120261" cy="1979238"/>
            </a:xfrm>
            <a:prstGeom prst="rect">
              <a:avLst/>
            </a:prstGeom>
          </p:spPr>
        </p:pic>
        <p:sp>
          <p:nvSpPr>
            <p:cNvPr id="23" name="Rectangle 22"/>
            <p:cNvSpPr/>
            <p:nvPr/>
          </p:nvSpPr>
          <p:spPr>
            <a:xfrm>
              <a:off x="6445313" y="3450800"/>
              <a:ext cx="1336203" cy="422405"/>
            </a:xfrm>
            <a:prstGeom prst="rect">
              <a:avLst/>
            </a:prstGeom>
          </p:spPr>
          <p:txBody>
            <a:bodyPr wrap="square" lIns="0" tIns="72000" rIns="0" bIns="72000">
              <a:spAutoFit/>
            </a:bodyPr>
            <a:lstStyle/>
            <a:p>
              <a:pPr algn="ctr"/>
              <a:r>
                <a:rPr lang="en-GB" b="1" dirty="0"/>
                <a:t>8500ml</a:t>
              </a:r>
            </a:p>
          </p:txBody>
        </p:sp>
      </p:grpSp>
      <p:grpSp>
        <p:nvGrpSpPr>
          <p:cNvPr id="8" name="Group 7"/>
          <p:cNvGrpSpPr/>
          <p:nvPr/>
        </p:nvGrpSpPr>
        <p:grpSpPr>
          <a:xfrm>
            <a:off x="1334926" y="4574333"/>
            <a:ext cx="1425628" cy="1518492"/>
            <a:chOff x="1334926" y="4574333"/>
            <a:chExt cx="1425628" cy="1518492"/>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38361" y="4574333"/>
              <a:ext cx="1322193" cy="1518492"/>
            </a:xfrm>
            <a:prstGeom prst="rect">
              <a:avLst/>
            </a:prstGeom>
          </p:spPr>
        </p:pic>
        <p:sp>
          <p:nvSpPr>
            <p:cNvPr id="34" name="Rectangle 33"/>
            <p:cNvSpPr/>
            <p:nvPr/>
          </p:nvSpPr>
          <p:spPr>
            <a:xfrm>
              <a:off x="1334926" y="5016901"/>
              <a:ext cx="1336203" cy="422405"/>
            </a:xfrm>
            <a:prstGeom prst="rect">
              <a:avLst/>
            </a:prstGeom>
          </p:spPr>
          <p:txBody>
            <a:bodyPr wrap="square" lIns="0" tIns="72000" rIns="0" bIns="72000">
              <a:spAutoFit/>
            </a:bodyPr>
            <a:lstStyle/>
            <a:p>
              <a:pPr algn="ctr"/>
              <a:r>
                <a:rPr lang="en-GB" b="1" dirty="0"/>
                <a:t>4l</a:t>
              </a:r>
            </a:p>
          </p:txBody>
        </p:sp>
      </p:grpSp>
      <p:grpSp>
        <p:nvGrpSpPr>
          <p:cNvPr id="10" name="Group 9"/>
          <p:cNvGrpSpPr/>
          <p:nvPr/>
        </p:nvGrpSpPr>
        <p:grpSpPr>
          <a:xfrm>
            <a:off x="3844958" y="4574333"/>
            <a:ext cx="1395142" cy="1518492"/>
            <a:chOff x="3844958" y="4574333"/>
            <a:chExt cx="1395142" cy="1518492"/>
          </a:xfrm>
        </p:grpSpPr>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17907" y="4574333"/>
              <a:ext cx="1322193" cy="1518492"/>
            </a:xfrm>
            <a:prstGeom prst="rect">
              <a:avLst/>
            </a:prstGeom>
          </p:spPr>
        </p:pic>
        <p:sp>
          <p:nvSpPr>
            <p:cNvPr id="35" name="Rectangle 34"/>
            <p:cNvSpPr/>
            <p:nvPr/>
          </p:nvSpPr>
          <p:spPr>
            <a:xfrm>
              <a:off x="3844958" y="4918045"/>
              <a:ext cx="1336203" cy="422405"/>
            </a:xfrm>
            <a:prstGeom prst="rect">
              <a:avLst/>
            </a:prstGeom>
          </p:spPr>
          <p:txBody>
            <a:bodyPr wrap="square" lIns="0" tIns="72000" rIns="0" bIns="72000">
              <a:spAutoFit/>
            </a:bodyPr>
            <a:lstStyle/>
            <a:p>
              <a:pPr algn="ctr"/>
              <a:r>
                <a:rPr lang="en-GB" b="1" dirty="0"/>
                <a:t>2l 750ml </a:t>
              </a:r>
            </a:p>
          </p:txBody>
        </p:sp>
      </p:grpSp>
      <p:grpSp>
        <p:nvGrpSpPr>
          <p:cNvPr id="11" name="Group 10"/>
          <p:cNvGrpSpPr/>
          <p:nvPr/>
        </p:nvGrpSpPr>
        <p:grpSpPr>
          <a:xfrm>
            <a:off x="6486108" y="4574333"/>
            <a:ext cx="1389370" cy="1518492"/>
            <a:chOff x="6486108" y="4574333"/>
            <a:chExt cx="1389370" cy="1518492"/>
          </a:xfrm>
        </p:grpSpPr>
        <p:pic>
          <p:nvPicPr>
            <p:cNvPr id="25" name="Pictur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3285" y="4574333"/>
              <a:ext cx="1322193" cy="1518492"/>
            </a:xfrm>
            <a:prstGeom prst="rect">
              <a:avLst/>
            </a:prstGeom>
          </p:spPr>
        </p:pic>
        <p:sp>
          <p:nvSpPr>
            <p:cNvPr id="36" name="Rectangle 35"/>
            <p:cNvSpPr/>
            <p:nvPr/>
          </p:nvSpPr>
          <p:spPr>
            <a:xfrm>
              <a:off x="6486108" y="4901569"/>
              <a:ext cx="1336203" cy="422405"/>
            </a:xfrm>
            <a:prstGeom prst="rect">
              <a:avLst/>
            </a:prstGeom>
          </p:spPr>
          <p:txBody>
            <a:bodyPr wrap="square" lIns="0" tIns="72000" rIns="0" bIns="72000">
              <a:spAutoFit/>
            </a:bodyPr>
            <a:lstStyle/>
            <a:p>
              <a:pPr algn="ctr"/>
              <a:r>
                <a:rPr lang="en-GB" b="1" dirty="0"/>
                <a:t>8l 500ml</a:t>
              </a:r>
            </a:p>
          </p:txBody>
        </p:sp>
      </p:grpSp>
      <p:sp>
        <p:nvSpPr>
          <p:cNvPr id="26" name="Rectangle 25"/>
          <p:cNvSpPr/>
          <p:nvPr/>
        </p:nvSpPr>
        <p:spPr>
          <a:xfrm>
            <a:off x="2383900" y="765175"/>
            <a:ext cx="4376198" cy="1107996"/>
          </a:xfrm>
          <a:prstGeom prst="rect">
            <a:avLst/>
          </a:prstGeom>
        </p:spPr>
        <p:txBody>
          <a:bodyPr wrap="none" lIns="0" tIns="0" rIns="0" bIns="0">
            <a:spAutoFit/>
          </a:bodyPr>
          <a:lstStyle/>
          <a:p>
            <a:pPr algn="ctr"/>
            <a:r>
              <a:rPr lang="en-GB" altLang="en-US" sz="3600" dirty="0">
                <a:latin typeface="+mj-lt"/>
              </a:rPr>
              <a:t>Converting </a:t>
            </a:r>
            <a:r>
              <a:rPr lang="en-GB" altLang="en-US" sz="3600" dirty="0" smtClean="0">
                <a:latin typeface="+mj-lt"/>
              </a:rPr>
              <a:t>Millilitres</a:t>
            </a:r>
          </a:p>
          <a:p>
            <a:pPr algn="ctr"/>
            <a:r>
              <a:rPr lang="en-GB" altLang="en-US" sz="3600" dirty="0" smtClean="0">
                <a:latin typeface="+mj-lt"/>
              </a:rPr>
              <a:t>to </a:t>
            </a:r>
            <a:r>
              <a:rPr lang="en-GB" altLang="en-US" sz="3600" dirty="0">
                <a:latin typeface="+mj-lt"/>
              </a:rPr>
              <a:t>Litres</a:t>
            </a:r>
            <a:endParaRPr lang="en-GB" sz="3600" dirty="0">
              <a:latin typeface="+mj-lt"/>
            </a:endParaRPr>
          </a:p>
        </p:txBody>
      </p:sp>
    </p:spTree>
    <p:extLst>
      <p:ext uri="{BB962C8B-B14F-4D97-AF65-F5344CB8AC3E}">
        <p14:creationId xmlns:p14="http://schemas.microsoft.com/office/powerpoint/2010/main" val="1594333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3"/>
                                        </p:tgtEl>
                                      </p:cBhvr>
                                    </p:animEffect>
                                    <p:anim calcmode="lin" valueType="num">
                                      <p:cBhvr>
                                        <p:cTn id="7" dur="1000"/>
                                        <p:tgtEl>
                                          <p:spTgt spid="3"/>
                                        </p:tgtEl>
                                        <p:attrNameLst>
                                          <p:attrName>ppt_x</p:attrName>
                                        </p:attrNameLst>
                                      </p:cBhvr>
                                      <p:tavLst>
                                        <p:tav tm="0">
                                          <p:val>
                                            <p:strVal val="ppt_x"/>
                                          </p:val>
                                        </p:tav>
                                        <p:tav tm="100000">
                                          <p:val>
                                            <p:strVal val="ppt_x"/>
                                          </p:val>
                                        </p:tav>
                                      </p:tavLst>
                                    </p:anim>
                                    <p:anim calcmode="lin" valueType="num">
                                      <p:cBhvr>
                                        <p:cTn id="8" dur="1000"/>
                                        <p:tgtEl>
                                          <p:spTgt spid="3"/>
                                        </p:tgtEl>
                                        <p:attrNameLst>
                                          <p:attrName>ppt_y</p:attrName>
                                        </p:attrNameLst>
                                      </p:cBhvr>
                                      <p:tavLst>
                                        <p:tav tm="0">
                                          <p:val>
                                            <p:strVal val="ppt_y"/>
                                          </p:val>
                                        </p:tav>
                                        <p:tav tm="100000">
                                          <p:val>
                                            <p:strVal val="ppt_y+.1"/>
                                          </p:val>
                                        </p:tav>
                                      </p:tavLst>
                                    </p:anim>
                                    <p:set>
                                      <p:cBhvr>
                                        <p:cTn id="9" dur="1" fill="hold">
                                          <p:stCondLst>
                                            <p:cond delay="999"/>
                                          </p:stCondLst>
                                        </p:cTn>
                                        <p:tgtEl>
                                          <p:spTgt spid="3"/>
                                        </p:tgtEl>
                                        <p:attrNameLst>
                                          <p:attrName>style.visibility</p:attrName>
                                        </p:attrNameLst>
                                      </p:cBhvr>
                                      <p:to>
                                        <p:strVal val="hidden"/>
                                      </p:to>
                                    </p:set>
                                  </p:childTnLst>
                                </p:cTn>
                              </p:par>
                              <p:par>
                                <p:cTn id="10" presetID="55" presetClass="exit" presetSubtype="0" fill="hold" nodeType="withEffect">
                                  <p:stCondLst>
                                    <p:cond delay="0"/>
                                  </p:stCondLst>
                                  <p:childTnLst>
                                    <p:anim calcmode="lin" valueType="num">
                                      <p:cBhvr>
                                        <p:cTn id="11" dur="1000"/>
                                        <p:tgtEl>
                                          <p:spTgt spid="3"/>
                                        </p:tgtEl>
                                        <p:attrNameLst>
                                          <p:attrName>ppt_w</p:attrName>
                                        </p:attrNameLst>
                                      </p:cBhvr>
                                      <p:tavLst>
                                        <p:tav tm="0">
                                          <p:val>
                                            <p:strVal val="ppt_w"/>
                                          </p:val>
                                        </p:tav>
                                        <p:tav tm="100000">
                                          <p:val>
                                            <p:strVal val="ppt_w*0.70"/>
                                          </p:val>
                                        </p:tav>
                                      </p:tavLst>
                                    </p:anim>
                                    <p:anim calcmode="lin" valueType="num">
                                      <p:cBhvr>
                                        <p:cTn id="12" dur="1000"/>
                                        <p:tgtEl>
                                          <p:spTgt spid="3"/>
                                        </p:tgtEl>
                                        <p:attrNameLst>
                                          <p:attrName>ppt_h</p:attrName>
                                        </p:attrNameLst>
                                      </p:cBhvr>
                                      <p:tavLst>
                                        <p:tav tm="0">
                                          <p:val>
                                            <p:strVal val="ppt_h"/>
                                          </p:val>
                                        </p:tav>
                                        <p:tav tm="100000">
                                          <p:val>
                                            <p:strVal val="ppt_h"/>
                                          </p:val>
                                        </p:tav>
                                      </p:tavLst>
                                    </p:anim>
                                    <p:animEffect transition="out" filter="fade">
                                      <p:cBhvr>
                                        <p:cTn id="13" dur="1000"/>
                                        <p:tgtEl>
                                          <p:spTgt spid="3"/>
                                        </p:tgtEl>
                                      </p:cBhvr>
                                    </p:animEffect>
                                    <p:set>
                                      <p:cBhvr>
                                        <p:cTn id="14" dur="1" fill="hold">
                                          <p:stCondLst>
                                            <p:cond delay="999"/>
                                          </p:stCondLst>
                                        </p:cTn>
                                        <p:tgtEl>
                                          <p:spTgt spid="3"/>
                                        </p:tgtEl>
                                        <p:attrNameLst>
                                          <p:attrName>style.visibility</p:attrName>
                                        </p:attrNameLst>
                                      </p:cBhvr>
                                      <p:to>
                                        <p:strVal val="hidden"/>
                                      </p:to>
                                    </p:set>
                                  </p:childTnLst>
                                </p:cTn>
                              </p:par>
                              <p:par>
                                <p:cTn id="15" presetID="10"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xit" presetSubtype="0" fill="hold" nodeType="clickEffect">
                                  <p:stCondLst>
                                    <p:cond delay="0"/>
                                  </p:stCondLst>
                                  <p:childTnLst>
                                    <p:animEffect transition="out" filter="fade">
                                      <p:cBhvr>
                                        <p:cTn id="21" dur="1000"/>
                                        <p:tgtEl>
                                          <p:spTgt spid="4"/>
                                        </p:tgtEl>
                                      </p:cBhvr>
                                    </p:animEffect>
                                    <p:anim calcmode="lin" valueType="num">
                                      <p:cBhvr>
                                        <p:cTn id="22" dur="1000"/>
                                        <p:tgtEl>
                                          <p:spTgt spid="4"/>
                                        </p:tgtEl>
                                        <p:attrNameLst>
                                          <p:attrName>ppt_x</p:attrName>
                                        </p:attrNameLst>
                                      </p:cBhvr>
                                      <p:tavLst>
                                        <p:tav tm="0">
                                          <p:val>
                                            <p:strVal val="ppt_x"/>
                                          </p:val>
                                        </p:tav>
                                        <p:tav tm="100000">
                                          <p:val>
                                            <p:strVal val="ppt_x"/>
                                          </p:val>
                                        </p:tav>
                                      </p:tavLst>
                                    </p:anim>
                                    <p:anim calcmode="lin" valueType="num">
                                      <p:cBhvr>
                                        <p:cTn id="23" dur="1000"/>
                                        <p:tgtEl>
                                          <p:spTgt spid="4"/>
                                        </p:tgtEl>
                                        <p:attrNameLst>
                                          <p:attrName>ppt_y</p:attrName>
                                        </p:attrNameLst>
                                      </p:cBhvr>
                                      <p:tavLst>
                                        <p:tav tm="0">
                                          <p:val>
                                            <p:strVal val="ppt_y"/>
                                          </p:val>
                                        </p:tav>
                                        <p:tav tm="100000">
                                          <p:val>
                                            <p:strVal val="ppt_y+.1"/>
                                          </p:val>
                                        </p:tav>
                                      </p:tavLst>
                                    </p:anim>
                                    <p:set>
                                      <p:cBhvr>
                                        <p:cTn id="24" dur="1" fill="hold">
                                          <p:stCondLst>
                                            <p:cond delay="999"/>
                                          </p:stCondLst>
                                        </p:cTn>
                                        <p:tgtEl>
                                          <p:spTgt spid="4"/>
                                        </p:tgtEl>
                                        <p:attrNameLst>
                                          <p:attrName>style.visibility</p:attrName>
                                        </p:attrNameLst>
                                      </p:cBhvr>
                                      <p:to>
                                        <p:strVal val="hidden"/>
                                      </p:to>
                                    </p:set>
                                  </p:childTnLst>
                                </p:cTn>
                              </p:par>
                              <p:par>
                                <p:cTn id="25" presetID="55" presetClass="exit" presetSubtype="0" fill="hold" nodeType="withEffect">
                                  <p:stCondLst>
                                    <p:cond delay="0"/>
                                  </p:stCondLst>
                                  <p:childTnLst>
                                    <p:anim calcmode="lin" valueType="num">
                                      <p:cBhvr>
                                        <p:cTn id="26" dur="1000"/>
                                        <p:tgtEl>
                                          <p:spTgt spid="4"/>
                                        </p:tgtEl>
                                        <p:attrNameLst>
                                          <p:attrName>ppt_w</p:attrName>
                                        </p:attrNameLst>
                                      </p:cBhvr>
                                      <p:tavLst>
                                        <p:tav tm="0">
                                          <p:val>
                                            <p:strVal val="ppt_w"/>
                                          </p:val>
                                        </p:tav>
                                        <p:tav tm="100000">
                                          <p:val>
                                            <p:strVal val="ppt_w*0.70"/>
                                          </p:val>
                                        </p:tav>
                                      </p:tavLst>
                                    </p:anim>
                                    <p:anim calcmode="lin" valueType="num">
                                      <p:cBhvr>
                                        <p:cTn id="27" dur="1000"/>
                                        <p:tgtEl>
                                          <p:spTgt spid="4"/>
                                        </p:tgtEl>
                                        <p:attrNameLst>
                                          <p:attrName>ppt_h</p:attrName>
                                        </p:attrNameLst>
                                      </p:cBhvr>
                                      <p:tavLst>
                                        <p:tav tm="0">
                                          <p:val>
                                            <p:strVal val="ppt_h"/>
                                          </p:val>
                                        </p:tav>
                                        <p:tav tm="100000">
                                          <p:val>
                                            <p:strVal val="ppt_h"/>
                                          </p:val>
                                        </p:tav>
                                      </p:tavLst>
                                    </p:anim>
                                    <p:animEffect transition="out" filter="fade">
                                      <p:cBhvr>
                                        <p:cTn id="28" dur="1000"/>
                                        <p:tgtEl>
                                          <p:spTgt spid="4"/>
                                        </p:tgtEl>
                                      </p:cBhvr>
                                    </p:animEffect>
                                    <p:set>
                                      <p:cBhvr>
                                        <p:cTn id="29" dur="1" fill="hold">
                                          <p:stCondLst>
                                            <p:cond delay="999"/>
                                          </p:stCondLst>
                                        </p:cTn>
                                        <p:tgtEl>
                                          <p:spTgt spid="4"/>
                                        </p:tgtEl>
                                        <p:attrNameLst>
                                          <p:attrName>style.visibility</p:attrName>
                                        </p:attrNameLst>
                                      </p:cBhvr>
                                      <p:to>
                                        <p:strVal val="hidden"/>
                                      </p:to>
                                    </p:set>
                                  </p:childTnLst>
                                </p:cTn>
                              </p:par>
                              <p:par>
                                <p:cTn id="30" presetID="10"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xit" presetSubtype="0" fill="hold" nodeType="clickEffect">
                                  <p:stCondLst>
                                    <p:cond delay="0"/>
                                  </p:stCondLst>
                                  <p:childTnLst>
                                    <p:animEffect transition="out" filter="fade">
                                      <p:cBhvr>
                                        <p:cTn id="36" dur="1000"/>
                                        <p:tgtEl>
                                          <p:spTgt spid="5"/>
                                        </p:tgtEl>
                                      </p:cBhvr>
                                    </p:animEffect>
                                    <p:anim calcmode="lin" valueType="num">
                                      <p:cBhvr>
                                        <p:cTn id="37" dur="1000"/>
                                        <p:tgtEl>
                                          <p:spTgt spid="5"/>
                                        </p:tgtEl>
                                        <p:attrNameLst>
                                          <p:attrName>ppt_x</p:attrName>
                                        </p:attrNameLst>
                                      </p:cBhvr>
                                      <p:tavLst>
                                        <p:tav tm="0">
                                          <p:val>
                                            <p:strVal val="ppt_x"/>
                                          </p:val>
                                        </p:tav>
                                        <p:tav tm="100000">
                                          <p:val>
                                            <p:strVal val="ppt_x"/>
                                          </p:val>
                                        </p:tav>
                                      </p:tavLst>
                                    </p:anim>
                                    <p:anim calcmode="lin" valueType="num">
                                      <p:cBhvr>
                                        <p:cTn id="38" dur="1000"/>
                                        <p:tgtEl>
                                          <p:spTgt spid="5"/>
                                        </p:tgtEl>
                                        <p:attrNameLst>
                                          <p:attrName>ppt_y</p:attrName>
                                        </p:attrNameLst>
                                      </p:cBhvr>
                                      <p:tavLst>
                                        <p:tav tm="0">
                                          <p:val>
                                            <p:strVal val="ppt_y"/>
                                          </p:val>
                                        </p:tav>
                                        <p:tav tm="100000">
                                          <p:val>
                                            <p:strVal val="ppt_y+.1"/>
                                          </p:val>
                                        </p:tav>
                                      </p:tavLst>
                                    </p:anim>
                                    <p:set>
                                      <p:cBhvr>
                                        <p:cTn id="39" dur="1" fill="hold">
                                          <p:stCondLst>
                                            <p:cond delay="999"/>
                                          </p:stCondLst>
                                        </p:cTn>
                                        <p:tgtEl>
                                          <p:spTgt spid="5"/>
                                        </p:tgtEl>
                                        <p:attrNameLst>
                                          <p:attrName>style.visibility</p:attrName>
                                        </p:attrNameLst>
                                      </p:cBhvr>
                                      <p:to>
                                        <p:strVal val="hidden"/>
                                      </p:to>
                                    </p:set>
                                  </p:childTnLst>
                                </p:cTn>
                              </p:par>
                              <p:par>
                                <p:cTn id="40" presetID="55" presetClass="exit" presetSubtype="0" fill="hold" nodeType="withEffect">
                                  <p:stCondLst>
                                    <p:cond delay="0"/>
                                  </p:stCondLst>
                                  <p:childTnLst>
                                    <p:anim calcmode="lin" valueType="num">
                                      <p:cBhvr>
                                        <p:cTn id="41" dur="1000"/>
                                        <p:tgtEl>
                                          <p:spTgt spid="5"/>
                                        </p:tgtEl>
                                        <p:attrNameLst>
                                          <p:attrName>ppt_w</p:attrName>
                                        </p:attrNameLst>
                                      </p:cBhvr>
                                      <p:tavLst>
                                        <p:tav tm="0">
                                          <p:val>
                                            <p:strVal val="ppt_w"/>
                                          </p:val>
                                        </p:tav>
                                        <p:tav tm="100000">
                                          <p:val>
                                            <p:strVal val="ppt_w*0.70"/>
                                          </p:val>
                                        </p:tav>
                                      </p:tavLst>
                                    </p:anim>
                                    <p:anim calcmode="lin" valueType="num">
                                      <p:cBhvr>
                                        <p:cTn id="42" dur="1000"/>
                                        <p:tgtEl>
                                          <p:spTgt spid="5"/>
                                        </p:tgtEl>
                                        <p:attrNameLst>
                                          <p:attrName>ppt_h</p:attrName>
                                        </p:attrNameLst>
                                      </p:cBhvr>
                                      <p:tavLst>
                                        <p:tav tm="0">
                                          <p:val>
                                            <p:strVal val="ppt_h"/>
                                          </p:val>
                                        </p:tav>
                                        <p:tav tm="100000">
                                          <p:val>
                                            <p:strVal val="ppt_h"/>
                                          </p:val>
                                        </p:tav>
                                      </p:tavLst>
                                    </p:anim>
                                    <p:animEffect transition="out" filter="fade">
                                      <p:cBhvr>
                                        <p:cTn id="43" dur="1000"/>
                                        <p:tgtEl>
                                          <p:spTgt spid="5"/>
                                        </p:tgtEl>
                                      </p:cBhvr>
                                    </p:animEffect>
                                    <p:set>
                                      <p:cBhvr>
                                        <p:cTn id="44" dur="1" fill="hold">
                                          <p:stCondLst>
                                            <p:cond delay="999"/>
                                          </p:stCondLst>
                                        </p:cTn>
                                        <p:tgtEl>
                                          <p:spTgt spid="5"/>
                                        </p:tgtEl>
                                        <p:attrNameLst>
                                          <p:attrName>style.visibility</p:attrName>
                                        </p:attrNameLst>
                                      </p:cBhvr>
                                      <p:to>
                                        <p:strVal val="hidden"/>
                                      </p:to>
                                    </p:set>
                                  </p:childTnLst>
                                </p:cTn>
                              </p:par>
                              <p:par>
                                <p:cTn id="45" presetID="10"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l="8264" t="27291" r="8264" b="8801"/>
          <a:stretch/>
        </p:blipFill>
        <p:spPr>
          <a:xfrm>
            <a:off x="755650" y="1960606"/>
            <a:ext cx="7632700" cy="4132220"/>
          </a:xfrm>
          <a:prstGeom prst="rect">
            <a:avLst/>
          </a:prstGeom>
        </p:spPr>
      </p:pic>
      <p:sp>
        <p:nvSpPr>
          <p:cNvPr id="7" name="Rectangle 6"/>
          <p:cNvSpPr/>
          <p:nvPr/>
        </p:nvSpPr>
        <p:spPr>
          <a:xfrm>
            <a:off x="1481695" y="1487158"/>
            <a:ext cx="6328891" cy="422405"/>
          </a:xfrm>
          <a:prstGeom prst="rect">
            <a:avLst/>
          </a:prstGeom>
        </p:spPr>
        <p:txBody>
          <a:bodyPr wrap="square" lIns="0" tIns="72000" rIns="0" bIns="72000">
            <a:spAutoFit/>
          </a:bodyPr>
          <a:lstStyle/>
          <a:p>
            <a:pPr algn="ctr">
              <a:spcAft>
                <a:spcPts val="600"/>
              </a:spcAft>
            </a:pPr>
            <a:r>
              <a:rPr lang="en-GB" dirty="0"/>
              <a:t>Here are 3 measurements</a:t>
            </a:r>
            <a:r>
              <a:rPr lang="en-GB" dirty="0" smtClean="0"/>
              <a:t>:</a:t>
            </a:r>
            <a:endParaRPr lang="en-GB" dirty="0"/>
          </a:p>
        </p:txBody>
      </p:sp>
      <p:sp>
        <p:nvSpPr>
          <p:cNvPr id="19" name="Rectangle 18"/>
          <p:cNvSpPr/>
          <p:nvPr/>
        </p:nvSpPr>
        <p:spPr>
          <a:xfrm>
            <a:off x="1831671" y="765175"/>
            <a:ext cx="5480668" cy="615553"/>
          </a:xfrm>
          <a:prstGeom prst="rect">
            <a:avLst/>
          </a:prstGeom>
        </p:spPr>
        <p:txBody>
          <a:bodyPr wrap="none" lIns="0" tIns="0" rIns="0" bIns="0">
            <a:spAutoFit/>
          </a:bodyPr>
          <a:lstStyle/>
          <a:p>
            <a:pPr algn="ctr"/>
            <a:r>
              <a:rPr lang="en-GB" altLang="en-US" sz="4000" dirty="0" smtClean="0">
                <a:latin typeface="+mj-lt"/>
              </a:rPr>
              <a:t>Ordering Measurements</a:t>
            </a:r>
            <a:endParaRPr lang="en-GB" sz="4000" dirty="0">
              <a:latin typeface="+mj-lt"/>
            </a:endParaRPr>
          </a:p>
        </p:txBody>
      </p:sp>
      <p:sp>
        <p:nvSpPr>
          <p:cNvPr id="2" name="Rectangle 1"/>
          <p:cNvSpPr/>
          <p:nvPr/>
        </p:nvSpPr>
        <p:spPr>
          <a:xfrm>
            <a:off x="3229232" y="5442912"/>
            <a:ext cx="2685536" cy="525000"/>
          </a:xfrm>
          <a:prstGeom prst="rect">
            <a:avLst/>
          </a:prstGeom>
          <a:solidFill>
            <a:srgbClr val="924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Key Fact</a:t>
            </a:r>
          </a:p>
          <a:p>
            <a:pPr algn="ctr"/>
            <a:r>
              <a:rPr lang="en-GB" dirty="0"/>
              <a:t>1 litre = 1000ml</a:t>
            </a:r>
          </a:p>
        </p:txBody>
      </p:sp>
      <p:sp>
        <p:nvSpPr>
          <p:cNvPr id="20" name="TextBox 19"/>
          <p:cNvSpPr txBox="1"/>
          <p:nvPr/>
        </p:nvSpPr>
        <p:spPr>
          <a:xfrm>
            <a:off x="1163379" y="2131958"/>
            <a:ext cx="1587502" cy="523220"/>
          </a:xfrm>
          <a:prstGeom prst="rect">
            <a:avLst/>
          </a:prstGeom>
          <a:solidFill>
            <a:srgbClr val="E8C601"/>
          </a:solidFill>
          <a:ln w="28575">
            <a:solidFill>
              <a:schemeClr val="tx1"/>
            </a:solidFill>
          </a:ln>
        </p:spPr>
        <p:txBody>
          <a:bodyPr wrap="square" rtlCol="0">
            <a:spAutoFit/>
          </a:bodyPr>
          <a:lstStyle/>
          <a:p>
            <a:pPr algn="ctr"/>
            <a:r>
              <a:rPr lang="en-GB" sz="2800" dirty="0"/>
              <a:t>5000ml</a:t>
            </a:r>
          </a:p>
        </p:txBody>
      </p:sp>
      <p:sp>
        <p:nvSpPr>
          <p:cNvPr id="21" name="TextBox 20"/>
          <p:cNvSpPr txBox="1"/>
          <p:nvPr/>
        </p:nvSpPr>
        <p:spPr>
          <a:xfrm>
            <a:off x="3723017" y="2131958"/>
            <a:ext cx="1778003" cy="523220"/>
          </a:xfrm>
          <a:prstGeom prst="rect">
            <a:avLst/>
          </a:prstGeom>
          <a:solidFill>
            <a:schemeClr val="accent2">
              <a:lumMod val="60000"/>
              <a:lumOff val="40000"/>
            </a:schemeClr>
          </a:solidFill>
          <a:ln w="19050">
            <a:solidFill>
              <a:schemeClr val="tx1"/>
            </a:solidFill>
          </a:ln>
        </p:spPr>
        <p:txBody>
          <a:bodyPr wrap="square" rtlCol="0">
            <a:spAutoFit/>
          </a:bodyPr>
          <a:lstStyle/>
          <a:p>
            <a:pPr algn="ctr"/>
            <a:r>
              <a:rPr lang="en-GB" sz="2800" dirty="0"/>
              <a:t>4l 250ml</a:t>
            </a:r>
          </a:p>
        </p:txBody>
      </p:sp>
      <p:sp>
        <p:nvSpPr>
          <p:cNvPr id="22" name="TextBox 21"/>
          <p:cNvSpPr txBox="1"/>
          <p:nvPr/>
        </p:nvSpPr>
        <p:spPr>
          <a:xfrm>
            <a:off x="6473155" y="2131958"/>
            <a:ext cx="1587502" cy="523220"/>
          </a:xfrm>
          <a:prstGeom prst="rect">
            <a:avLst/>
          </a:prstGeom>
          <a:solidFill>
            <a:schemeClr val="accent5">
              <a:lumMod val="60000"/>
              <a:lumOff val="40000"/>
            </a:schemeClr>
          </a:solidFill>
          <a:ln w="28575">
            <a:solidFill>
              <a:schemeClr val="tx1"/>
            </a:solidFill>
          </a:ln>
        </p:spPr>
        <p:txBody>
          <a:bodyPr wrap="square" rtlCol="0">
            <a:spAutoFit/>
          </a:bodyPr>
          <a:lstStyle/>
          <a:p>
            <a:pPr algn="ctr"/>
            <a:r>
              <a:rPr lang="en-GB" sz="2800" dirty="0"/>
              <a:t>3500ml</a:t>
            </a:r>
          </a:p>
        </p:txBody>
      </p:sp>
      <p:sp>
        <p:nvSpPr>
          <p:cNvPr id="23" name="TextBox 22"/>
          <p:cNvSpPr txBox="1"/>
          <p:nvPr/>
        </p:nvSpPr>
        <p:spPr>
          <a:xfrm>
            <a:off x="3723016" y="2724236"/>
            <a:ext cx="1778003" cy="523220"/>
          </a:xfrm>
          <a:prstGeom prst="rect">
            <a:avLst/>
          </a:prstGeom>
          <a:solidFill>
            <a:schemeClr val="accent2">
              <a:lumMod val="60000"/>
              <a:lumOff val="40000"/>
            </a:schemeClr>
          </a:solidFill>
          <a:ln w="28575">
            <a:solidFill>
              <a:schemeClr val="tx1"/>
            </a:solidFill>
          </a:ln>
        </p:spPr>
        <p:txBody>
          <a:bodyPr wrap="square" rtlCol="0">
            <a:spAutoFit/>
          </a:bodyPr>
          <a:lstStyle/>
          <a:p>
            <a:pPr algn="ctr"/>
            <a:r>
              <a:rPr lang="en-GB" sz="2800" dirty="0"/>
              <a:t>4250ml</a:t>
            </a:r>
          </a:p>
        </p:txBody>
      </p:sp>
      <p:sp>
        <p:nvSpPr>
          <p:cNvPr id="5" name="Rectangle 4"/>
          <p:cNvSpPr/>
          <p:nvPr/>
        </p:nvSpPr>
        <p:spPr>
          <a:xfrm>
            <a:off x="589369" y="3383262"/>
            <a:ext cx="7965260" cy="4549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First, change the measurements into the same unit.</a:t>
            </a:r>
          </a:p>
        </p:txBody>
      </p:sp>
      <p:sp>
        <p:nvSpPr>
          <p:cNvPr id="24" name="Rectangle 23"/>
          <p:cNvSpPr/>
          <p:nvPr/>
        </p:nvSpPr>
        <p:spPr>
          <a:xfrm>
            <a:off x="629443" y="3940982"/>
            <a:ext cx="7885113" cy="4549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Now, order the measurements.</a:t>
            </a:r>
          </a:p>
        </p:txBody>
      </p:sp>
      <p:sp>
        <p:nvSpPr>
          <p:cNvPr id="25" name="TextBox 24"/>
          <p:cNvSpPr txBox="1"/>
          <p:nvPr/>
        </p:nvSpPr>
        <p:spPr>
          <a:xfrm>
            <a:off x="1163379" y="4612631"/>
            <a:ext cx="1587502" cy="523220"/>
          </a:xfrm>
          <a:prstGeom prst="rect">
            <a:avLst/>
          </a:prstGeom>
          <a:solidFill>
            <a:schemeClr val="accent5">
              <a:lumMod val="60000"/>
              <a:lumOff val="40000"/>
            </a:schemeClr>
          </a:solidFill>
          <a:ln w="28575">
            <a:solidFill>
              <a:schemeClr val="tx1"/>
            </a:solidFill>
          </a:ln>
        </p:spPr>
        <p:txBody>
          <a:bodyPr wrap="square" rtlCol="0">
            <a:spAutoFit/>
          </a:bodyPr>
          <a:lstStyle/>
          <a:p>
            <a:pPr algn="ctr"/>
            <a:r>
              <a:rPr lang="en-GB" sz="2800" dirty="0"/>
              <a:t>3500ml</a:t>
            </a:r>
          </a:p>
        </p:txBody>
      </p:sp>
      <p:sp>
        <p:nvSpPr>
          <p:cNvPr id="26" name="TextBox 25"/>
          <p:cNvSpPr txBox="1"/>
          <p:nvPr/>
        </p:nvSpPr>
        <p:spPr>
          <a:xfrm>
            <a:off x="3723016" y="4612631"/>
            <a:ext cx="1778003" cy="523220"/>
          </a:xfrm>
          <a:prstGeom prst="rect">
            <a:avLst/>
          </a:prstGeom>
          <a:solidFill>
            <a:schemeClr val="accent2">
              <a:lumMod val="60000"/>
              <a:lumOff val="40000"/>
            </a:schemeClr>
          </a:solidFill>
          <a:ln w="28575">
            <a:solidFill>
              <a:schemeClr val="tx1"/>
            </a:solidFill>
          </a:ln>
        </p:spPr>
        <p:txBody>
          <a:bodyPr wrap="square" rtlCol="0">
            <a:spAutoFit/>
          </a:bodyPr>
          <a:lstStyle/>
          <a:p>
            <a:pPr algn="ctr"/>
            <a:r>
              <a:rPr lang="en-GB" sz="2800" dirty="0" smtClean="0"/>
              <a:t>4l 250ml</a:t>
            </a:r>
            <a:endParaRPr lang="en-GB" sz="2800" dirty="0"/>
          </a:p>
        </p:txBody>
      </p:sp>
      <p:sp>
        <p:nvSpPr>
          <p:cNvPr id="27" name="TextBox 26"/>
          <p:cNvSpPr txBox="1"/>
          <p:nvPr/>
        </p:nvSpPr>
        <p:spPr>
          <a:xfrm>
            <a:off x="6473154" y="4612631"/>
            <a:ext cx="1587502" cy="523220"/>
          </a:xfrm>
          <a:prstGeom prst="rect">
            <a:avLst/>
          </a:prstGeom>
          <a:solidFill>
            <a:srgbClr val="E8C601"/>
          </a:solidFill>
          <a:ln w="28575">
            <a:solidFill>
              <a:schemeClr val="tx1"/>
            </a:solidFill>
          </a:ln>
        </p:spPr>
        <p:txBody>
          <a:bodyPr wrap="square" rtlCol="0">
            <a:spAutoFit/>
          </a:bodyPr>
          <a:lstStyle/>
          <a:p>
            <a:pPr algn="ctr"/>
            <a:r>
              <a:rPr lang="en-GB" sz="2800" dirty="0"/>
              <a:t>5000ml</a:t>
            </a:r>
          </a:p>
        </p:txBody>
      </p:sp>
    </p:spTree>
    <p:extLst>
      <p:ext uri="{BB962C8B-B14F-4D97-AF65-F5344CB8AC3E}">
        <p14:creationId xmlns:p14="http://schemas.microsoft.com/office/powerpoint/2010/main" val="1321611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5" grpId="0" animBg="1"/>
      <p:bldP spid="24" grpId="0" animBg="1"/>
      <p:bldP spid="25" grpId="0" animBg="1"/>
      <p:bldP spid="26" grpId="0" animBg="1"/>
      <p:bldP spid="2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l="8264" t="27291" r="8264" b="8801"/>
          <a:stretch/>
        </p:blipFill>
        <p:spPr>
          <a:xfrm>
            <a:off x="755650" y="1960606"/>
            <a:ext cx="7632700" cy="4132220"/>
          </a:xfrm>
          <a:prstGeom prst="rect">
            <a:avLst/>
          </a:prstGeom>
        </p:spPr>
      </p:pic>
      <p:sp>
        <p:nvSpPr>
          <p:cNvPr id="7" name="Rectangle 6"/>
          <p:cNvSpPr/>
          <p:nvPr/>
        </p:nvSpPr>
        <p:spPr>
          <a:xfrm>
            <a:off x="1481695" y="1487158"/>
            <a:ext cx="6328891" cy="422405"/>
          </a:xfrm>
          <a:prstGeom prst="rect">
            <a:avLst/>
          </a:prstGeom>
        </p:spPr>
        <p:txBody>
          <a:bodyPr wrap="square" lIns="0" tIns="72000" rIns="0" bIns="72000">
            <a:spAutoFit/>
          </a:bodyPr>
          <a:lstStyle/>
          <a:p>
            <a:pPr algn="ctr">
              <a:spcAft>
                <a:spcPts val="600"/>
              </a:spcAft>
            </a:pPr>
            <a:r>
              <a:rPr lang="en-GB" dirty="0"/>
              <a:t>Order these measurements:</a:t>
            </a:r>
          </a:p>
        </p:txBody>
      </p:sp>
      <p:sp>
        <p:nvSpPr>
          <p:cNvPr id="19" name="Rectangle 18"/>
          <p:cNvSpPr/>
          <p:nvPr/>
        </p:nvSpPr>
        <p:spPr>
          <a:xfrm>
            <a:off x="1831671" y="765175"/>
            <a:ext cx="5480668" cy="615553"/>
          </a:xfrm>
          <a:prstGeom prst="rect">
            <a:avLst/>
          </a:prstGeom>
        </p:spPr>
        <p:txBody>
          <a:bodyPr wrap="none" lIns="0" tIns="0" rIns="0" bIns="0">
            <a:spAutoFit/>
          </a:bodyPr>
          <a:lstStyle/>
          <a:p>
            <a:pPr algn="ctr"/>
            <a:r>
              <a:rPr lang="en-GB" altLang="en-US" sz="4000" dirty="0" smtClean="0">
                <a:latin typeface="+mj-lt"/>
              </a:rPr>
              <a:t>Ordering Measurements</a:t>
            </a:r>
            <a:endParaRPr lang="en-GB" sz="4000" dirty="0">
              <a:latin typeface="+mj-lt"/>
            </a:endParaRPr>
          </a:p>
        </p:txBody>
      </p:sp>
      <p:sp>
        <p:nvSpPr>
          <p:cNvPr id="2" name="Rectangle 1"/>
          <p:cNvSpPr/>
          <p:nvPr/>
        </p:nvSpPr>
        <p:spPr>
          <a:xfrm>
            <a:off x="3229232" y="5442912"/>
            <a:ext cx="2685536" cy="525000"/>
          </a:xfrm>
          <a:prstGeom prst="rect">
            <a:avLst/>
          </a:prstGeom>
          <a:solidFill>
            <a:srgbClr val="924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Key Fact</a:t>
            </a:r>
          </a:p>
          <a:p>
            <a:pPr algn="ctr"/>
            <a:r>
              <a:rPr lang="en-GB" dirty="0"/>
              <a:t>1 litre = 1000ml</a:t>
            </a:r>
          </a:p>
        </p:txBody>
      </p:sp>
      <p:sp>
        <p:nvSpPr>
          <p:cNvPr id="20" name="TextBox 19"/>
          <p:cNvSpPr txBox="1"/>
          <p:nvPr/>
        </p:nvSpPr>
        <p:spPr>
          <a:xfrm>
            <a:off x="1163379" y="2131958"/>
            <a:ext cx="1587502" cy="523220"/>
          </a:xfrm>
          <a:prstGeom prst="rect">
            <a:avLst/>
          </a:prstGeom>
          <a:solidFill>
            <a:srgbClr val="E8C601"/>
          </a:solidFill>
          <a:ln w="28575">
            <a:solidFill>
              <a:schemeClr val="tx1"/>
            </a:solidFill>
          </a:ln>
        </p:spPr>
        <p:txBody>
          <a:bodyPr wrap="square" rtlCol="0">
            <a:spAutoFit/>
          </a:bodyPr>
          <a:lstStyle/>
          <a:p>
            <a:pPr algn="ctr"/>
            <a:r>
              <a:rPr lang="en-GB" sz="2800" dirty="0"/>
              <a:t>2250ml</a:t>
            </a:r>
          </a:p>
        </p:txBody>
      </p:sp>
      <p:sp>
        <p:nvSpPr>
          <p:cNvPr id="21" name="TextBox 20"/>
          <p:cNvSpPr txBox="1"/>
          <p:nvPr/>
        </p:nvSpPr>
        <p:spPr>
          <a:xfrm>
            <a:off x="3723017" y="2131958"/>
            <a:ext cx="1778003" cy="523220"/>
          </a:xfrm>
          <a:prstGeom prst="rect">
            <a:avLst/>
          </a:prstGeom>
          <a:solidFill>
            <a:schemeClr val="accent2">
              <a:lumMod val="60000"/>
              <a:lumOff val="40000"/>
            </a:schemeClr>
          </a:solidFill>
          <a:ln w="28575">
            <a:solidFill>
              <a:schemeClr val="tx1"/>
            </a:solidFill>
          </a:ln>
        </p:spPr>
        <p:txBody>
          <a:bodyPr wrap="square" rtlCol="0">
            <a:spAutoFit/>
          </a:bodyPr>
          <a:lstStyle/>
          <a:p>
            <a:pPr algn="ctr"/>
            <a:r>
              <a:rPr lang="en-GB" sz="2800" dirty="0"/>
              <a:t>1l 500ml</a:t>
            </a:r>
          </a:p>
        </p:txBody>
      </p:sp>
      <p:sp>
        <p:nvSpPr>
          <p:cNvPr id="22" name="TextBox 21"/>
          <p:cNvSpPr txBox="1"/>
          <p:nvPr/>
        </p:nvSpPr>
        <p:spPr>
          <a:xfrm>
            <a:off x="6473155" y="2131958"/>
            <a:ext cx="1587502" cy="523220"/>
          </a:xfrm>
          <a:prstGeom prst="rect">
            <a:avLst/>
          </a:prstGeom>
          <a:solidFill>
            <a:schemeClr val="accent5">
              <a:lumMod val="60000"/>
              <a:lumOff val="40000"/>
            </a:schemeClr>
          </a:solidFill>
          <a:ln w="28575">
            <a:solidFill>
              <a:schemeClr val="tx1"/>
            </a:solidFill>
          </a:ln>
        </p:spPr>
        <p:txBody>
          <a:bodyPr wrap="square" rtlCol="0">
            <a:spAutoFit/>
          </a:bodyPr>
          <a:lstStyle/>
          <a:p>
            <a:pPr algn="ctr"/>
            <a:r>
              <a:rPr lang="en-GB" sz="2800" dirty="0"/>
              <a:t>2l 750ml</a:t>
            </a:r>
          </a:p>
        </p:txBody>
      </p:sp>
      <p:sp>
        <p:nvSpPr>
          <p:cNvPr id="15" name="TextBox 14"/>
          <p:cNvSpPr txBox="1"/>
          <p:nvPr/>
        </p:nvSpPr>
        <p:spPr>
          <a:xfrm>
            <a:off x="6473155" y="3765106"/>
            <a:ext cx="1587502" cy="523220"/>
          </a:xfrm>
          <a:prstGeom prst="rect">
            <a:avLst/>
          </a:prstGeom>
          <a:solidFill>
            <a:schemeClr val="accent5">
              <a:lumMod val="60000"/>
              <a:lumOff val="40000"/>
            </a:schemeClr>
          </a:solidFill>
          <a:ln w="28575">
            <a:solidFill>
              <a:schemeClr val="tx1"/>
            </a:solidFill>
          </a:ln>
        </p:spPr>
        <p:txBody>
          <a:bodyPr wrap="square" rtlCol="0">
            <a:spAutoFit/>
          </a:bodyPr>
          <a:lstStyle/>
          <a:p>
            <a:pPr algn="ctr"/>
            <a:r>
              <a:rPr lang="en-GB" sz="2800" dirty="0"/>
              <a:t>2l 750ml</a:t>
            </a:r>
          </a:p>
        </p:txBody>
      </p:sp>
      <p:sp>
        <p:nvSpPr>
          <p:cNvPr id="16" name="TextBox 15"/>
          <p:cNvSpPr txBox="1"/>
          <p:nvPr/>
        </p:nvSpPr>
        <p:spPr>
          <a:xfrm>
            <a:off x="1068128" y="3765106"/>
            <a:ext cx="1778003" cy="523220"/>
          </a:xfrm>
          <a:prstGeom prst="rect">
            <a:avLst/>
          </a:prstGeom>
          <a:solidFill>
            <a:schemeClr val="accent2">
              <a:lumMod val="60000"/>
              <a:lumOff val="40000"/>
            </a:schemeClr>
          </a:solidFill>
          <a:ln w="28575">
            <a:solidFill>
              <a:schemeClr val="tx1"/>
            </a:solidFill>
          </a:ln>
        </p:spPr>
        <p:txBody>
          <a:bodyPr wrap="square" rtlCol="0">
            <a:spAutoFit/>
          </a:bodyPr>
          <a:lstStyle/>
          <a:p>
            <a:pPr algn="ctr"/>
            <a:r>
              <a:rPr lang="en-GB" sz="2800" dirty="0"/>
              <a:t>1l 500ml</a:t>
            </a:r>
          </a:p>
        </p:txBody>
      </p:sp>
      <p:sp>
        <p:nvSpPr>
          <p:cNvPr id="17" name="TextBox 16"/>
          <p:cNvSpPr txBox="1"/>
          <p:nvPr/>
        </p:nvSpPr>
        <p:spPr>
          <a:xfrm>
            <a:off x="3778249" y="3765106"/>
            <a:ext cx="1587502" cy="523220"/>
          </a:xfrm>
          <a:prstGeom prst="rect">
            <a:avLst/>
          </a:prstGeom>
          <a:solidFill>
            <a:srgbClr val="E8C601"/>
          </a:solidFill>
          <a:ln w="28575">
            <a:solidFill>
              <a:schemeClr val="tx1"/>
            </a:solidFill>
          </a:ln>
        </p:spPr>
        <p:txBody>
          <a:bodyPr wrap="square" rtlCol="0">
            <a:spAutoFit/>
          </a:bodyPr>
          <a:lstStyle/>
          <a:p>
            <a:pPr algn="ctr"/>
            <a:r>
              <a:rPr lang="en-GB" sz="2800" dirty="0"/>
              <a:t>2250ml</a:t>
            </a:r>
          </a:p>
        </p:txBody>
      </p:sp>
      <p:sp>
        <p:nvSpPr>
          <p:cNvPr id="12" name="TextBox 11"/>
          <p:cNvSpPr txBox="1"/>
          <p:nvPr/>
        </p:nvSpPr>
        <p:spPr>
          <a:xfrm>
            <a:off x="1115752" y="2757881"/>
            <a:ext cx="1682753" cy="523220"/>
          </a:xfrm>
          <a:prstGeom prst="rect">
            <a:avLst/>
          </a:prstGeom>
          <a:solidFill>
            <a:srgbClr val="E8C601"/>
          </a:solidFill>
          <a:ln w="28575">
            <a:solidFill>
              <a:schemeClr val="tx1"/>
            </a:solidFill>
          </a:ln>
        </p:spPr>
        <p:txBody>
          <a:bodyPr wrap="square" rtlCol="0">
            <a:spAutoFit/>
          </a:bodyPr>
          <a:lstStyle/>
          <a:p>
            <a:pPr algn="ctr"/>
            <a:r>
              <a:rPr lang="en-GB" sz="2800" dirty="0" smtClean="0"/>
              <a:t>2l 250ml</a:t>
            </a:r>
            <a:endParaRPr lang="en-GB" sz="2800" dirty="0"/>
          </a:p>
        </p:txBody>
      </p:sp>
    </p:spTree>
    <p:extLst>
      <p:ext uri="{BB962C8B-B14F-4D97-AF65-F5344CB8AC3E}">
        <p14:creationId xmlns:p14="http://schemas.microsoft.com/office/powerpoint/2010/main" val="564389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l="8264" t="27291" r="8264" b="8801"/>
          <a:stretch/>
        </p:blipFill>
        <p:spPr>
          <a:xfrm>
            <a:off x="755650" y="1960606"/>
            <a:ext cx="7632700" cy="4132220"/>
          </a:xfrm>
          <a:prstGeom prst="rect">
            <a:avLst/>
          </a:prstGeom>
        </p:spPr>
      </p:pic>
      <p:sp>
        <p:nvSpPr>
          <p:cNvPr id="7" name="Rectangle 6"/>
          <p:cNvSpPr/>
          <p:nvPr/>
        </p:nvSpPr>
        <p:spPr>
          <a:xfrm>
            <a:off x="1481695" y="1487158"/>
            <a:ext cx="6328891" cy="422405"/>
          </a:xfrm>
          <a:prstGeom prst="rect">
            <a:avLst/>
          </a:prstGeom>
        </p:spPr>
        <p:txBody>
          <a:bodyPr wrap="square" lIns="0" tIns="72000" rIns="0" bIns="72000">
            <a:spAutoFit/>
          </a:bodyPr>
          <a:lstStyle/>
          <a:p>
            <a:pPr algn="ctr">
              <a:spcAft>
                <a:spcPts val="600"/>
              </a:spcAft>
            </a:pPr>
            <a:r>
              <a:rPr lang="en-GB" dirty="0"/>
              <a:t>Order these measurements:</a:t>
            </a:r>
          </a:p>
        </p:txBody>
      </p:sp>
      <p:sp>
        <p:nvSpPr>
          <p:cNvPr id="19" name="Rectangle 18"/>
          <p:cNvSpPr/>
          <p:nvPr/>
        </p:nvSpPr>
        <p:spPr>
          <a:xfrm>
            <a:off x="1831671" y="765175"/>
            <a:ext cx="5480668" cy="615553"/>
          </a:xfrm>
          <a:prstGeom prst="rect">
            <a:avLst/>
          </a:prstGeom>
        </p:spPr>
        <p:txBody>
          <a:bodyPr wrap="none" lIns="0" tIns="0" rIns="0" bIns="0">
            <a:spAutoFit/>
          </a:bodyPr>
          <a:lstStyle/>
          <a:p>
            <a:pPr algn="ctr"/>
            <a:r>
              <a:rPr lang="en-GB" altLang="en-US" sz="4000" dirty="0" smtClean="0">
                <a:latin typeface="+mj-lt"/>
              </a:rPr>
              <a:t>Ordering Measurements</a:t>
            </a:r>
            <a:endParaRPr lang="en-GB" sz="4000" dirty="0">
              <a:latin typeface="+mj-lt"/>
            </a:endParaRPr>
          </a:p>
        </p:txBody>
      </p:sp>
      <p:sp>
        <p:nvSpPr>
          <p:cNvPr id="2" name="Rectangle 1"/>
          <p:cNvSpPr/>
          <p:nvPr/>
        </p:nvSpPr>
        <p:spPr>
          <a:xfrm>
            <a:off x="3229232" y="5442912"/>
            <a:ext cx="2685536" cy="525000"/>
          </a:xfrm>
          <a:prstGeom prst="rect">
            <a:avLst/>
          </a:prstGeom>
          <a:solidFill>
            <a:srgbClr val="924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Key Fact</a:t>
            </a:r>
          </a:p>
          <a:p>
            <a:pPr algn="ctr"/>
            <a:r>
              <a:rPr lang="en-GB" dirty="0"/>
              <a:t>1 litre = 1000ml</a:t>
            </a:r>
          </a:p>
        </p:txBody>
      </p:sp>
      <p:sp>
        <p:nvSpPr>
          <p:cNvPr id="12" name="TextBox 11"/>
          <p:cNvSpPr txBox="1"/>
          <p:nvPr/>
        </p:nvSpPr>
        <p:spPr>
          <a:xfrm>
            <a:off x="843000" y="2367273"/>
            <a:ext cx="1676406" cy="523220"/>
          </a:xfrm>
          <a:prstGeom prst="rect">
            <a:avLst/>
          </a:prstGeom>
          <a:solidFill>
            <a:srgbClr val="92D050"/>
          </a:solidFill>
          <a:ln w="28575">
            <a:solidFill>
              <a:schemeClr val="tx1"/>
            </a:solidFill>
          </a:ln>
        </p:spPr>
        <p:txBody>
          <a:bodyPr wrap="square" rtlCol="0">
            <a:spAutoFit/>
          </a:bodyPr>
          <a:lstStyle/>
          <a:p>
            <a:pPr algn="ctr"/>
            <a:r>
              <a:rPr lang="en-GB" sz="2800" dirty="0"/>
              <a:t>4l 250ml</a:t>
            </a:r>
          </a:p>
        </p:txBody>
      </p:sp>
      <p:sp>
        <p:nvSpPr>
          <p:cNvPr id="13" name="TextBox 12"/>
          <p:cNvSpPr txBox="1"/>
          <p:nvPr/>
        </p:nvSpPr>
        <p:spPr>
          <a:xfrm>
            <a:off x="2696724" y="2361608"/>
            <a:ext cx="1778003" cy="523220"/>
          </a:xfrm>
          <a:prstGeom prst="rect">
            <a:avLst/>
          </a:prstGeom>
          <a:solidFill>
            <a:schemeClr val="accent5">
              <a:lumMod val="60000"/>
              <a:lumOff val="40000"/>
            </a:schemeClr>
          </a:solidFill>
          <a:ln w="28575">
            <a:solidFill>
              <a:schemeClr val="tx1"/>
            </a:solidFill>
          </a:ln>
        </p:spPr>
        <p:txBody>
          <a:bodyPr wrap="square" rtlCol="0">
            <a:spAutoFit/>
          </a:bodyPr>
          <a:lstStyle/>
          <a:p>
            <a:pPr algn="ctr"/>
            <a:r>
              <a:rPr lang="en-GB" sz="2800" dirty="0"/>
              <a:t>7750ml</a:t>
            </a:r>
          </a:p>
        </p:txBody>
      </p:sp>
      <p:sp>
        <p:nvSpPr>
          <p:cNvPr id="14" name="TextBox 13"/>
          <p:cNvSpPr txBox="1"/>
          <p:nvPr/>
        </p:nvSpPr>
        <p:spPr>
          <a:xfrm>
            <a:off x="6610346" y="2367196"/>
            <a:ext cx="1647835" cy="523220"/>
          </a:xfrm>
          <a:prstGeom prst="rect">
            <a:avLst/>
          </a:prstGeom>
          <a:solidFill>
            <a:srgbClr val="E8C601"/>
          </a:solidFill>
          <a:ln w="28575">
            <a:solidFill>
              <a:schemeClr val="tx1"/>
            </a:solidFill>
          </a:ln>
        </p:spPr>
        <p:txBody>
          <a:bodyPr wrap="square" rtlCol="0">
            <a:spAutoFit/>
          </a:bodyPr>
          <a:lstStyle/>
          <a:p>
            <a:pPr algn="ctr"/>
            <a:r>
              <a:rPr lang="en-GB" sz="2800" dirty="0"/>
              <a:t>6l 250ml</a:t>
            </a:r>
          </a:p>
        </p:txBody>
      </p:sp>
      <p:sp>
        <p:nvSpPr>
          <p:cNvPr id="18" name="TextBox 17"/>
          <p:cNvSpPr txBox="1"/>
          <p:nvPr/>
        </p:nvSpPr>
        <p:spPr>
          <a:xfrm>
            <a:off x="4653535" y="2361608"/>
            <a:ext cx="1778003" cy="523220"/>
          </a:xfrm>
          <a:prstGeom prst="rect">
            <a:avLst/>
          </a:prstGeom>
          <a:solidFill>
            <a:schemeClr val="accent2">
              <a:lumMod val="60000"/>
              <a:lumOff val="40000"/>
            </a:schemeClr>
          </a:solidFill>
          <a:ln w="28575">
            <a:solidFill>
              <a:schemeClr val="tx1"/>
            </a:solidFill>
          </a:ln>
        </p:spPr>
        <p:txBody>
          <a:bodyPr wrap="square" rtlCol="0">
            <a:spAutoFit/>
          </a:bodyPr>
          <a:lstStyle/>
          <a:p>
            <a:pPr algn="ctr"/>
            <a:r>
              <a:rPr lang="en-GB" sz="2800" dirty="0"/>
              <a:t>5500ml</a:t>
            </a:r>
          </a:p>
        </p:txBody>
      </p:sp>
      <p:sp>
        <p:nvSpPr>
          <p:cNvPr id="23" name="TextBox 22"/>
          <p:cNvSpPr txBox="1"/>
          <p:nvPr/>
        </p:nvSpPr>
        <p:spPr>
          <a:xfrm>
            <a:off x="843000" y="3962774"/>
            <a:ext cx="1676406" cy="523220"/>
          </a:xfrm>
          <a:prstGeom prst="rect">
            <a:avLst/>
          </a:prstGeom>
          <a:solidFill>
            <a:srgbClr val="92D050"/>
          </a:solidFill>
          <a:ln w="28575">
            <a:solidFill>
              <a:schemeClr val="tx1"/>
            </a:solidFill>
          </a:ln>
        </p:spPr>
        <p:txBody>
          <a:bodyPr wrap="square" rtlCol="0">
            <a:spAutoFit/>
          </a:bodyPr>
          <a:lstStyle/>
          <a:p>
            <a:pPr algn="ctr"/>
            <a:r>
              <a:rPr lang="en-GB" sz="2800" dirty="0"/>
              <a:t>4l 250ml</a:t>
            </a:r>
          </a:p>
        </p:txBody>
      </p:sp>
      <p:sp>
        <p:nvSpPr>
          <p:cNvPr id="24" name="TextBox 23"/>
          <p:cNvSpPr txBox="1"/>
          <p:nvPr/>
        </p:nvSpPr>
        <p:spPr>
          <a:xfrm>
            <a:off x="2696723" y="3962774"/>
            <a:ext cx="1778003" cy="523220"/>
          </a:xfrm>
          <a:prstGeom prst="rect">
            <a:avLst/>
          </a:prstGeom>
          <a:solidFill>
            <a:schemeClr val="accent2">
              <a:lumMod val="60000"/>
              <a:lumOff val="40000"/>
            </a:schemeClr>
          </a:solidFill>
          <a:ln w="28575">
            <a:solidFill>
              <a:schemeClr val="tx1"/>
            </a:solidFill>
          </a:ln>
        </p:spPr>
        <p:txBody>
          <a:bodyPr wrap="square" rtlCol="0">
            <a:spAutoFit/>
          </a:bodyPr>
          <a:lstStyle/>
          <a:p>
            <a:pPr algn="ctr"/>
            <a:r>
              <a:rPr lang="en-GB" sz="2800" dirty="0"/>
              <a:t>5500ml</a:t>
            </a:r>
          </a:p>
        </p:txBody>
      </p:sp>
      <p:sp>
        <p:nvSpPr>
          <p:cNvPr id="25" name="TextBox 24"/>
          <p:cNvSpPr txBox="1"/>
          <p:nvPr/>
        </p:nvSpPr>
        <p:spPr>
          <a:xfrm>
            <a:off x="4718618" y="3962774"/>
            <a:ext cx="1647835" cy="523220"/>
          </a:xfrm>
          <a:prstGeom prst="rect">
            <a:avLst/>
          </a:prstGeom>
          <a:solidFill>
            <a:srgbClr val="E8C601"/>
          </a:solidFill>
          <a:ln w="28575">
            <a:solidFill>
              <a:schemeClr val="tx1"/>
            </a:solidFill>
          </a:ln>
        </p:spPr>
        <p:txBody>
          <a:bodyPr wrap="square" rtlCol="0">
            <a:spAutoFit/>
          </a:bodyPr>
          <a:lstStyle/>
          <a:p>
            <a:pPr algn="ctr"/>
            <a:r>
              <a:rPr lang="en-GB" sz="2800" dirty="0"/>
              <a:t>6l 250ml</a:t>
            </a:r>
          </a:p>
        </p:txBody>
      </p:sp>
      <p:sp>
        <p:nvSpPr>
          <p:cNvPr id="26" name="TextBox 25"/>
          <p:cNvSpPr txBox="1"/>
          <p:nvPr/>
        </p:nvSpPr>
        <p:spPr>
          <a:xfrm>
            <a:off x="6545261" y="3962774"/>
            <a:ext cx="1778003" cy="523220"/>
          </a:xfrm>
          <a:prstGeom prst="rect">
            <a:avLst/>
          </a:prstGeom>
          <a:solidFill>
            <a:schemeClr val="accent5">
              <a:lumMod val="60000"/>
              <a:lumOff val="40000"/>
            </a:schemeClr>
          </a:solidFill>
          <a:ln w="28575">
            <a:solidFill>
              <a:schemeClr val="tx1"/>
            </a:solidFill>
          </a:ln>
        </p:spPr>
        <p:txBody>
          <a:bodyPr wrap="square" rtlCol="0">
            <a:spAutoFit/>
          </a:bodyPr>
          <a:lstStyle/>
          <a:p>
            <a:pPr algn="ctr"/>
            <a:r>
              <a:rPr lang="en-GB" sz="2800" dirty="0"/>
              <a:t>7750ml</a:t>
            </a:r>
          </a:p>
        </p:txBody>
      </p:sp>
      <p:sp>
        <p:nvSpPr>
          <p:cNvPr id="15" name="TextBox 14"/>
          <p:cNvSpPr txBox="1"/>
          <p:nvPr/>
        </p:nvSpPr>
        <p:spPr>
          <a:xfrm>
            <a:off x="843000" y="2981844"/>
            <a:ext cx="1676406" cy="523220"/>
          </a:xfrm>
          <a:prstGeom prst="rect">
            <a:avLst/>
          </a:prstGeom>
          <a:solidFill>
            <a:srgbClr val="92D050"/>
          </a:solidFill>
          <a:ln w="28575">
            <a:solidFill>
              <a:schemeClr val="tx1"/>
            </a:solidFill>
          </a:ln>
        </p:spPr>
        <p:txBody>
          <a:bodyPr wrap="square" rtlCol="0">
            <a:spAutoFit/>
          </a:bodyPr>
          <a:lstStyle/>
          <a:p>
            <a:pPr algn="ctr"/>
            <a:r>
              <a:rPr lang="en-GB" sz="2800" dirty="0" smtClean="0"/>
              <a:t>4250ml</a:t>
            </a:r>
            <a:endParaRPr lang="en-GB" sz="2800" dirty="0"/>
          </a:p>
        </p:txBody>
      </p:sp>
      <p:sp>
        <p:nvSpPr>
          <p:cNvPr id="16" name="TextBox 15"/>
          <p:cNvSpPr txBox="1"/>
          <p:nvPr/>
        </p:nvSpPr>
        <p:spPr>
          <a:xfrm>
            <a:off x="6610344" y="2965115"/>
            <a:ext cx="1647835" cy="523220"/>
          </a:xfrm>
          <a:prstGeom prst="rect">
            <a:avLst/>
          </a:prstGeom>
          <a:solidFill>
            <a:srgbClr val="E8C601"/>
          </a:solidFill>
          <a:ln w="28575">
            <a:solidFill>
              <a:schemeClr val="tx1"/>
            </a:solidFill>
          </a:ln>
        </p:spPr>
        <p:txBody>
          <a:bodyPr wrap="square" rtlCol="0">
            <a:spAutoFit/>
          </a:bodyPr>
          <a:lstStyle/>
          <a:p>
            <a:pPr algn="ctr"/>
            <a:r>
              <a:rPr lang="en-GB" sz="2800" dirty="0" smtClean="0"/>
              <a:t>6250ml</a:t>
            </a:r>
            <a:endParaRPr lang="en-GB" sz="2800" dirty="0"/>
          </a:p>
        </p:txBody>
      </p:sp>
    </p:spTree>
    <p:extLst>
      <p:ext uri="{BB962C8B-B14F-4D97-AF65-F5344CB8AC3E}">
        <p14:creationId xmlns:p14="http://schemas.microsoft.com/office/powerpoint/2010/main" val="922628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15" grpId="0" animBg="1"/>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l="8264" t="27291" r="8264" b="8801"/>
          <a:stretch/>
        </p:blipFill>
        <p:spPr>
          <a:xfrm>
            <a:off x="755650" y="1960606"/>
            <a:ext cx="7632700" cy="4132220"/>
          </a:xfrm>
          <a:prstGeom prst="rect">
            <a:avLst/>
          </a:prstGeom>
        </p:spPr>
      </p:pic>
      <p:sp>
        <p:nvSpPr>
          <p:cNvPr id="7" name="Rectangle 6"/>
          <p:cNvSpPr/>
          <p:nvPr/>
        </p:nvSpPr>
        <p:spPr>
          <a:xfrm>
            <a:off x="1481695" y="1487158"/>
            <a:ext cx="6328891" cy="422405"/>
          </a:xfrm>
          <a:prstGeom prst="rect">
            <a:avLst/>
          </a:prstGeom>
        </p:spPr>
        <p:txBody>
          <a:bodyPr wrap="square" lIns="0" tIns="72000" rIns="0" bIns="72000">
            <a:spAutoFit/>
          </a:bodyPr>
          <a:lstStyle/>
          <a:p>
            <a:pPr algn="ctr">
              <a:spcAft>
                <a:spcPts val="600"/>
              </a:spcAft>
            </a:pPr>
            <a:r>
              <a:rPr lang="en-GB" dirty="0"/>
              <a:t>Order these measurements:</a:t>
            </a:r>
          </a:p>
        </p:txBody>
      </p:sp>
      <p:sp>
        <p:nvSpPr>
          <p:cNvPr id="19" name="Rectangle 18"/>
          <p:cNvSpPr/>
          <p:nvPr/>
        </p:nvSpPr>
        <p:spPr>
          <a:xfrm>
            <a:off x="1831671" y="765175"/>
            <a:ext cx="5480668" cy="615553"/>
          </a:xfrm>
          <a:prstGeom prst="rect">
            <a:avLst/>
          </a:prstGeom>
        </p:spPr>
        <p:txBody>
          <a:bodyPr wrap="none" lIns="0" tIns="0" rIns="0" bIns="0">
            <a:spAutoFit/>
          </a:bodyPr>
          <a:lstStyle/>
          <a:p>
            <a:pPr algn="ctr"/>
            <a:r>
              <a:rPr lang="en-GB" altLang="en-US" sz="4000" dirty="0" smtClean="0">
                <a:latin typeface="+mj-lt"/>
              </a:rPr>
              <a:t>Ordering Measurements</a:t>
            </a:r>
            <a:endParaRPr lang="en-GB" sz="4000" dirty="0">
              <a:latin typeface="+mj-lt"/>
            </a:endParaRPr>
          </a:p>
        </p:txBody>
      </p:sp>
      <p:sp>
        <p:nvSpPr>
          <p:cNvPr id="2" name="Rectangle 1"/>
          <p:cNvSpPr/>
          <p:nvPr/>
        </p:nvSpPr>
        <p:spPr>
          <a:xfrm>
            <a:off x="3229232" y="5442912"/>
            <a:ext cx="2685536" cy="525000"/>
          </a:xfrm>
          <a:prstGeom prst="rect">
            <a:avLst/>
          </a:prstGeom>
          <a:solidFill>
            <a:srgbClr val="924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Key Fact</a:t>
            </a:r>
          </a:p>
          <a:p>
            <a:pPr algn="ctr"/>
            <a:r>
              <a:rPr lang="en-GB" dirty="0"/>
              <a:t>1 litre = 1000ml</a:t>
            </a:r>
          </a:p>
        </p:txBody>
      </p:sp>
      <p:sp>
        <p:nvSpPr>
          <p:cNvPr id="15" name="TextBox 14"/>
          <p:cNvSpPr txBox="1"/>
          <p:nvPr/>
        </p:nvSpPr>
        <p:spPr>
          <a:xfrm>
            <a:off x="914939" y="2367273"/>
            <a:ext cx="1676406" cy="523220"/>
          </a:xfrm>
          <a:prstGeom prst="rect">
            <a:avLst/>
          </a:prstGeom>
          <a:solidFill>
            <a:srgbClr val="92D050"/>
          </a:solidFill>
          <a:ln w="28575">
            <a:solidFill>
              <a:schemeClr val="tx1"/>
            </a:solidFill>
          </a:ln>
        </p:spPr>
        <p:txBody>
          <a:bodyPr wrap="square" rtlCol="0">
            <a:spAutoFit/>
          </a:bodyPr>
          <a:lstStyle/>
          <a:p>
            <a:pPr algn="ctr"/>
            <a:r>
              <a:rPr lang="en-GB" sz="2800" dirty="0"/>
              <a:t>2l 200ml</a:t>
            </a:r>
          </a:p>
        </p:txBody>
      </p:sp>
      <p:sp>
        <p:nvSpPr>
          <p:cNvPr id="16" name="TextBox 15"/>
          <p:cNvSpPr txBox="1"/>
          <p:nvPr/>
        </p:nvSpPr>
        <p:spPr>
          <a:xfrm>
            <a:off x="2750634" y="2361608"/>
            <a:ext cx="1778003" cy="523220"/>
          </a:xfrm>
          <a:prstGeom prst="rect">
            <a:avLst/>
          </a:prstGeom>
          <a:solidFill>
            <a:schemeClr val="accent5">
              <a:lumMod val="60000"/>
              <a:lumOff val="40000"/>
            </a:schemeClr>
          </a:solidFill>
          <a:ln w="28575">
            <a:solidFill>
              <a:schemeClr val="tx1"/>
            </a:solidFill>
          </a:ln>
        </p:spPr>
        <p:txBody>
          <a:bodyPr wrap="square" rtlCol="0">
            <a:spAutoFit/>
          </a:bodyPr>
          <a:lstStyle/>
          <a:p>
            <a:pPr algn="ctr"/>
            <a:r>
              <a:rPr lang="en-GB" sz="2800" dirty="0"/>
              <a:t>2500ml</a:t>
            </a:r>
          </a:p>
        </p:txBody>
      </p:sp>
      <p:sp>
        <p:nvSpPr>
          <p:cNvPr id="17" name="TextBox 16"/>
          <p:cNvSpPr txBox="1"/>
          <p:nvPr/>
        </p:nvSpPr>
        <p:spPr>
          <a:xfrm>
            <a:off x="6632068" y="2367196"/>
            <a:ext cx="1647835" cy="523220"/>
          </a:xfrm>
          <a:prstGeom prst="rect">
            <a:avLst/>
          </a:prstGeom>
          <a:solidFill>
            <a:srgbClr val="E8C601"/>
          </a:solidFill>
          <a:ln w="28575">
            <a:solidFill>
              <a:schemeClr val="tx1"/>
            </a:solidFill>
          </a:ln>
        </p:spPr>
        <p:txBody>
          <a:bodyPr wrap="square" rtlCol="0">
            <a:spAutoFit/>
          </a:bodyPr>
          <a:lstStyle/>
          <a:p>
            <a:pPr algn="ctr"/>
            <a:r>
              <a:rPr lang="en-GB" sz="2800" dirty="0"/>
              <a:t>2l 250ml</a:t>
            </a:r>
          </a:p>
        </p:txBody>
      </p:sp>
      <p:sp>
        <p:nvSpPr>
          <p:cNvPr id="20" name="TextBox 19"/>
          <p:cNvSpPr txBox="1"/>
          <p:nvPr/>
        </p:nvSpPr>
        <p:spPr>
          <a:xfrm>
            <a:off x="4694776" y="2361608"/>
            <a:ext cx="1778003" cy="523220"/>
          </a:xfrm>
          <a:prstGeom prst="rect">
            <a:avLst/>
          </a:prstGeom>
          <a:solidFill>
            <a:schemeClr val="accent2">
              <a:lumMod val="60000"/>
              <a:lumOff val="40000"/>
            </a:schemeClr>
          </a:solidFill>
          <a:ln w="28575">
            <a:solidFill>
              <a:schemeClr val="tx1"/>
            </a:solidFill>
          </a:ln>
        </p:spPr>
        <p:txBody>
          <a:bodyPr wrap="square" rtlCol="0">
            <a:spAutoFit/>
          </a:bodyPr>
          <a:lstStyle/>
          <a:p>
            <a:pPr algn="ctr"/>
            <a:r>
              <a:rPr lang="en-GB" sz="2800" dirty="0"/>
              <a:t>2005ml</a:t>
            </a:r>
          </a:p>
        </p:txBody>
      </p:sp>
      <p:sp>
        <p:nvSpPr>
          <p:cNvPr id="21" name="TextBox 20"/>
          <p:cNvSpPr txBox="1"/>
          <p:nvPr/>
        </p:nvSpPr>
        <p:spPr>
          <a:xfrm>
            <a:off x="864140" y="3962774"/>
            <a:ext cx="1778003" cy="523220"/>
          </a:xfrm>
          <a:prstGeom prst="rect">
            <a:avLst/>
          </a:prstGeom>
          <a:solidFill>
            <a:schemeClr val="accent2">
              <a:lumMod val="60000"/>
              <a:lumOff val="40000"/>
            </a:schemeClr>
          </a:solidFill>
          <a:ln w="28575">
            <a:solidFill>
              <a:schemeClr val="tx1"/>
            </a:solidFill>
          </a:ln>
        </p:spPr>
        <p:txBody>
          <a:bodyPr wrap="square" rtlCol="0">
            <a:spAutoFit/>
          </a:bodyPr>
          <a:lstStyle/>
          <a:p>
            <a:pPr algn="ctr"/>
            <a:r>
              <a:rPr lang="en-GB" sz="2800" dirty="0"/>
              <a:t>2005ml</a:t>
            </a:r>
          </a:p>
        </p:txBody>
      </p:sp>
      <p:sp>
        <p:nvSpPr>
          <p:cNvPr id="22" name="TextBox 21"/>
          <p:cNvSpPr txBox="1"/>
          <p:nvPr/>
        </p:nvSpPr>
        <p:spPr>
          <a:xfrm>
            <a:off x="2801432" y="3962774"/>
            <a:ext cx="1676406" cy="523220"/>
          </a:xfrm>
          <a:prstGeom prst="rect">
            <a:avLst/>
          </a:prstGeom>
          <a:solidFill>
            <a:srgbClr val="92D050"/>
          </a:solidFill>
          <a:ln w="28575">
            <a:solidFill>
              <a:schemeClr val="tx1"/>
            </a:solidFill>
          </a:ln>
        </p:spPr>
        <p:txBody>
          <a:bodyPr wrap="square" rtlCol="0">
            <a:spAutoFit/>
          </a:bodyPr>
          <a:lstStyle/>
          <a:p>
            <a:pPr algn="ctr"/>
            <a:r>
              <a:rPr lang="en-GB" sz="2800" dirty="0"/>
              <a:t>2l 200ml</a:t>
            </a:r>
          </a:p>
        </p:txBody>
      </p:sp>
      <p:sp>
        <p:nvSpPr>
          <p:cNvPr id="27" name="TextBox 26"/>
          <p:cNvSpPr txBox="1"/>
          <p:nvPr/>
        </p:nvSpPr>
        <p:spPr>
          <a:xfrm>
            <a:off x="4759859" y="3962774"/>
            <a:ext cx="1647835" cy="523220"/>
          </a:xfrm>
          <a:prstGeom prst="rect">
            <a:avLst/>
          </a:prstGeom>
          <a:solidFill>
            <a:srgbClr val="E8C601"/>
          </a:solidFill>
          <a:ln w="28575">
            <a:solidFill>
              <a:schemeClr val="tx1"/>
            </a:solidFill>
          </a:ln>
        </p:spPr>
        <p:txBody>
          <a:bodyPr wrap="square" rtlCol="0">
            <a:spAutoFit/>
          </a:bodyPr>
          <a:lstStyle/>
          <a:p>
            <a:pPr algn="ctr"/>
            <a:r>
              <a:rPr lang="en-GB" sz="2800" dirty="0"/>
              <a:t>2l 250ml</a:t>
            </a:r>
          </a:p>
        </p:txBody>
      </p:sp>
      <p:sp>
        <p:nvSpPr>
          <p:cNvPr id="28" name="TextBox 27"/>
          <p:cNvSpPr txBox="1"/>
          <p:nvPr/>
        </p:nvSpPr>
        <p:spPr>
          <a:xfrm>
            <a:off x="6566983" y="3962774"/>
            <a:ext cx="1778003" cy="523220"/>
          </a:xfrm>
          <a:prstGeom prst="rect">
            <a:avLst/>
          </a:prstGeom>
          <a:solidFill>
            <a:schemeClr val="accent5">
              <a:lumMod val="60000"/>
              <a:lumOff val="40000"/>
            </a:schemeClr>
          </a:solidFill>
          <a:ln w="28575">
            <a:solidFill>
              <a:schemeClr val="tx1"/>
            </a:solidFill>
          </a:ln>
        </p:spPr>
        <p:txBody>
          <a:bodyPr wrap="square" rtlCol="0">
            <a:spAutoFit/>
          </a:bodyPr>
          <a:lstStyle/>
          <a:p>
            <a:pPr algn="ctr"/>
            <a:r>
              <a:rPr lang="en-GB" sz="2800" dirty="0"/>
              <a:t>2500ml</a:t>
            </a:r>
          </a:p>
        </p:txBody>
      </p:sp>
      <p:sp>
        <p:nvSpPr>
          <p:cNvPr id="14" name="TextBox 13"/>
          <p:cNvSpPr txBox="1"/>
          <p:nvPr/>
        </p:nvSpPr>
        <p:spPr>
          <a:xfrm>
            <a:off x="914939" y="2981844"/>
            <a:ext cx="1676406" cy="523220"/>
          </a:xfrm>
          <a:prstGeom prst="rect">
            <a:avLst/>
          </a:prstGeom>
          <a:solidFill>
            <a:srgbClr val="92D050"/>
          </a:solidFill>
          <a:ln w="28575">
            <a:solidFill>
              <a:schemeClr val="tx1"/>
            </a:solidFill>
          </a:ln>
        </p:spPr>
        <p:txBody>
          <a:bodyPr wrap="square" rtlCol="0">
            <a:spAutoFit/>
          </a:bodyPr>
          <a:lstStyle/>
          <a:p>
            <a:pPr algn="ctr"/>
            <a:r>
              <a:rPr lang="en-GB" sz="2800" dirty="0" smtClean="0"/>
              <a:t>2200ml</a:t>
            </a:r>
            <a:endParaRPr lang="en-GB" sz="2800" dirty="0"/>
          </a:p>
        </p:txBody>
      </p:sp>
      <p:sp>
        <p:nvSpPr>
          <p:cNvPr id="18" name="TextBox 17"/>
          <p:cNvSpPr txBox="1"/>
          <p:nvPr/>
        </p:nvSpPr>
        <p:spPr>
          <a:xfrm>
            <a:off x="6632066" y="2981844"/>
            <a:ext cx="1647835" cy="523220"/>
          </a:xfrm>
          <a:prstGeom prst="rect">
            <a:avLst/>
          </a:prstGeom>
          <a:solidFill>
            <a:srgbClr val="E8C601"/>
          </a:solidFill>
          <a:ln w="28575">
            <a:solidFill>
              <a:schemeClr val="tx1"/>
            </a:solidFill>
          </a:ln>
        </p:spPr>
        <p:txBody>
          <a:bodyPr wrap="square" rtlCol="0">
            <a:spAutoFit/>
          </a:bodyPr>
          <a:lstStyle/>
          <a:p>
            <a:pPr algn="ctr"/>
            <a:r>
              <a:rPr lang="en-GB" sz="2800" dirty="0" smtClean="0"/>
              <a:t>2250ml</a:t>
            </a:r>
            <a:endParaRPr lang="en-GB" sz="2800" dirty="0"/>
          </a:p>
        </p:txBody>
      </p:sp>
    </p:spTree>
    <p:extLst>
      <p:ext uri="{BB962C8B-B14F-4D97-AF65-F5344CB8AC3E}">
        <p14:creationId xmlns:p14="http://schemas.microsoft.com/office/powerpoint/2010/main" val="3624516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7" grpId="0" animBg="1"/>
      <p:bldP spid="28" grpId="0" animBg="1"/>
      <p:bldP spid="14" grpId="0" animBg="1"/>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8264" t="23181" r="8264" b="16496"/>
          <a:stretch/>
        </p:blipFill>
        <p:spPr>
          <a:xfrm>
            <a:off x="755650" y="2240691"/>
            <a:ext cx="7632700" cy="3852605"/>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6366" y="2426043"/>
            <a:ext cx="2620468" cy="2005914"/>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7925" y="3731741"/>
            <a:ext cx="3768578" cy="2361084"/>
          </a:xfrm>
          <a:prstGeom prst="rect">
            <a:avLst/>
          </a:prstGeom>
        </p:spPr>
      </p:pic>
      <p:sp>
        <p:nvSpPr>
          <p:cNvPr id="8" name="Rectangle 7"/>
          <p:cNvSpPr/>
          <p:nvPr/>
        </p:nvSpPr>
        <p:spPr>
          <a:xfrm>
            <a:off x="2140263" y="697112"/>
            <a:ext cx="4863511" cy="1107996"/>
          </a:xfrm>
          <a:prstGeom prst="rect">
            <a:avLst/>
          </a:prstGeom>
        </p:spPr>
        <p:txBody>
          <a:bodyPr wrap="none" lIns="0" tIns="0" rIns="0" bIns="0">
            <a:spAutoFit/>
          </a:bodyPr>
          <a:lstStyle/>
          <a:p>
            <a:pPr algn="ctr"/>
            <a:r>
              <a:rPr lang="en-GB" altLang="en-US" sz="3600" dirty="0" smtClean="0">
                <a:latin typeface="+mj-lt"/>
              </a:rPr>
              <a:t>Converting Volume and</a:t>
            </a:r>
          </a:p>
          <a:p>
            <a:pPr algn="ctr"/>
            <a:r>
              <a:rPr lang="en-GB" altLang="en-US" sz="3600" dirty="0" smtClean="0">
                <a:latin typeface="+mj-lt"/>
              </a:rPr>
              <a:t>Capacity Units</a:t>
            </a:r>
            <a:endParaRPr lang="en-GB" sz="3600" dirty="0">
              <a:latin typeface="+mj-lt"/>
            </a:endParaRPr>
          </a:p>
        </p:txBody>
      </p:sp>
      <p:sp>
        <p:nvSpPr>
          <p:cNvPr id="14" name="Rectangle 13"/>
          <p:cNvSpPr/>
          <p:nvPr/>
        </p:nvSpPr>
        <p:spPr>
          <a:xfrm>
            <a:off x="755650" y="1805108"/>
            <a:ext cx="7632699" cy="369332"/>
          </a:xfrm>
          <a:prstGeom prst="rect">
            <a:avLst/>
          </a:prstGeom>
        </p:spPr>
        <p:txBody>
          <a:bodyPr wrap="square">
            <a:spAutoFit/>
          </a:bodyPr>
          <a:lstStyle/>
          <a:p>
            <a:pPr algn="ctr"/>
            <a:r>
              <a:rPr lang="en-GB" dirty="0"/>
              <a:t>Use your captivating conversion skills to complete this activity sheet.</a:t>
            </a:r>
          </a:p>
        </p:txBody>
      </p:sp>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74811" y="2526939"/>
            <a:ext cx="2359909" cy="3338129"/>
          </a:xfrm>
          <a:prstGeom prst="rect">
            <a:avLst/>
          </a:prstGeom>
          <a:effectLst>
            <a:outerShdw blurRad="63500" sx="102000" sy="102000" algn="ctr" rotWithShape="0">
              <a:prstClr val="black">
                <a:alpha val="40000"/>
              </a:prstClr>
            </a:outerShdw>
          </a:effec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344850">
            <a:off x="4230980" y="2529196"/>
            <a:ext cx="2359909" cy="333812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03365280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591489" y="792310"/>
            <a:ext cx="3961021" cy="615553"/>
          </a:xfrm>
          <a:prstGeom prst="rect">
            <a:avLst/>
          </a:prstGeom>
        </p:spPr>
        <p:txBody>
          <a:bodyPr wrap="none" lIns="0" tIns="0" rIns="0" bIns="0">
            <a:spAutoFit/>
          </a:bodyPr>
          <a:lstStyle/>
          <a:p>
            <a:pPr algn="ctr"/>
            <a:r>
              <a:rPr lang="en-GB" sz="4000" dirty="0" smtClean="0">
                <a:latin typeface="+mj-lt"/>
              </a:rPr>
              <a:t>How Much More?</a:t>
            </a:r>
            <a:endParaRPr lang="en-GB" sz="4000" dirty="0">
              <a:latin typeface="+mj-lt"/>
            </a:endParaRPr>
          </a:p>
        </p:txBody>
      </p:sp>
      <p:sp>
        <p:nvSpPr>
          <p:cNvPr id="41" name="Rectangle 40"/>
          <p:cNvSpPr/>
          <p:nvPr/>
        </p:nvSpPr>
        <p:spPr>
          <a:xfrm>
            <a:off x="1403221" y="1415132"/>
            <a:ext cx="6337558" cy="699404"/>
          </a:xfrm>
          <a:prstGeom prst="rect">
            <a:avLst/>
          </a:prstGeom>
        </p:spPr>
        <p:txBody>
          <a:bodyPr wrap="square" lIns="0" tIns="72000" rIns="0" bIns="72000">
            <a:spAutoFit/>
          </a:bodyPr>
          <a:lstStyle/>
          <a:p>
            <a:pPr algn="ctr"/>
            <a:r>
              <a:rPr lang="en-GB" dirty="0"/>
              <a:t>How much more do you need to add to the amount shown to make 5 litres?  Write your answer in millilitres.</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8333" y="2314832"/>
            <a:ext cx="2864028" cy="3628768"/>
          </a:xfrm>
          <a:prstGeom prst="rect">
            <a:avLst/>
          </a:prstGeom>
        </p:spPr>
      </p:pic>
      <p:sp>
        <p:nvSpPr>
          <p:cNvPr id="4" name="Rectangle 3"/>
          <p:cNvSpPr/>
          <p:nvPr/>
        </p:nvSpPr>
        <p:spPr>
          <a:xfrm>
            <a:off x="1607733" y="4554149"/>
            <a:ext cx="1765227" cy="646331"/>
          </a:xfrm>
          <a:prstGeom prst="rect">
            <a:avLst/>
          </a:prstGeom>
        </p:spPr>
        <p:txBody>
          <a:bodyPr wrap="none">
            <a:spAutoFit/>
          </a:bodyPr>
          <a:lstStyle/>
          <a:p>
            <a:r>
              <a:rPr lang="en-GB" sz="3600" dirty="0"/>
              <a:t>3500ml</a:t>
            </a:r>
          </a:p>
        </p:txBody>
      </p:sp>
      <p:grpSp>
        <p:nvGrpSpPr>
          <p:cNvPr id="9" name="Group 8"/>
          <p:cNvGrpSpPr/>
          <p:nvPr/>
        </p:nvGrpSpPr>
        <p:grpSpPr>
          <a:xfrm>
            <a:off x="4210424" y="2493356"/>
            <a:ext cx="3137726" cy="3511985"/>
            <a:chOff x="4210424" y="2493356"/>
            <a:chExt cx="3137726" cy="3511985"/>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9051007">
              <a:off x="4210424" y="2493356"/>
              <a:ext cx="3137726" cy="3511985"/>
            </a:xfrm>
            <a:prstGeom prst="rect">
              <a:avLst/>
            </a:prstGeom>
          </p:spPr>
        </p:pic>
        <p:sp>
          <p:nvSpPr>
            <p:cNvPr id="7" name="Rectangle 6"/>
            <p:cNvSpPr/>
            <p:nvPr/>
          </p:nvSpPr>
          <p:spPr>
            <a:xfrm>
              <a:off x="4527126" y="3529710"/>
              <a:ext cx="1399743" cy="954107"/>
            </a:xfrm>
            <a:prstGeom prst="rect">
              <a:avLst/>
            </a:prstGeom>
          </p:spPr>
          <p:txBody>
            <a:bodyPr wrap="none">
              <a:spAutoFit/>
            </a:bodyPr>
            <a:lstStyle/>
            <a:p>
              <a:pPr algn="ctr"/>
              <a:r>
                <a:rPr lang="en-GB" sz="2800" b="1" dirty="0"/>
                <a:t>add</a:t>
              </a:r>
            </a:p>
            <a:p>
              <a:pPr algn="ctr"/>
              <a:r>
                <a:rPr lang="en-GB" sz="2800" b="1" dirty="0"/>
                <a:t>1500ml</a:t>
              </a:r>
            </a:p>
          </p:txBody>
        </p:sp>
      </p:gr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b="30939"/>
          <a:stretch/>
        </p:blipFill>
        <p:spPr>
          <a:xfrm flipH="1">
            <a:off x="6527526" y="2121805"/>
            <a:ext cx="2332983" cy="4736195"/>
          </a:xfrm>
          <a:prstGeom prst="rect">
            <a:avLst/>
          </a:prstGeom>
        </p:spPr>
      </p:pic>
      <p:sp>
        <p:nvSpPr>
          <p:cNvPr id="17" name="Rectangle 16"/>
          <p:cNvSpPr/>
          <p:nvPr/>
        </p:nvSpPr>
        <p:spPr>
          <a:xfrm>
            <a:off x="2207255" y="4538236"/>
            <a:ext cx="566181" cy="646331"/>
          </a:xfrm>
          <a:prstGeom prst="rect">
            <a:avLst/>
          </a:prstGeom>
        </p:spPr>
        <p:txBody>
          <a:bodyPr wrap="none">
            <a:spAutoFit/>
          </a:bodyPr>
          <a:lstStyle/>
          <a:p>
            <a:r>
              <a:rPr lang="en-GB" sz="3600" dirty="0" smtClean="0"/>
              <a:t>5l</a:t>
            </a:r>
            <a:endParaRPr lang="en-GB" sz="3600" dirty="0"/>
          </a:p>
        </p:txBody>
      </p:sp>
    </p:spTree>
    <p:extLst>
      <p:ext uri="{BB962C8B-B14F-4D97-AF65-F5344CB8AC3E}">
        <p14:creationId xmlns:p14="http://schemas.microsoft.com/office/powerpoint/2010/main" val="1353843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10" presetClass="exit" presetSubtype="0" fill="hold" grpId="0" nodeType="afterEffect">
                                  <p:stCondLst>
                                    <p:cond delay="0"/>
                                  </p:stCondLst>
                                  <p:childTnLst>
                                    <p:animEffect transition="out" filter="fade">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591489" y="792310"/>
            <a:ext cx="3961021" cy="615553"/>
          </a:xfrm>
          <a:prstGeom prst="rect">
            <a:avLst/>
          </a:prstGeom>
        </p:spPr>
        <p:txBody>
          <a:bodyPr wrap="none" lIns="0" tIns="0" rIns="0" bIns="0">
            <a:spAutoFit/>
          </a:bodyPr>
          <a:lstStyle/>
          <a:p>
            <a:pPr algn="ctr"/>
            <a:r>
              <a:rPr lang="en-GB" sz="4000" dirty="0" smtClean="0">
                <a:latin typeface="+mj-lt"/>
              </a:rPr>
              <a:t>How Much More?</a:t>
            </a:r>
            <a:endParaRPr lang="en-GB" sz="4000" dirty="0">
              <a:latin typeface="+mj-lt"/>
            </a:endParaRPr>
          </a:p>
        </p:txBody>
      </p:sp>
      <p:sp>
        <p:nvSpPr>
          <p:cNvPr id="41" name="Rectangle 40"/>
          <p:cNvSpPr/>
          <p:nvPr/>
        </p:nvSpPr>
        <p:spPr>
          <a:xfrm>
            <a:off x="1403221" y="1415132"/>
            <a:ext cx="6337558" cy="699404"/>
          </a:xfrm>
          <a:prstGeom prst="rect">
            <a:avLst/>
          </a:prstGeom>
        </p:spPr>
        <p:txBody>
          <a:bodyPr wrap="square" lIns="0" tIns="72000" rIns="0" bIns="72000">
            <a:spAutoFit/>
          </a:bodyPr>
          <a:lstStyle/>
          <a:p>
            <a:pPr algn="ctr"/>
            <a:r>
              <a:rPr lang="en-GB" dirty="0"/>
              <a:t>How much more do you need to add to the amount shown to make 5 litres?  Write your answer in millilitres.</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8333" y="2314832"/>
            <a:ext cx="2864028" cy="3628768"/>
          </a:xfrm>
          <a:prstGeom prst="rect">
            <a:avLst/>
          </a:prstGeom>
        </p:spPr>
      </p:pic>
      <p:sp>
        <p:nvSpPr>
          <p:cNvPr id="4" name="Rectangle 3"/>
          <p:cNvSpPr/>
          <p:nvPr/>
        </p:nvSpPr>
        <p:spPr>
          <a:xfrm>
            <a:off x="1495521" y="4520948"/>
            <a:ext cx="1989647" cy="646331"/>
          </a:xfrm>
          <a:prstGeom prst="rect">
            <a:avLst/>
          </a:prstGeom>
        </p:spPr>
        <p:txBody>
          <a:bodyPr wrap="none">
            <a:spAutoFit/>
          </a:bodyPr>
          <a:lstStyle/>
          <a:p>
            <a:r>
              <a:rPr lang="en-GB" sz="3600" dirty="0"/>
              <a:t>2l 750ml</a:t>
            </a:r>
          </a:p>
        </p:txBody>
      </p:sp>
      <p:grpSp>
        <p:nvGrpSpPr>
          <p:cNvPr id="9" name="Group 8"/>
          <p:cNvGrpSpPr/>
          <p:nvPr/>
        </p:nvGrpSpPr>
        <p:grpSpPr>
          <a:xfrm>
            <a:off x="4210424" y="2493356"/>
            <a:ext cx="3137726" cy="3511985"/>
            <a:chOff x="4210424" y="2493356"/>
            <a:chExt cx="3137726" cy="3511985"/>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9051007">
              <a:off x="4210424" y="2493356"/>
              <a:ext cx="3137726" cy="3511985"/>
            </a:xfrm>
            <a:prstGeom prst="rect">
              <a:avLst/>
            </a:prstGeom>
          </p:spPr>
        </p:pic>
        <p:sp>
          <p:nvSpPr>
            <p:cNvPr id="7" name="Rectangle 6"/>
            <p:cNvSpPr/>
            <p:nvPr/>
          </p:nvSpPr>
          <p:spPr>
            <a:xfrm>
              <a:off x="4527126" y="3529710"/>
              <a:ext cx="1399743" cy="954107"/>
            </a:xfrm>
            <a:prstGeom prst="rect">
              <a:avLst/>
            </a:prstGeom>
          </p:spPr>
          <p:txBody>
            <a:bodyPr wrap="none">
              <a:spAutoFit/>
            </a:bodyPr>
            <a:lstStyle/>
            <a:p>
              <a:pPr algn="ctr"/>
              <a:r>
                <a:rPr lang="en-GB" sz="2800" b="1" dirty="0"/>
                <a:t>add</a:t>
              </a:r>
            </a:p>
            <a:p>
              <a:pPr algn="ctr"/>
              <a:r>
                <a:rPr lang="en-GB" sz="2800" b="1" dirty="0"/>
                <a:t>2250ml</a:t>
              </a:r>
            </a:p>
          </p:txBody>
        </p:sp>
      </p:gr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b="30939"/>
          <a:stretch/>
        </p:blipFill>
        <p:spPr>
          <a:xfrm flipH="1">
            <a:off x="6527526" y="2121805"/>
            <a:ext cx="2332983" cy="4736195"/>
          </a:xfrm>
          <a:prstGeom prst="rect">
            <a:avLst/>
          </a:prstGeom>
        </p:spPr>
      </p:pic>
      <p:sp>
        <p:nvSpPr>
          <p:cNvPr id="17" name="Rectangle 16"/>
          <p:cNvSpPr/>
          <p:nvPr/>
        </p:nvSpPr>
        <p:spPr>
          <a:xfrm>
            <a:off x="2207255" y="4538236"/>
            <a:ext cx="566181" cy="646331"/>
          </a:xfrm>
          <a:prstGeom prst="rect">
            <a:avLst/>
          </a:prstGeom>
        </p:spPr>
        <p:txBody>
          <a:bodyPr wrap="none">
            <a:spAutoFit/>
          </a:bodyPr>
          <a:lstStyle/>
          <a:p>
            <a:r>
              <a:rPr lang="en-GB" sz="3600" dirty="0" smtClean="0"/>
              <a:t>5l</a:t>
            </a:r>
            <a:endParaRPr lang="en-GB" sz="3600" dirty="0"/>
          </a:p>
        </p:txBody>
      </p:sp>
    </p:spTree>
    <p:extLst>
      <p:ext uri="{BB962C8B-B14F-4D97-AF65-F5344CB8AC3E}">
        <p14:creationId xmlns:p14="http://schemas.microsoft.com/office/powerpoint/2010/main" val="1018495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10" presetClass="exit" presetSubtype="0" fill="hold" grpId="0" nodeType="afterEffect">
                                  <p:stCondLst>
                                    <p:cond delay="0"/>
                                  </p:stCondLst>
                                  <p:childTnLst>
                                    <p:animEffect transition="out" filter="fade">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591489" y="792310"/>
            <a:ext cx="3961021" cy="615553"/>
          </a:xfrm>
          <a:prstGeom prst="rect">
            <a:avLst/>
          </a:prstGeom>
        </p:spPr>
        <p:txBody>
          <a:bodyPr wrap="none" lIns="0" tIns="0" rIns="0" bIns="0">
            <a:spAutoFit/>
          </a:bodyPr>
          <a:lstStyle/>
          <a:p>
            <a:pPr algn="ctr"/>
            <a:r>
              <a:rPr lang="en-GB" sz="4000" dirty="0" smtClean="0">
                <a:latin typeface="+mj-lt"/>
              </a:rPr>
              <a:t>How Much More?</a:t>
            </a:r>
            <a:endParaRPr lang="en-GB" sz="4000" dirty="0">
              <a:latin typeface="+mj-lt"/>
            </a:endParaRPr>
          </a:p>
        </p:txBody>
      </p:sp>
      <p:sp>
        <p:nvSpPr>
          <p:cNvPr id="41" name="Rectangle 40"/>
          <p:cNvSpPr/>
          <p:nvPr/>
        </p:nvSpPr>
        <p:spPr>
          <a:xfrm>
            <a:off x="1403221" y="1415132"/>
            <a:ext cx="6337558" cy="699404"/>
          </a:xfrm>
          <a:prstGeom prst="rect">
            <a:avLst/>
          </a:prstGeom>
        </p:spPr>
        <p:txBody>
          <a:bodyPr wrap="square" lIns="0" tIns="72000" rIns="0" bIns="72000">
            <a:spAutoFit/>
          </a:bodyPr>
          <a:lstStyle/>
          <a:p>
            <a:pPr algn="ctr"/>
            <a:r>
              <a:rPr lang="en-GB" dirty="0"/>
              <a:t>How much more do you need to add to the amount shown to make 5 litres?  Write your answer in millilitres.</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8333" y="2314832"/>
            <a:ext cx="2864028" cy="3628768"/>
          </a:xfrm>
          <a:prstGeom prst="rect">
            <a:avLst/>
          </a:prstGeom>
        </p:spPr>
      </p:pic>
      <p:sp>
        <p:nvSpPr>
          <p:cNvPr id="4" name="Rectangle 3"/>
          <p:cNvSpPr/>
          <p:nvPr/>
        </p:nvSpPr>
        <p:spPr>
          <a:xfrm>
            <a:off x="1633794" y="4520948"/>
            <a:ext cx="1790875" cy="646331"/>
          </a:xfrm>
          <a:prstGeom prst="rect">
            <a:avLst/>
          </a:prstGeom>
        </p:spPr>
        <p:txBody>
          <a:bodyPr wrap="none">
            <a:spAutoFit/>
          </a:bodyPr>
          <a:lstStyle/>
          <a:p>
            <a:r>
              <a:rPr lang="en-GB" sz="3600" dirty="0"/>
              <a:t>4500ml</a:t>
            </a:r>
          </a:p>
        </p:txBody>
      </p:sp>
      <p:grpSp>
        <p:nvGrpSpPr>
          <p:cNvPr id="9" name="Group 8"/>
          <p:cNvGrpSpPr/>
          <p:nvPr/>
        </p:nvGrpSpPr>
        <p:grpSpPr>
          <a:xfrm>
            <a:off x="4210424" y="2493356"/>
            <a:ext cx="3137726" cy="3511985"/>
            <a:chOff x="4210424" y="2493356"/>
            <a:chExt cx="3137726" cy="3511985"/>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9051007">
              <a:off x="4210424" y="2493356"/>
              <a:ext cx="3137726" cy="3511985"/>
            </a:xfrm>
            <a:prstGeom prst="rect">
              <a:avLst/>
            </a:prstGeom>
          </p:spPr>
        </p:pic>
        <p:sp>
          <p:nvSpPr>
            <p:cNvPr id="7" name="Rectangle 6"/>
            <p:cNvSpPr/>
            <p:nvPr/>
          </p:nvSpPr>
          <p:spPr>
            <a:xfrm>
              <a:off x="4600864" y="3529710"/>
              <a:ext cx="1252266" cy="954107"/>
            </a:xfrm>
            <a:prstGeom prst="rect">
              <a:avLst/>
            </a:prstGeom>
          </p:spPr>
          <p:txBody>
            <a:bodyPr wrap="none">
              <a:spAutoFit/>
            </a:bodyPr>
            <a:lstStyle/>
            <a:p>
              <a:pPr algn="ctr"/>
              <a:r>
                <a:rPr lang="en-GB" sz="2800" b="1" dirty="0"/>
                <a:t>add</a:t>
              </a:r>
            </a:p>
            <a:p>
              <a:pPr algn="ctr"/>
              <a:r>
                <a:rPr lang="en-GB" sz="2800" b="1" dirty="0"/>
                <a:t>500ml</a:t>
              </a:r>
            </a:p>
          </p:txBody>
        </p:sp>
      </p:gr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b="30939"/>
          <a:stretch/>
        </p:blipFill>
        <p:spPr>
          <a:xfrm flipH="1">
            <a:off x="6527526" y="2121805"/>
            <a:ext cx="2332983" cy="4736195"/>
          </a:xfrm>
          <a:prstGeom prst="rect">
            <a:avLst/>
          </a:prstGeom>
        </p:spPr>
      </p:pic>
      <p:sp>
        <p:nvSpPr>
          <p:cNvPr id="17" name="Rectangle 16"/>
          <p:cNvSpPr/>
          <p:nvPr/>
        </p:nvSpPr>
        <p:spPr>
          <a:xfrm>
            <a:off x="2207255" y="4538236"/>
            <a:ext cx="566181" cy="646331"/>
          </a:xfrm>
          <a:prstGeom prst="rect">
            <a:avLst/>
          </a:prstGeom>
        </p:spPr>
        <p:txBody>
          <a:bodyPr wrap="none">
            <a:spAutoFit/>
          </a:bodyPr>
          <a:lstStyle/>
          <a:p>
            <a:r>
              <a:rPr lang="en-GB" sz="3600" dirty="0" smtClean="0"/>
              <a:t>5l</a:t>
            </a:r>
            <a:endParaRPr lang="en-GB" sz="3600" dirty="0"/>
          </a:p>
        </p:txBody>
      </p:sp>
    </p:spTree>
    <p:extLst>
      <p:ext uri="{BB962C8B-B14F-4D97-AF65-F5344CB8AC3E}">
        <p14:creationId xmlns:p14="http://schemas.microsoft.com/office/powerpoint/2010/main" val="2739396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10" presetClass="exit" presetSubtype="0" fill="hold" grpId="0" nodeType="afterEffect">
                                  <p:stCondLst>
                                    <p:cond delay="0"/>
                                  </p:stCondLst>
                                  <p:childTnLst>
                                    <p:animEffect transition="out" filter="fade">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591489" y="792310"/>
            <a:ext cx="3961021" cy="615553"/>
          </a:xfrm>
          <a:prstGeom prst="rect">
            <a:avLst/>
          </a:prstGeom>
        </p:spPr>
        <p:txBody>
          <a:bodyPr wrap="none" lIns="0" tIns="0" rIns="0" bIns="0">
            <a:spAutoFit/>
          </a:bodyPr>
          <a:lstStyle/>
          <a:p>
            <a:pPr algn="ctr"/>
            <a:r>
              <a:rPr lang="en-GB" sz="4000" dirty="0" smtClean="0">
                <a:latin typeface="+mj-lt"/>
              </a:rPr>
              <a:t>How Much More?</a:t>
            </a:r>
            <a:endParaRPr lang="en-GB" sz="4000" dirty="0">
              <a:latin typeface="+mj-lt"/>
            </a:endParaRPr>
          </a:p>
        </p:txBody>
      </p:sp>
      <p:sp>
        <p:nvSpPr>
          <p:cNvPr id="41" name="Rectangle 40"/>
          <p:cNvSpPr/>
          <p:nvPr/>
        </p:nvSpPr>
        <p:spPr>
          <a:xfrm>
            <a:off x="1403221" y="1415132"/>
            <a:ext cx="6337558" cy="699404"/>
          </a:xfrm>
          <a:prstGeom prst="rect">
            <a:avLst/>
          </a:prstGeom>
        </p:spPr>
        <p:txBody>
          <a:bodyPr wrap="square" lIns="0" tIns="72000" rIns="0" bIns="72000">
            <a:spAutoFit/>
          </a:bodyPr>
          <a:lstStyle/>
          <a:p>
            <a:pPr algn="ctr"/>
            <a:r>
              <a:rPr lang="en-GB" dirty="0"/>
              <a:t>How much more do you need to add to the amount shown to make 5 litres?  Write your answer in millilitres.</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8333" y="2314832"/>
            <a:ext cx="2864028" cy="3628768"/>
          </a:xfrm>
          <a:prstGeom prst="rect">
            <a:avLst/>
          </a:prstGeom>
        </p:spPr>
      </p:pic>
      <p:sp>
        <p:nvSpPr>
          <p:cNvPr id="4" name="Rectangle 3"/>
          <p:cNvSpPr/>
          <p:nvPr/>
        </p:nvSpPr>
        <p:spPr>
          <a:xfrm>
            <a:off x="1633794" y="4520948"/>
            <a:ext cx="1707519" cy="646331"/>
          </a:xfrm>
          <a:prstGeom prst="rect">
            <a:avLst/>
          </a:prstGeom>
        </p:spPr>
        <p:txBody>
          <a:bodyPr wrap="none">
            <a:spAutoFit/>
          </a:bodyPr>
          <a:lstStyle/>
          <a:p>
            <a:r>
              <a:rPr lang="en-GB" sz="3600" dirty="0"/>
              <a:t>1200ml</a:t>
            </a:r>
          </a:p>
        </p:txBody>
      </p:sp>
      <p:grpSp>
        <p:nvGrpSpPr>
          <p:cNvPr id="9" name="Group 8"/>
          <p:cNvGrpSpPr/>
          <p:nvPr/>
        </p:nvGrpSpPr>
        <p:grpSpPr>
          <a:xfrm>
            <a:off x="4210424" y="2493356"/>
            <a:ext cx="3137726" cy="3511985"/>
            <a:chOff x="4210424" y="2493356"/>
            <a:chExt cx="3137726" cy="3511985"/>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9051007">
              <a:off x="4210424" y="2493356"/>
              <a:ext cx="3137726" cy="3511985"/>
            </a:xfrm>
            <a:prstGeom prst="rect">
              <a:avLst/>
            </a:prstGeom>
          </p:spPr>
        </p:pic>
        <p:sp>
          <p:nvSpPr>
            <p:cNvPr id="7" name="Rectangle 6"/>
            <p:cNvSpPr/>
            <p:nvPr/>
          </p:nvSpPr>
          <p:spPr>
            <a:xfrm>
              <a:off x="4498272" y="3529710"/>
              <a:ext cx="1457450" cy="954107"/>
            </a:xfrm>
            <a:prstGeom prst="rect">
              <a:avLst/>
            </a:prstGeom>
          </p:spPr>
          <p:txBody>
            <a:bodyPr wrap="none">
              <a:spAutoFit/>
            </a:bodyPr>
            <a:lstStyle/>
            <a:p>
              <a:pPr algn="ctr"/>
              <a:r>
                <a:rPr lang="en-GB" sz="2800" b="1" dirty="0"/>
                <a:t>add</a:t>
              </a:r>
            </a:p>
            <a:p>
              <a:pPr algn="ctr"/>
              <a:r>
                <a:rPr lang="en-GB" sz="2800" b="1" dirty="0"/>
                <a:t>3800ml</a:t>
              </a:r>
            </a:p>
          </p:txBody>
        </p:sp>
      </p:gr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b="30939"/>
          <a:stretch/>
        </p:blipFill>
        <p:spPr>
          <a:xfrm flipH="1">
            <a:off x="6527526" y="2121805"/>
            <a:ext cx="2332983" cy="4736195"/>
          </a:xfrm>
          <a:prstGeom prst="rect">
            <a:avLst/>
          </a:prstGeom>
        </p:spPr>
      </p:pic>
      <p:sp>
        <p:nvSpPr>
          <p:cNvPr id="17" name="Rectangle 16"/>
          <p:cNvSpPr/>
          <p:nvPr/>
        </p:nvSpPr>
        <p:spPr>
          <a:xfrm>
            <a:off x="2207255" y="4538236"/>
            <a:ext cx="566181" cy="646331"/>
          </a:xfrm>
          <a:prstGeom prst="rect">
            <a:avLst/>
          </a:prstGeom>
        </p:spPr>
        <p:txBody>
          <a:bodyPr wrap="none">
            <a:spAutoFit/>
          </a:bodyPr>
          <a:lstStyle/>
          <a:p>
            <a:r>
              <a:rPr lang="en-GB" sz="3600" dirty="0" smtClean="0"/>
              <a:t>5l</a:t>
            </a:r>
            <a:endParaRPr lang="en-GB" sz="3600" dirty="0"/>
          </a:p>
        </p:txBody>
      </p:sp>
    </p:spTree>
    <p:extLst>
      <p:ext uri="{BB962C8B-B14F-4D97-AF65-F5344CB8AC3E}">
        <p14:creationId xmlns:p14="http://schemas.microsoft.com/office/powerpoint/2010/main" val="595349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10" presetClass="exit" presetSubtype="0" fill="hold" grpId="0" nodeType="afterEffect">
                                  <p:stCondLst>
                                    <p:cond delay="0"/>
                                  </p:stCondLst>
                                  <p:childTnLst>
                                    <p:animEffect transition="out" filter="fade">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02715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591489" y="792310"/>
            <a:ext cx="3961021" cy="615553"/>
          </a:xfrm>
          <a:prstGeom prst="rect">
            <a:avLst/>
          </a:prstGeom>
        </p:spPr>
        <p:txBody>
          <a:bodyPr wrap="none" lIns="0" tIns="0" rIns="0" bIns="0">
            <a:spAutoFit/>
          </a:bodyPr>
          <a:lstStyle/>
          <a:p>
            <a:pPr algn="ctr"/>
            <a:r>
              <a:rPr lang="en-GB" sz="4000" dirty="0" smtClean="0">
                <a:latin typeface="+mj-lt"/>
              </a:rPr>
              <a:t>How Much More?</a:t>
            </a:r>
            <a:endParaRPr lang="en-GB" sz="4000" dirty="0">
              <a:latin typeface="+mj-lt"/>
            </a:endParaRPr>
          </a:p>
        </p:txBody>
      </p:sp>
      <p:sp>
        <p:nvSpPr>
          <p:cNvPr id="41" name="Rectangle 40"/>
          <p:cNvSpPr/>
          <p:nvPr/>
        </p:nvSpPr>
        <p:spPr>
          <a:xfrm>
            <a:off x="1403221" y="1415132"/>
            <a:ext cx="6337558" cy="699404"/>
          </a:xfrm>
          <a:prstGeom prst="rect">
            <a:avLst/>
          </a:prstGeom>
        </p:spPr>
        <p:txBody>
          <a:bodyPr wrap="square" lIns="0" tIns="72000" rIns="0" bIns="72000">
            <a:spAutoFit/>
          </a:bodyPr>
          <a:lstStyle/>
          <a:p>
            <a:pPr algn="ctr"/>
            <a:r>
              <a:rPr lang="en-GB" dirty="0"/>
              <a:t>How much more do you need to add to the amount shown to make 5 litres?  Write your answer in millilitres.</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8333" y="2314832"/>
            <a:ext cx="2864028" cy="3628768"/>
          </a:xfrm>
          <a:prstGeom prst="rect">
            <a:avLst/>
          </a:prstGeom>
        </p:spPr>
      </p:pic>
      <p:sp>
        <p:nvSpPr>
          <p:cNvPr id="4" name="Rectangle 3"/>
          <p:cNvSpPr/>
          <p:nvPr/>
        </p:nvSpPr>
        <p:spPr>
          <a:xfrm>
            <a:off x="1496322" y="4507718"/>
            <a:ext cx="1988045" cy="646331"/>
          </a:xfrm>
          <a:prstGeom prst="rect">
            <a:avLst/>
          </a:prstGeom>
        </p:spPr>
        <p:txBody>
          <a:bodyPr wrap="none">
            <a:spAutoFit/>
          </a:bodyPr>
          <a:lstStyle/>
          <a:p>
            <a:r>
              <a:rPr lang="en-GB" sz="3600" dirty="0"/>
              <a:t>4l 265ml</a:t>
            </a:r>
          </a:p>
        </p:txBody>
      </p:sp>
      <p:grpSp>
        <p:nvGrpSpPr>
          <p:cNvPr id="9" name="Group 8"/>
          <p:cNvGrpSpPr/>
          <p:nvPr/>
        </p:nvGrpSpPr>
        <p:grpSpPr>
          <a:xfrm>
            <a:off x="4210424" y="2493356"/>
            <a:ext cx="3137726" cy="3511985"/>
            <a:chOff x="4210424" y="2493356"/>
            <a:chExt cx="3137726" cy="3511985"/>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9051007">
              <a:off x="4210424" y="2493356"/>
              <a:ext cx="3137726" cy="3511985"/>
            </a:xfrm>
            <a:prstGeom prst="rect">
              <a:avLst/>
            </a:prstGeom>
          </p:spPr>
        </p:pic>
        <p:sp>
          <p:nvSpPr>
            <p:cNvPr id="7" name="Rectangle 6"/>
            <p:cNvSpPr/>
            <p:nvPr/>
          </p:nvSpPr>
          <p:spPr>
            <a:xfrm>
              <a:off x="4645748" y="3529710"/>
              <a:ext cx="1162498" cy="954107"/>
            </a:xfrm>
            <a:prstGeom prst="rect">
              <a:avLst/>
            </a:prstGeom>
          </p:spPr>
          <p:txBody>
            <a:bodyPr wrap="none">
              <a:spAutoFit/>
            </a:bodyPr>
            <a:lstStyle/>
            <a:p>
              <a:pPr algn="ctr"/>
              <a:r>
                <a:rPr lang="en-GB" sz="2800" b="1" dirty="0"/>
                <a:t>add</a:t>
              </a:r>
            </a:p>
            <a:p>
              <a:pPr algn="ctr"/>
              <a:r>
                <a:rPr lang="en-GB" sz="2800" b="1" dirty="0"/>
                <a:t>735ml</a:t>
              </a:r>
            </a:p>
          </p:txBody>
        </p:sp>
      </p:gr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b="30939"/>
          <a:stretch/>
        </p:blipFill>
        <p:spPr>
          <a:xfrm flipH="1">
            <a:off x="6527526" y="2121805"/>
            <a:ext cx="2332983" cy="4736195"/>
          </a:xfrm>
          <a:prstGeom prst="rect">
            <a:avLst/>
          </a:prstGeom>
        </p:spPr>
      </p:pic>
      <p:sp>
        <p:nvSpPr>
          <p:cNvPr id="17" name="Rectangle 16"/>
          <p:cNvSpPr/>
          <p:nvPr/>
        </p:nvSpPr>
        <p:spPr>
          <a:xfrm>
            <a:off x="2207255" y="4538236"/>
            <a:ext cx="566181" cy="646331"/>
          </a:xfrm>
          <a:prstGeom prst="rect">
            <a:avLst/>
          </a:prstGeom>
        </p:spPr>
        <p:txBody>
          <a:bodyPr wrap="none">
            <a:spAutoFit/>
          </a:bodyPr>
          <a:lstStyle/>
          <a:p>
            <a:r>
              <a:rPr lang="en-GB" sz="3600" dirty="0" smtClean="0"/>
              <a:t>5l</a:t>
            </a:r>
            <a:endParaRPr lang="en-GB" sz="3600" dirty="0"/>
          </a:p>
        </p:txBody>
      </p:sp>
    </p:spTree>
    <p:extLst>
      <p:ext uri="{BB962C8B-B14F-4D97-AF65-F5344CB8AC3E}">
        <p14:creationId xmlns:p14="http://schemas.microsoft.com/office/powerpoint/2010/main" val="3480983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10" presetClass="exit" presetSubtype="0" fill="hold" grpId="0" nodeType="afterEffect">
                                  <p:stCondLst>
                                    <p:cond delay="0"/>
                                  </p:stCondLst>
                                  <p:childTnLst>
                                    <p:animEffect transition="out" filter="fade">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591489" y="792310"/>
            <a:ext cx="3961021" cy="615553"/>
          </a:xfrm>
          <a:prstGeom prst="rect">
            <a:avLst/>
          </a:prstGeom>
        </p:spPr>
        <p:txBody>
          <a:bodyPr wrap="none" lIns="0" tIns="0" rIns="0" bIns="0">
            <a:spAutoFit/>
          </a:bodyPr>
          <a:lstStyle/>
          <a:p>
            <a:pPr algn="ctr"/>
            <a:r>
              <a:rPr lang="en-GB" sz="4000" dirty="0" smtClean="0">
                <a:latin typeface="+mj-lt"/>
              </a:rPr>
              <a:t>How Much More?</a:t>
            </a:r>
            <a:endParaRPr lang="en-GB" sz="4000" dirty="0">
              <a:latin typeface="+mj-lt"/>
            </a:endParaRPr>
          </a:p>
        </p:txBody>
      </p:sp>
      <p:sp>
        <p:nvSpPr>
          <p:cNvPr id="41" name="Rectangle 40"/>
          <p:cNvSpPr/>
          <p:nvPr/>
        </p:nvSpPr>
        <p:spPr>
          <a:xfrm>
            <a:off x="1403221" y="1415132"/>
            <a:ext cx="6337558" cy="699404"/>
          </a:xfrm>
          <a:prstGeom prst="rect">
            <a:avLst/>
          </a:prstGeom>
        </p:spPr>
        <p:txBody>
          <a:bodyPr wrap="square" lIns="0" tIns="72000" rIns="0" bIns="72000">
            <a:spAutoFit/>
          </a:bodyPr>
          <a:lstStyle/>
          <a:p>
            <a:pPr algn="ctr"/>
            <a:r>
              <a:rPr lang="en-GB" dirty="0"/>
              <a:t>How much more do you need to add to the amount shown to make 5 litres?  Write your answer in millilitres.</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8333" y="2314832"/>
            <a:ext cx="2864028" cy="3628768"/>
          </a:xfrm>
          <a:prstGeom prst="rect">
            <a:avLst/>
          </a:prstGeom>
        </p:spPr>
      </p:pic>
      <p:sp>
        <p:nvSpPr>
          <p:cNvPr id="4" name="Rectangle 3"/>
          <p:cNvSpPr/>
          <p:nvPr/>
        </p:nvSpPr>
        <p:spPr>
          <a:xfrm>
            <a:off x="1597971" y="4507718"/>
            <a:ext cx="1795684" cy="646331"/>
          </a:xfrm>
          <a:prstGeom prst="rect">
            <a:avLst/>
          </a:prstGeom>
        </p:spPr>
        <p:txBody>
          <a:bodyPr wrap="none">
            <a:spAutoFit/>
          </a:bodyPr>
          <a:lstStyle/>
          <a:p>
            <a:r>
              <a:rPr lang="en-GB" sz="3600" dirty="0"/>
              <a:t>2008ml</a:t>
            </a:r>
          </a:p>
        </p:txBody>
      </p:sp>
      <p:grpSp>
        <p:nvGrpSpPr>
          <p:cNvPr id="9" name="Group 8"/>
          <p:cNvGrpSpPr/>
          <p:nvPr/>
        </p:nvGrpSpPr>
        <p:grpSpPr>
          <a:xfrm>
            <a:off x="4210424" y="2493356"/>
            <a:ext cx="3137726" cy="3511985"/>
            <a:chOff x="4210424" y="2493356"/>
            <a:chExt cx="3137726" cy="3511985"/>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9051007">
              <a:off x="4210424" y="2493356"/>
              <a:ext cx="3137726" cy="3511985"/>
            </a:xfrm>
            <a:prstGeom prst="rect">
              <a:avLst/>
            </a:prstGeom>
          </p:spPr>
        </p:pic>
        <p:sp>
          <p:nvSpPr>
            <p:cNvPr id="7" name="Rectangle 6"/>
            <p:cNvSpPr/>
            <p:nvPr/>
          </p:nvSpPr>
          <p:spPr>
            <a:xfrm>
              <a:off x="4535141" y="3529710"/>
              <a:ext cx="1383713" cy="954107"/>
            </a:xfrm>
            <a:prstGeom prst="rect">
              <a:avLst/>
            </a:prstGeom>
          </p:spPr>
          <p:txBody>
            <a:bodyPr wrap="none">
              <a:spAutoFit/>
            </a:bodyPr>
            <a:lstStyle/>
            <a:p>
              <a:pPr algn="ctr"/>
              <a:r>
                <a:rPr lang="en-GB" sz="2800" b="1" dirty="0"/>
                <a:t>add</a:t>
              </a:r>
            </a:p>
            <a:p>
              <a:pPr algn="ctr"/>
              <a:r>
                <a:rPr lang="en-GB" sz="2800" b="1" dirty="0"/>
                <a:t>2992ml</a:t>
              </a:r>
            </a:p>
          </p:txBody>
        </p:sp>
      </p:gr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b="30939"/>
          <a:stretch/>
        </p:blipFill>
        <p:spPr>
          <a:xfrm flipH="1">
            <a:off x="6527526" y="2121805"/>
            <a:ext cx="2332983" cy="4736195"/>
          </a:xfrm>
          <a:prstGeom prst="rect">
            <a:avLst/>
          </a:prstGeom>
        </p:spPr>
      </p:pic>
      <p:sp>
        <p:nvSpPr>
          <p:cNvPr id="17" name="Rectangle 16"/>
          <p:cNvSpPr/>
          <p:nvPr/>
        </p:nvSpPr>
        <p:spPr>
          <a:xfrm>
            <a:off x="2207255" y="4538236"/>
            <a:ext cx="566181" cy="646331"/>
          </a:xfrm>
          <a:prstGeom prst="rect">
            <a:avLst/>
          </a:prstGeom>
        </p:spPr>
        <p:txBody>
          <a:bodyPr wrap="none">
            <a:spAutoFit/>
          </a:bodyPr>
          <a:lstStyle/>
          <a:p>
            <a:r>
              <a:rPr lang="en-GB" sz="3600" dirty="0" smtClean="0"/>
              <a:t>5l</a:t>
            </a:r>
            <a:endParaRPr lang="en-GB" sz="3600" dirty="0"/>
          </a:p>
        </p:txBody>
      </p:sp>
    </p:spTree>
    <p:extLst>
      <p:ext uri="{BB962C8B-B14F-4D97-AF65-F5344CB8AC3E}">
        <p14:creationId xmlns:p14="http://schemas.microsoft.com/office/powerpoint/2010/main" val="3745569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10" presetClass="exit" presetSubtype="0" fill="hold" grpId="0" nodeType="afterEffect">
                                  <p:stCondLst>
                                    <p:cond delay="0"/>
                                  </p:stCondLst>
                                  <p:childTnLst>
                                    <p:animEffect transition="out" filter="fade">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8" y="2930525"/>
            <a:ext cx="8137525"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1350" dirty="0">
                <a:solidFill>
                  <a:srgbClr val="FFFFFF"/>
                </a:solidFill>
              </a:rPr>
              <a:t> </a:t>
            </a:r>
          </a:p>
        </p:txBody>
      </p:sp>
      <p:sp>
        <p:nvSpPr>
          <p:cNvPr id="24" name="Rounded Rectangle 23"/>
          <p:cNvSpPr/>
          <p:nvPr/>
        </p:nvSpPr>
        <p:spPr bwMode="auto">
          <a:xfrm>
            <a:off x="503238" y="512763"/>
            <a:ext cx="8137525"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1350" dirty="0">
                <a:solidFill>
                  <a:srgbClr val="FFFFFF"/>
                </a:solidFill>
              </a:rPr>
              <a:t> </a:t>
            </a:r>
          </a:p>
        </p:txBody>
      </p:sp>
      <p:sp>
        <p:nvSpPr>
          <p:cNvPr id="19460" name="Title 1"/>
          <p:cNvSpPr txBox="1">
            <a:spLocks/>
          </p:cNvSpPr>
          <p:nvPr/>
        </p:nvSpPr>
        <p:spPr bwMode="auto">
          <a:xfrm>
            <a:off x="628650" y="3071813"/>
            <a:ext cx="78867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9pPr>
          </a:lstStyle>
          <a:p>
            <a:pPr fontAlgn="base">
              <a:spcBef>
                <a:spcPct val="0"/>
              </a:spcBef>
              <a:spcAft>
                <a:spcPct val="0"/>
              </a:spcAft>
              <a:buFontTx/>
              <a:buNone/>
            </a:pPr>
            <a:r>
              <a:rPr lang="en-US" altLang="en-US" sz="3600" b="1" dirty="0">
                <a:latin typeface="Twinkl SemiBold" pitchFamily="2" charset="0"/>
              </a:rPr>
              <a:t>Success Criteria</a:t>
            </a:r>
          </a:p>
        </p:txBody>
      </p:sp>
      <p:sp>
        <p:nvSpPr>
          <p:cNvPr id="19461" name="Title 1"/>
          <p:cNvSpPr txBox="1">
            <a:spLocks/>
          </p:cNvSpPr>
          <p:nvPr/>
        </p:nvSpPr>
        <p:spPr bwMode="auto">
          <a:xfrm>
            <a:off x="628650" y="735013"/>
            <a:ext cx="78867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9pPr>
          </a:lstStyle>
          <a:p>
            <a:pPr fontAlgn="base">
              <a:spcBef>
                <a:spcPct val="0"/>
              </a:spcBef>
              <a:spcAft>
                <a:spcPct val="0"/>
              </a:spcAft>
              <a:buFontTx/>
              <a:buNone/>
            </a:pPr>
            <a:r>
              <a:rPr lang="en-US" altLang="en-US" sz="3600" b="1" dirty="0">
                <a:latin typeface="Twinkl SemiBold" pitchFamily="2" charset="0"/>
              </a:rPr>
              <a:t>Aim</a:t>
            </a:r>
          </a:p>
        </p:txBody>
      </p:sp>
      <p:sp>
        <p:nvSpPr>
          <p:cNvPr id="16" name="Content Placeholder 15"/>
          <p:cNvSpPr>
            <a:spLocks noGrp="1"/>
          </p:cNvSpPr>
          <p:nvPr>
            <p:ph idx="1"/>
          </p:nvPr>
        </p:nvSpPr>
        <p:spPr>
          <a:xfrm>
            <a:off x="628650" y="1127125"/>
            <a:ext cx="7886700" cy="1409700"/>
          </a:xfrm>
        </p:spPr>
        <p:txBody>
          <a:bodyPr>
            <a:normAutofit/>
          </a:bodyPr>
          <a:lstStyle/>
          <a:p>
            <a:pPr>
              <a:defRPr/>
            </a:pPr>
            <a:r>
              <a:rPr lang="en-GB" dirty="0" smtClean="0"/>
              <a:t>I can convert between units of volume and capacity.</a:t>
            </a:r>
            <a:endParaRPr lang="en-GB" dirty="0"/>
          </a:p>
        </p:txBody>
      </p:sp>
      <p:sp>
        <p:nvSpPr>
          <p:cNvPr id="19463" name="Content Placeholder 15"/>
          <p:cNvSpPr txBox="1">
            <a:spLocks/>
          </p:cNvSpPr>
          <p:nvPr/>
        </p:nvSpPr>
        <p:spPr bwMode="auto">
          <a:xfrm>
            <a:off x="628650" y="3467099"/>
            <a:ext cx="7886700" cy="2554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180000" tIns="252000" rIns="252000" bIns="180000"/>
          <a:lstStyle>
            <a:lvl1pPr marL="228600" indent="-228600">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Twinkl" pitchFamily="2" charset="0"/>
              </a:defRPr>
            </a:lvl1pPr>
            <a:lvl2pPr marL="685800" indent="-22860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9pPr>
          </a:lstStyle>
          <a:p>
            <a:pPr fontAlgn="base">
              <a:spcAft>
                <a:spcPct val="0"/>
              </a:spcAft>
            </a:pPr>
            <a:r>
              <a:rPr lang="en-GB" altLang="en-US" dirty="0" smtClean="0"/>
              <a:t>I can convert from litres to millilitres by multiplying by 1000.</a:t>
            </a:r>
          </a:p>
          <a:p>
            <a:pPr fontAlgn="base">
              <a:spcAft>
                <a:spcPct val="0"/>
              </a:spcAft>
            </a:pPr>
            <a:r>
              <a:rPr lang="en-GB" altLang="en-US" dirty="0" smtClean="0"/>
              <a:t>I can convert from millilitres to litres by dividing by 1000.</a:t>
            </a:r>
          </a:p>
          <a:p>
            <a:pPr fontAlgn="base">
              <a:spcAft>
                <a:spcPct val="0"/>
              </a:spcAft>
            </a:pPr>
            <a:r>
              <a:rPr lang="en-GB" altLang="en-US" dirty="0" smtClean="0"/>
              <a:t>I can use the inverse operation to convert from millilitres to mixed units and vice versa.</a:t>
            </a:r>
            <a:endParaRPr lang="en-GB" alt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15600"/>
            <a:ext cx="864000" cy="864000"/>
          </a:xfrm>
          <a:prstGeom prst="rect">
            <a:avLst/>
          </a:prstGeom>
        </p:spPr>
      </p:pic>
    </p:spTree>
    <p:extLst>
      <p:ext uri="{BB962C8B-B14F-4D97-AF65-F5344CB8AC3E}">
        <p14:creationId xmlns:p14="http://schemas.microsoft.com/office/powerpoint/2010/main" val="323781286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49522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8" y="2930525"/>
            <a:ext cx="8137525"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1350" dirty="0">
                <a:solidFill>
                  <a:srgbClr val="FFFFFF"/>
                </a:solidFill>
              </a:rPr>
              <a:t> </a:t>
            </a:r>
          </a:p>
        </p:txBody>
      </p:sp>
      <p:sp>
        <p:nvSpPr>
          <p:cNvPr id="24" name="Rounded Rectangle 23"/>
          <p:cNvSpPr/>
          <p:nvPr/>
        </p:nvSpPr>
        <p:spPr bwMode="auto">
          <a:xfrm>
            <a:off x="503238" y="512763"/>
            <a:ext cx="8137525"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1350" dirty="0">
                <a:solidFill>
                  <a:srgbClr val="FFFFFF"/>
                </a:solidFill>
              </a:rPr>
              <a:t> </a:t>
            </a:r>
          </a:p>
        </p:txBody>
      </p:sp>
      <p:sp>
        <p:nvSpPr>
          <p:cNvPr id="19460" name="Title 1"/>
          <p:cNvSpPr txBox="1">
            <a:spLocks/>
          </p:cNvSpPr>
          <p:nvPr/>
        </p:nvSpPr>
        <p:spPr bwMode="auto">
          <a:xfrm>
            <a:off x="628650" y="3071813"/>
            <a:ext cx="78867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9pPr>
          </a:lstStyle>
          <a:p>
            <a:pPr fontAlgn="base">
              <a:spcBef>
                <a:spcPct val="0"/>
              </a:spcBef>
              <a:spcAft>
                <a:spcPct val="0"/>
              </a:spcAft>
              <a:buFontTx/>
              <a:buNone/>
            </a:pPr>
            <a:r>
              <a:rPr lang="en-US" altLang="en-US" sz="3600" b="1" dirty="0">
                <a:latin typeface="Twinkl SemiBold" pitchFamily="2" charset="0"/>
              </a:rPr>
              <a:t>Success Criteria</a:t>
            </a:r>
          </a:p>
        </p:txBody>
      </p:sp>
      <p:sp>
        <p:nvSpPr>
          <p:cNvPr id="19461" name="Title 1"/>
          <p:cNvSpPr txBox="1">
            <a:spLocks/>
          </p:cNvSpPr>
          <p:nvPr/>
        </p:nvSpPr>
        <p:spPr bwMode="auto">
          <a:xfrm>
            <a:off x="628650" y="735013"/>
            <a:ext cx="78867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9pPr>
          </a:lstStyle>
          <a:p>
            <a:pPr fontAlgn="base">
              <a:spcBef>
                <a:spcPct val="0"/>
              </a:spcBef>
              <a:spcAft>
                <a:spcPct val="0"/>
              </a:spcAft>
              <a:buFontTx/>
              <a:buNone/>
            </a:pPr>
            <a:r>
              <a:rPr lang="en-US" altLang="en-US" sz="3600" b="1" dirty="0">
                <a:latin typeface="Twinkl SemiBold" pitchFamily="2" charset="0"/>
              </a:rPr>
              <a:t>Aim</a:t>
            </a:r>
          </a:p>
        </p:txBody>
      </p:sp>
      <p:sp>
        <p:nvSpPr>
          <p:cNvPr id="16" name="Content Placeholder 15"/>
          <p:cNvSpPr>
            <a:spLocks noGrp="1"/>
          </p:cNvSpPr>
          <p:nvPr>
            <p:ph idx="1"/>
          </p:nvPr>
        </p:nvSpPr>
        <p:spPr>
          <a:xfrm>
            <a:off x="628650" y="1127125"/>
            <a:ext cx="7886700" cy="1409700"/>
          </a:xfrm>
        </p:spPr>
        <p:txBody>
          <a:bodyPr>
            <a:normAutofit/>
          </a:bodyPr>
          <a:lstStyle/>
          <a:p>
            <a:pPr>
              <a:defRPr/>
            </a:pPr>
            <a:r>
              <a:rPr lang="en-GB" dirty="0" smtClean="0"/>
              <a:t>I can convert between units of volume and capacity.</a:t>
            </a:r>
            <a:endParaRPr lang="en-GB" dirty="0"/>
          </a:p>
        </p:txBody>
      </p:sp>
      <p:sp>
        <p:nvSpPr>
          <p:cNvPr id="19463" name="Content Placeholder 15"/>
          <p:cNvSpPr txBox="1">
            <a:spLocks/>
          </p:cNvSpPr>
          <p:nvPr/>
        </p:nvSpPr>
        <p:spPr bwMode="auto">
          <a:xfrm>
            <a:off x="628650" y="3467099"/>
            <a:ext cx="7886700" cy="2554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180000" tIns="252000" rIns="252000" bIns="180000"/>
          <a:lstStyle>
            <a:lvl1pPr marL="228600" indent="-228600">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Twinkl" pitchFamily="2" charset="0"/>
              </a:defRPr>
            </a:lvl1pPr>
            <a:lvl2pPr marL="685800" indent="-22860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9pPr>
          </a:lstStyle>
          <a:p>
            <a:pPr fontAlgn="base">
              <a:spcAft>
                <a:spcPct val="0"/>
              </a:spcAft>
            </a:pPr>
            <a:r>
              <a:rPr lang="en-GB" altLang="en-US" dirty="0" smtClean="0"/>
              <a:t>I can convert from litres to millilitres by multiplying by 1000.</a:t>
            </a:r>
          </a:p>
          <a:p>
            <a:pPr fontAlgn="base">
              <a:spcAft>
                <a:spcPct val="0"/>
              </a:spcAft>
            </a:pPr>
            <a:r>
              <a:rPr lang="en-GB" altLang="en-US" dirty="0" smtClean="0"/>
              <a:t>I can convert from millilitres to litres by dividing by 1000.</a:t>
            </a:r>
          </a:p>
          <a:p>
            <a:pPr fontAlgn="base">
              <a:spcAft>
                <a:spcPct val="0"/>
              </a:spcAft>
            </a:pPr>
            <a:r>
              <a:rPr lang="en-GB" altLang="en-US" dirty="0" smtClean="0"/>
              <a:t>I can use the inverse operation to convert from millilitres to mixed units and vice versa.</a:t>
            </a:r>
            <a:endParaRPr lang="en-GB" altLang="en-US" dirty="0"/>
          </a:p>
        </p:txBody>
      </p:sp>
    </p:spTree>
    <p:extLst>
      <p:ext uri="{BB962C8B-B14F-4D97-AF65-F5344CB8AC3E}">
        <p14:creationId xmlns:p14="http://schemas.microsoft.com/office/powerpoint/2010/main" val="34091704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4443829" y="1940113"/>
            <a:ext cx="2272963" cy="2272963"/>
          </a:xfrm>
          <a:prstGeom prst="ellipse">
            <a:avLst/>
          </a:prstGeom>
          <a:solidFill>
            <a:srgbClr val="62C2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6115387" y="3772489"/>
            <a:ext cx="2272963" cy="2272963"/>
          </a:xfrm>
          <a:prstGeom prst="ellipse">
            <a:avLst/>
          </a:prstGeom>
          <a:solidFill>
            <a:srgbClr val="62C2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3702381" y="697112"/>
            <a:ext cx="1739259" cy="615553"/>
          </a:xfrm>
          <a:prstGeom prst="rect">
            <a:avLst/>
          </a:prstGeom>
        </p:spPr>
        <p:txBody>
          <a:bodyPr wrap="none" lIns="0" tIns="0" rIns="0" bIns="0">
            <a:spAutoFit/>
          </a:bodyPr>
          <a:lstStyle/>
          <a:p>
            <a:pPr algn="ctr"/>
            <a:r>
              <a:rPr lang="en-GB" altLang="en-US" sz="4000" dirty="0" smtClean="0">
                <a:latin typeface="+mj-lt"/>
              </a:rPr>
              <a:t>Spin It!</a:t>
            </a:r>
            <a:endParaRPr lang="en-GB" sz="4000" dirty="0">
              <a:latin typeface="+mj-lt"/>
            </a:endParaRPr>
          </a:p>
        </p:txBody>
      </p:sp>
      <p:sp>
        <p:nvSpPr>
          <p:cNvPr id="14" name="Rectangle 13"/>
          <p:cNvSpPr/>
          <p:nvPr/>
        </p:nvSpPr>
        <p:spPr>
          <a:xfrm>
            <a:off x="1630126" y="1348359"/>
            <a:ext cx="5883747" cy="369332"/>
          </a:xfrm>
          <a:prstGeom prst="rect">
            <a:avLst/>
          </a:prstGeom>
        </p:spPr>
        <p:txBody>
          <a:bodyPr wrap="square">
            <a:spAutoFit/>
          </a:bodyPr>
          <a:lstStyle/>
          <a:p>
            <a:pPr algn="ctr"/>
            <a:r>
              <a:rPr lang="en-GB" dirty="0"/>
              <a:t>Take it in turns to spin the </a:t>
            </a:r>
            <a:r>
              <a:rPr lang="en-GB" b="1" dirty="0"/>
              <a:t>Hundred Millilitres Spinner</a:t>
            </a:r>
            <a:r>
              <a:rPr lang="en-GB" dirty="0"/>
              <a:t>. </a:t>
            </a:r>
            <a:endParaRPr lang="en-GB" sz="2400" b="1" dirty="0">
              <a:solidFill>
                <a:srgbClr val="78A72B"/>
              </a:solidFill>
            </a:endParaRPr>
          </a:p>
        </p:txBody>
      </p:sp>
      <p:sp>
        <p:nvSpPr>
          <p:cNvPr id="2" name="Rectangle 1"/>
          <p:cNvSpPr/>
          <p:nvPr/>
        </p:nvSpPr>
        <p:spPr>
          <a:xfrm>
            <a:off x="755650" y="2341328"/>
            <a:ext cx="3698894" cy="2862322"/>
          </a:xfrm>
          <a:prstGeom prst="rect">
            <a:avLst/>
          </a:prstGeom>
        </p:spPr>
        <p:txBody>
          <a:bodyPr wrap="square">
            <a:spAutoFit/>
          </a:bodyPr>
          <a:lstStyle/>
          <a:p>
            <a:r>
              <a:rPr lang="en-GB" dirty="0"/>
              <a:t>Keep a running total of the numbers you roll. The aim of the game is to reach exactly 1000ml. If you go over 1000ml, you have to start from zero. Every time you reach exactly 1000ml, you score 1000. Keep a track of your score. When your teacher says ‘Stop’, the person with the highest number of points is the winner.</a:t>
            </a: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4124" t="18618" r="3444" b="15795"/>
          <a:stretch/>
        </p:blipFill>
        <p:spPr>
          <a:xfrm>
            <a:off x="4516411" y="2008783"/>
            <a:ext cx="2127798" cy="2135621"/>
          </a:xfrm>
          <a:prstGeom prst="ellipse">
            <a:avLst/>
          </a:prstGeom>
        </p:spPr>
      </p:pic>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l="4124" t="18618" r="3444" b="15795"/>
          <a:stretch/>
        </p:blipFill>
        <p:spPr>
          <a:xfrm>
            <a:off x="6187969" y="3843395"/>
            <a:ext cx="2127798" cy="2135621"/>
          </a:xfrm>
          <a:prstGeom prst="ellipse">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80311" y="2087023"/>
            <a:ext cx="2031451" cy="3589097"/>
          </a:xfrm>
          <a:prstGeom prst="rect">
            <a:avLst/>
          </a:prstGeom>
        </p:spPr>
      </p:pic>
    </p:spTree>
    <p:extLst>
      <p:ext uri="{BB962C8B-B14F-4D97-AF65-F5344CB8AC3E}">
        <p14:creationId xmlns:p14="http://schemas.microsoft.com/office/powerpoint/2010/main" val="1854391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2000" fill="hold"/>
                                        <p:tgtEl>
                                          <p:spTgt spid="6"/>
                                        </p:tgtEl>
                                        <p:attrNameLst>
                                          <p:attrName>r</p:attrName>
                                        </p:attrNameLst>
                                      </p:cBhvr>
                                    </p:animRot>
                                  </p:childTnLst>
                                </p:cTn>
                              </p:par>
                              <p:par>
                                <p:cTn id="7" presetID="8" presetClass="emph" presetSubtype="0" fill="hold" nodeType="withEffect">
                                  <p:stCondLst>
                                    <p:cond delay="0"/>
                                  </p:stCondLst>
                                  <p:childTnLst>
                                    <p:animRot by="-21600000">
                                      <p:cBhvr>
                                        <p:cTn id="8" dur="2000" fill="hold"/>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21855" b="28267"/>
          <a:stretch/>
        </p:blipFill>
        <p:spPr>
          <a:xfrm>
            <a:off x="755650" y="2285790"/>
            <a:ext cx="7632700" cy="3807035"/>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19058" y="2166966"/>
            <a:ext cx="5721705" cy="4045906"/>
          </a:xfrm>
          <a:prstGeom prst="rect">
            <a:avLst/>
          </a:prstGeom>
        </p:spPr>
      </p:pic>
      <p:sp>
        <p:nvSpPr>
          <p:cNvPr id="7" name="Rectangle 6"/>
          <p:cNvSpPr/>
          <p:nvPr/>
        </p:nvSpPr>
        <p:spPr>
          <a:xfrm>
            <a:off x="1407554" y="1863385"/>
            <a:ext cx="6328891" cy="422405"/>
          </a:xfrm>
          <a:prstGeom prst="rect">
            <a:avLst/>
          </a:prstGeom>
        </p:spPr>
        <p:txBody>
          <a:bodyPr wrap="square" lIns="0" tIns="72000" rIns="0" bIns="72000">
            <a:spAutoFit/>
          </a:bodyPr>
          <a:lstStyle/>
          <a:p>
            <a:pPr algn="ctr"/>
            <a:r>
              <a:rPr lang="en-GB" dirty="0"/>
              <a:t>A litre is equivalent to 1000ml</a:t>
            </a:r>
            <a:r>
              <a:rPr lang="en-GB" dirty="0" smtClean="0"/>
              <a:t>.</a:t>
            </a:r>
            <a:endParaRPr lang="en-GB" dirty="0"/>
          </a:p>
        </p:txBody>
      </p:sp>
      <p:sp>
        <p:nvSpPr>
          <p:cNvPr id="8" name="Rectangle 7"/>
          <p:cNvSpPr/>
          <p:nvPr/>
        </p:nvSpPr>
        <p:spPr>
          <a:xfrm>
            <a:off x="2802301" y="765175"/>
            <a:ext cx="3539430" cy="1107996"/>
          </a:xfrm>
          <a:prstGeom prst="rect">
            <a:avLst/>
          </a:prstGeom>
        </p:spPr>
        <p:txBody>
          <a:bodyPr wrap="none" lIns="0" tIns="0" rIns="0" bIns="0">
            <a:spAutoFit/>
          </a:bodyPr>
          <a:lstStyle/>
          <a:p>
            <a:pPr algn="ctr"/>
            <a:r>
              <a:rPr lang="en-GB" altLang="en-US" sz="3600" dirty="0" smtClean="0">
                <a:latin typeface="+mj-lt"/>
              </a:rPr>
              <a:t>Converting Litres</a:t>
            </a:r>
          </a:p>
          <a:p>
            <a:pPr algn="ctr"/>
            <a:r>
              <a:rPr lang="en-GB" altLang="en-US" sz="3600" dirty="0" smtClean="0">
                <a:latin typeface="+mj-lt"/>
              </a:rPr>
              <a:t>to Millilitres</a:t>
            </a:r>
            <a:endParaRPr lang="en-GB" sz="3600" dirty="0">
              <a:latin typeface="+mj-lt"/>
            </a:endParaRPr>
          </a:p>
        </p:txBody>
      </p:sp>
      <p:graphicFrame>
        <p:nvGraphicFramePr>
          <p:cNvPr id="12" name="Table 11"/>
          <p:cNvGraphicFramePr>
            <a:graphicFrameLocks noGrp="1"/>
          </p:cNvGraphicFramePr>
          <p:nvPr>
            <p:extLst>
              <p:ext uri="{D42A27DB-BD31-4B8C-83A1-F6EECF244321}">
                <p14:modId xmlns:p14="http://schemas.microsoft.com/office/powerpoint/2010/main" val="2686649787"/>
              </p:ext>
            </p:extLst>
          </p:nvPr>
        </p:nvGraphicFramePr>
        <p:xfrm>
          <a:off x="850553" y="2478171"/>
          <a:ext cx="7412000" cy="1233890"/>
        </p:xfrm>
        <a:graphic>
          <a:graphicData uri="http://schemas.openxmlformats.org/drawingml/2006/table">
            <a:tbl>
              <a:tblPr firstRow="1" bandRow="1">
                <a:tableStyleId>{5C22544A-7EE6-4342-B048-85BDC9FD1C3A}</a:tableStyleId>
              </a:tblPr>
              <a:tblGrid>
                <a:gridCol w="741200"/>
                <a:gridCol w="741200"/>
                <a:gridCol w="741200"/>
                <a:gridCol w="741200"/>
                <a:gridCol w="741200"/>
                <a:gridCol w="741200"/>
                <a:gridCol w="741200"/>
                <a:gridCol w="741200"/>
                <a:gridCol w="741200"/>
                <a:gridCol w="741200"/>
              </a:tblGrid>
              <a:tr h="603347">
                <a:tc>
                  <a:txBody>
                    <a:bodyPr/>
                    <a:lstStyle/>
                    <a:p>
                      <a:pPr algn="ctr"/>
                      <a:r>
                        <a:rPr lang="en-GB" sz="1800" b="1" dirty="0" smtClean="0"/>
                        <a:t>1 litre</a:t>
                      </a:r>
                      <a:endParaRPr lang="en-GB" sz="1800" b="1" dirty="0"/>
                    </a:p>
                  </a:txBody>
                  <a:tcPr>
                    <a:lnL w="28575" cap="flat" cmpd="sng" algn="ctr">
                      <a:solidFill>
                        <a:srgbClr val="924399"/>
                      </a:solidFill>
                      <a:prstDash val="solid"/>
                      <a:round/>
                      <a:headEnd type="none" w="med" len="med"/>
                      <a:tailEnd type="none" w="med" len="med"/>
                    </a:lnL>
                    <a:lnR w="28575" cap="flat" cmpd="sng" algn="ctr">
                      <a:solidFill>
                        <a:srgbClr val="924399"/>
                      </a:solidFill>
                      <a:prstDash val="solid"/>
                      <a:round/>
                      <a:headEnd type="none" w="med" len="med"/>
                      <a:tailEnd type="none" w="med" len="med"/>
                    </a:lnR>
                    <a:lnT w="28575" cap="flat" cmpd="sng" algn="ctr">
                      <a:solidFill>
                        <a:srgbClr val="924399"/>
                      </a:solidFill>
                      <a:prstDash val="solid"/>
                      <a:round/>
                      <a:headEnd type="none" w="med" len="med"/>
                      <a:tailEnd type="none" w="med" len="med"/>
                    </a:lnT>
                    <a:lnB w="28575" cap="flat" cmpd="sng" algn="ctr">
                      <a:solidFill>
                        <a:srgbClr val="924399"/>
                      </a:solidFill>
                      <a:prstDash val="solid"/>
                      <a:round/>
                      <a:headEnd type="none" w="med" len="med"/>
                      <a:tailEnd type="none" w="med" len="med"/>
                    </a:lnB>
                    <a:solidFill>
                      <a:srgbClr val="924399"/>
                    </a:solidFill>
                  </a:tcPr>
                </a:tc>
                <a:tc>
                  <a:txBody>
                    <a:bodyPr/>
                    <a:lstStyle/>
                    <a:p>
                      <a:pPr algn="ctr"/>
                      <a:r>
                        <a:rPr lang="en-GB" sz="1800" b="1" dirty="0" smtClean="0"/>
                        <a:t>2 litres</a:t>
                      </a:r>
                      <a:endParaRPr lang="en-GB" sz="1800" b="1" dirty="0"/>
                    </a:p>
                  </a:txBody>
                  <a:tcPr>
                    <a:lnL w="28575" cap="flat" cmpd="sng" algn="ctr">
                      <a:solidFill>
                        <a:srgbClr val="924399"/>
                      </a:solidFill>
                      <a:prstDash val="solid"/>
                      <a:round/>
                      <a:headEnd type="none" w="med" len="med"/>
                      <a:tailEnd type="none" w="med" len="med"/>
                    </a:lnL>
                    <a:lnR w="28575" cap="flat" cmpd="sng" algn="ctr">
                      <a:solidFill>
                        <a:srgbClr val="924399"/>
                      </a:solidFill>
                      <a:prstDash val="solid"/>
                      <a:round/>
                      <a:headEnd type="none" w="med" len="med"/>
                      <a:tailEnd type="none" w="med" len="med"/>
                    </a:lnR>
                    <a:lnT w="28575" cap="flat" cmpd="sng" algn="ctr">
                      <a:solidFill>
                        <a:srgbClr val="924399"/>
                      </a:solidFill>
                      <a:prstDash val="solid"/>
                      <a:round/>
                      <a:headEnd type="none" w="med" len="med"/>
                      <a:tailEnd type="none" w="med" len="med"/>
                    </a:lnT>
                    <a:lnB w="28575" cap="flat" cmpd="sng" algn="ctr">
                      <a:solidFill>
                        <a:srgbClr val="924399"/>
                      </a:solidFill>
                      <a:prstDash val="solid"/>
                      <a:round/>
                      <a:headEnd type="none" w="med" len="med"/>
                      <a:tailEnd type="none" w="med" len="med"/>
                    </a:lnB>
                    <a:solidFill>
                      <a:srgbClr val="924399"/>
                    </a:solidFill>
                  </a:tcPr>
                </a:tc>
                <a:tc>
                  <a:txBody>
                    <a:bodyPr/>
                    <a:lstStyle/>
                    <a:p>
                      <a:pPr algn="ctr"/>
                      <a:r>
                        <a:rPr lang="en-GB" sz="1800" b="1" dirty="0" smtClean="0"/>
                        <a:t>3 litres</a:t>
                      </a:r>
                      <a:endParaRPr lang="en-GB" sz="1800" b="1" dirty="0"/>
                    </a:p>
                  </a:txBody>
                  <a:tcPr>
                    <a:lnL w="28575" cap="flat" cmpd="sng" algn="ctr">
                      <a:solidFill>
                        <a:srgbClr val="924399"/>
                      </a:solidFill>
                      <a:prstDash val="solid"/>
                      <a:round/>
                      <a:headEnd type="none" w="med" len="med"/>
                      <a:tailEnd type="none" w="med" len="med"/>
                    </a:lnL>
                    <a:lnR w="28575" cap="flat" cmpd="sng" algn="ctr">
                      <a:solidFill>
                        <a:srgbClr val="924399"/>
                      </a:solidFill>
                      <a:prstDash val="solid"/>
                      <a:round/>
                      <a:headEnd type="none" w="med" len="med"/>
                      <a:tailEnd type="none" w="med" len="med"/>
                    </a:lnR>
                    <a:lnT w="28575" cap="flat" cmpd="sng" algn="ctr">
                      <a:solidFill>
                        <a:srgbClr val="924399"/>
                      </a:solidFill>
                      <a:prstDash val="solid"/>
                      <a:round/>
                      <a:headEnd type="none" w="med" len="med"/>
                      <a:tailEnd type="none" w="med" len="med"/>
                    </a:lnT>
                    <a:lnB w="28575" cap="flat" cmpd="sng" algn="ctr">
                      <a:solidFill>
                        <a:srgbClr val="924399"/>
                      </a:solidFill>
                      <a:prstDash val="solid"/>
                      <a:round/>
                      <a:headEnd type="none" w="med" len="med"/>
                      <a:tailEnd type="none" w="med" len="med"/>
                    </a:lnB>
                    <a:solidFill>
                      <a:srgbClr val="924399"/>
                    </a:solidFill>
                  </a:tcPr>
                </a:tc>
                <a:tc>
                  <a:txBody>
                    <a:bodyPr/>
                    <a:lstStyle/>
                    <a:p>
                      <a:pPr algn="ctr"/>
                      <a:r>
                        <a:rPr lang="en-GB" sz="1800" b="1" dirty="0" smtClean="0"/>
                        <a:t>4 litres</a:t>
                      </a:r>
                      <a:endParaRPr lang="en-GB" sz="1800" b="1" dirty="0"/>
                    </a:p>
                  </a:txBody>
                  <a:tcPr>
                    <a:lnL w="28575" cap="flat" cmpd="sng" algn="ctr">
                      <a:solidFill>
                        <a:srgbClr val="924399"/>
                      </a:solidFill>
                      <a:prstDash val="solid"/>
                      <a:round/>
                      <a:headEnd type="none" w="med" len="med"/>
                      <a:tailEnd type="none" w="med" len="med"/>
                    </a:lnL>
                    <a:lnR w="28575" cap="flat" cmpd="sng" algn="ctr">
                      <a:solidFill>
                        <a:srgbClr val="924399"/>
                      </a:solidFill>
                      <a:prstDash val="solid"/>
                      <a:round/>
                      <a:headEnd type="none" w="med" len="med"/>
                      <a:tailEnd type="none" w="med" len="med"/>
                    </a:lnR>
                    <a:lnT w="28575" cap="flat" cmpd="sng" algn="ctr">
                      <a:solidFill>
                        <a:srgbClr val="924399"/>
                      </a:solidFill>
                      <a:prstDash val="solid"/>
                      <a:round/>
                      <a:headEnd type="none" w="med" len="med"/>
                      <a:tailEnd type="none" w="med" len="med"/>
                    </a:lnT>
                    <a:lnB w="28575" cap="flat" cmpd="sng" algn="ctr">
                      <a:solidFill>
                        <a:srgbClr val="924399"/>
                      </a:solidFill>
                      <a:prstDash val="solid"/>
                      <a:round/>
                      <a:headEnd type="none" w="med" len="med"/>
                      <a:tailEnd type="none" w="med" len="med"/>
                    </a:lnB>
                    <a:solidFill>
                      <a:srgbClr val="924399"/>
                    </a:solidFill>
                  </a:tcPr>
                </a:tc>
                <a:tc>
                  <a:txBody>
                    <a:bodyPr/>
                    <a:lstStyle/>
                    <a:p>
                      <a:pPr algn="ctr"/>
                      <a:r>
                        <a:rPr lang="en-GB" sz="1800" b="1" dirty="0" smtClean="0"/>
                        <a:t>5 litres</a:t>
                      </a:r>
                      <a:endParaRPr lang="en-GB" sz="1800" b="1" dirty="0"/>
                    </a:p>
                  </a:txBody>
                  <a:tcPr>
                    <a:lnL w="28575" cap="flat" cmpd="sng" algn="ctr">
                      <a:solidFill>
                        <a:srgbClr val="924399"/>
                      </a:solidFill>
                      <a:prstDash val="solid"/>
                      <a:round/>
                      <a:headEnd type="none" w="med" len="med"/>
                      <a:tailEnd type="none" w="med" len="med"/>
                    </a:lnL>
                    <a:lnR w="28575" cap="flat" cmpd="sng" algn="ctr">
                      <a:solidFill>
                        <a:srgbClr val="924399"/>
                      </a:solidFill>
                      <a:prstDash val="solid"/>
                      <a:round/>
                      <a:headEnd type="none" w="med" len="med"/>
                      <a:tailEnd type="none" w="med" len="med"/>
                    </a:lnR>
                    <a:lnT w="28575" cap="flat" cmpd="sng" algn="ctr">
                      <a:solidFill>
                        <a:srgbClr val="924399"/>
                      </a:solidFill>
                      <a:prstDash val="solid"/>
                      <a:round/>
                      <a:headEnd type="none" w="med" len="med"/>
                      <a:tailEnd type="none" w="med" len="med"/>
                    </a:lnT>
                    <a:lnB w="28575" cap="flat" cmpd="sng" algn="ctr">
                      <a:solidFill>
                        <a:srgbClr val="924399"/>
                      </a:solidFill>
                      <a:prstDash val="solid"/>
                      <a:round/>
                      <a:headEnd type="none" w="med" len="med"/>
                      <a:tailEnd type="none" w="med" len="med"/>
                    </a:lnB>
                    <a:solidFill>
                      <a:srgbClr val="924399"/>
                    </a:solidFill>
                  </a:tcPr>
                </a:tc>
                <a:tc>
                  <a:txBody>
                    <a:bodyPr/>
                    <a:lstStyle/>
                    <a:p>
                      <a:pPr algn="ctr"/>
                      <a:r>
                        <a:rPr lang="en-GB" sz="1800" b="1" dirty="0" smtClean="0"/>
                        <a:t>6 litres</a:t>
                      </a:r>
                      <a:endParaRPr lang="en-GB" sz="1800" b="1" dirty="0"/>
                    </a:p>
                  </a:txBody>
                  <a:tcPr>
                    <a:lnL w="28575" cap="flat" cmpd="sng" algn="ctr">
                      <a:solidFill>
                        <a:srgbClr val="924399"/>
                      </a:solidFill>
                      <a:prstDash val="solid"/>
                      <a:round/>
                      <a:headEnd type="none" w="med" len="med"/>
                      <a:tailEnd type="none" w="med" len="med"/>
                    </a:lnL>
                    <a:lnR w="28575" cap="flat" cmpd="sng" algn="ctr">
                      <a:solidFill>
                        <a:srgbClr val="924399"/>
                      </a:solidFill>
                      <a:prstDash val="solid"/>
                      <a:round/>
                      <a:headEnd type="none" w="med" len="med"/>
                      <a:tailEnd type="none" w="med" len="med"/>
                    </a:lnR>
                    <a:lnT w="28575" cap="flat" cmpd="sng" algn="ctr">
                      <a:solidFill>
                        <a:srgbClr val="924399"/>
                      </a:solidFill>
                      <a:prstDash val="solid"/>
                      <a:round/>
                      <a:headEnd type="none" w="med" len="med"/>
                      <a:tailEnd type="none" w="med" len="med"/>
                    </a:lnT>
                    <a:lnB w="28575" cap="flat" cmpd="sng" algn="ctr">
                      <a:solidFill>
                        <a:srgbClr val="924399"/>
                      </a:solidFill>
                      <a:prstDash val="solid"/>
                      <a:round/>
                      <a:headEnd type="none" w="med" len="med"/>
                      <a:tailEnd type="none" w="med" len="med"/>
                    </a:lnB>
                    <a:solidFill>
                      <a:srgbClr val="924399"/>
                    </a:solidFill>
                  </a:tcPr>
                </a:tc>
                <a:tc>
                  <a:txBody>
                    <a:bodyPr/>
                    <a:lstStyle/>
                    <a:p>
                      <a:pPr algn="ctr"/>
                      <a:r>
                        <a:rPr lang="en-GB" sz="1800" b="1" dirty="0" smtClean="0"/>
                        <a:t>7 litres</a:t>
                      </a:r>
                      <a:endParaRPr lang="en-GB" sz="1800" b="1" dirty="0"/>
                    </a:p>
                  </a:txBody>
                  <a:tcPr>
                    <a:lnL w="28575" cap="flat" cmpd="sng" algn="ctr">
                      <a:solidFill>
                        <a:srgbClr val="924399"/>
                      </a:solidFill>
                      <a:prstDash val="solid"/>
                      <a:round/>
                      <a:headEnd type="none" w="med" len="med"/>
                      <a:tailEnd type="none" w="med" len="med"/>
                    </a:lnL>
                    <a:lnR w="28575" cap="flat" cmpd="sng" algn="ctr">
                      <a:solidFill>
                        <a:srgbClr val="924399"/>
                      </a:solidFill>
                      <a:prstDash val="solid"/>
                      <a:round/>
                      <a:headEnd type="none" w="med" len="med"/>
                      <a:tailEnd type="none" w="med" len="med"/>
                    </a:lnR>
                    <a:lnT w="28575" cap="flat" cmpd="sng" algn="ctr">
                      <a:solidFill>
                        <a:srgbClr val="924399"/>
                      </a:solidFill>
                      <a:prstDash val="solid"/>
                      <a:round/>
                      <a:headEnd type="none" w="med" len="med"/>
                      <a:tailEnd type="none" w="med" len="med"/>
                    </a:lnT>
                    <a:lnB w="28575" cap="flat" cmpd="sng" algn="ctr">
                      <a:solidFill>
                        <a:srgbClr val="924399"/>
                      </a:solidFill>
                      <a:prstDash val="solid"/>
                      <a:round/>
                      <a:headEnd type="none" w="med" len="med"/>
                      <a:tailEnd type="none" w="med" len="med"/>
                    </a:lnB>
                    <a:solidFill>
                      <a:srgbClr val="924399"/>
                    </a:solidFill>
                  </a:tcPr>
                </a:tc>
                <a:tc>
                  <a:txBody>
                    <a:bodyPr/>
                    <a:lstStyle/>
                    <a:p>
                      <a:pPr algn="ctr"/>
                      <a:r>
                        <a:rPr lang="en-GB" sz="1800" b="1" dirty="0" smtClean="0"/>
                        <a:t>8 litres</a:t>
                      </a:r>
                      <a:endParaRPr lang="en-GB" sz="1800" b="1" dirty="0"/>
                    </a:p>
                  </a:txBody>
                  <a:tcPr>
                    <a:lnL w="28575" cap="flat" cmpd="sng" algn="ctr">
                      <a:solidFill>
                        <a:srgbClr val="924399"/>
                      </a:solidFill>
                      <a:prstDash val="solid"/>
                      <a:round/>
                      <a:headEnd type="none" w="med" len="med"/>
                      <a:tailEnd type="none" w="med" len="med"/>
                    </a:lnL>
                    <a:lnR w="28575" cap="flat" cmpd="sng" algn="ctr">
                      <a:solidFill>
                        <a:srgbClr val="924399"/>
                      </a:solidFill>
                      <a:prstDash val="solid"/>
                      <a:round/>
                      <a:headEnd type="none" w="med" len="med"/>
                      <a:tailEnd type="none" w="med" len="med"/>
                    </a:lnR>
                    <a:lnT w="28575" cap="flat" cmpd="sng" algn="ctr">
                      <a:solidFill>
                        <a:srgbClr val="924399"/>
                      </a:solidFill>
                      <a:prstDash val="solid"/>
                      <a:round/>
                      <a:headEnd type="none" w="med" len="med"/>
                      <a:tailEnd type="none" w="med" len="med"/>
                    </a:lnT>
                    <a:lnB w="28575" cap="flat" cmpd="sng" algn="ctr">
                      <a:solidFill>
                        <a:srgbClr val="924399"/>
                      </a:solidFill>
                      <a:prstDash val="solid"/>
                      <a:round/>
                      <a:headEnd type="none" w="med" len="med"/>
                      <a:tailEnd type="none" w="med" len="med"/>
                    </a:lnB>
                    <a:solidFill>
                      <a:srgbClr val="924399"/>
                    </a:solidFill>
                  </a:tcPr>
                </a:tc>
                <a:tc>
                  <a:txBody>
                    <a:bodyPr/>
                    <a:lstStyle/>
                    <a:p>
                      <a:pPr algn="ctr"/>
                      <a:r>
                        <a:rPr lang="en-GB" sz="1800" b="1" dirty="0" smtClean="0"/>
                        <a:t>9 litres</a:t>
                      </a:r>
                      <a:endParaRPr lang="en-GB" sz="1800" b="1" dirty="0"/>
                    </a:p>
                  </a:txBody>
                  <a:tcPr>
                    <a:lnL w="28575" cap="flat" cmpd="sng" algn="ctr">
                      <a:solidFill>
                        <a:srgbClr val="924399"/>
                      </a:solidFill>
                      <a:prstDash val="solid"/>
                      <a:round/>
                      <a:headEnd type="none" w="med" len="med"/>
                      <a:tailEnd type="none" w="med" len="med"/>
                    </a:lnL>
                    <a:lnR w="28575" cap="flat" cmpd="sng" algn="ctr">
                      <a:solidFill>
                        <a:srgbClr val="924399"/>
                      </a:solidFill>
                      <a:prstDash val="solid"/>
                      <a:round/>
                      <a:headEnd type="none" w="med" len="med"/>
                      <a:tailEnd type="none" w="med" len="med"/>
                    </a:lnR>
                    <a:lnT w="28575" cap="flat" cmpd="sng" algn="ctr">
                      <a:solidFill>
                        <a:srgbClr val="924399"/>
                      </a:solidFill>
                      <a:prstDash val="solid"/>
                      <a:round/>
                      <a:headEnd type="none" w="med" len="med"/>
                      <a:tailEnd type="none" w="med" len="med"/>
                    </a:lnT>
                    <a:lnB w="28575" cap="flat" cmpd="sng" algn="ctr">
                      <a:solidFill>
                        <a:srgbClr val="924399"/>
                      </a:solidFill>
                      <a:prstDash val="solid"/>
                      <a:round/>
                      <a:headEnd type="none" w="med" len="med"/>
                      <a:tailEnd type="none" w="med" len="med"/>
                    </a:lnB>
                    <a:solidFill>
                      <a:srgbClr val="924399"/>
                    </a:solidFill>
                  </a:tcPr>
                </a:tc>
                <a:tc>
                  <a:txBody>
                    <a:bodyPr/>
                    <a:lstStyle/>
                    <a:p>
                      <a:pPr algn="ctr"/>
                      <a:r>
                        <a:rPr lang="en-GB" sz="1800" b="1" dirty="0" smtClean="0"/>
                        <a:t>10 litres</a:t>
                      </a:r>
                      <a:endParaRPr lang="en-GB" sz="1800" b="1" dirty="0"/>
                    </a:p>
                  </a:txBody>
                  <a:tcPr>
                    <a:lnL w="28575" cap="flat" cmpd="sng" algn="ctr">
                      <a:solidFill>
                        <a:srgbClr val="924399"/>
                      </a:solidFill>
                      <a:prstDash val="solid"/>
                      <a:round/>
                      <a:headEnd type="none" w="med" len="med"/>
                      <a:tailEnd type="none" w="med" len="med"/>
                    </a:lnL>
                    <a:lnR w="28575" cap="flat" cmpd="sng" algn="ctr">
                      <a:solidFill>
                        <a:srgbClr val="924399"/>
                      </a:solidFill>
                      <a:prstDash val="solid"/>
                      <a:round/>
                      <a:headEnd type="none" w="med" len="med"/>
                      <a:tailEnd type="none" w="med" len="med"/>
                    </a:lnR>
                    <a:lnT w="28575" cap="flat" cmpd="sng" algn="ctr">
                      <a:solidFill>
                        <a:srgbClr val="924399"/>
                      </a:solidFill>
                      <a:prstDash val="solid"/>
                      <a:round/>
                      <a:headEnd type="none" w="med" len="med"/>
                      <a:tailEnd type="none" w="med" len="med"/>
                    </a:lnT>
                    <a:lnB w="28575" cap="flat" cmpd="sng" algn="ctr">
                      <a:solidFill>
                        <a:srgbClr val="924399"/>
                      </a:solidFill>
                      <a:prstDash val="solid"/>
                      <a:round/>
                      <a:headEnd type="none" w="med" len="med"/>
                      <a:tailEnd type="none" w="med" len="med"/>
                    </a:lnB>
                    <a:solidFill>
                      <a:srgbClr val="924399"/>
                    </a:solidFill>
                  </a:tcPr>
                </a:tc>
              </a:tr>
              <a:tr h="593810">
                <a:tc>
                  <a:txBody>
                    <a:bodyPr/>
                    <a:lstStyle/>
                    <a:p>
                      <a:endParaRPr lang="en-GB" dirty="0"/>
                    </a:p>
                  </a:txBody>
                  <a:tcPr>
                    <a:lnL w="28575" cap="flat" cmpd="sng" algn="ctr">
                      <a:solidFill>
                        <a:srgbClr val="924399"/>
                      </a:solidFill>
                      <a:prstDash val="solid"/>
                      <a:round/>
                      <a:headEnd type="none" w="med" len="med"/>
                      <a:tailEnd type="none" w="med" len="med"/>
                    </a:lnL>
                    <a:lnR w="28575" cap="flat" cmpd="sng" algn="ctr">
                      <a:solidFill>
                        <a:srgbClr val="924399"/>
                      </a:solidFill>
                      <a:prstDash val="solid"/>
                      <a:round/>
                      <a:headEnd type="none" w="med" len="med"/>
                      <a:tailEnd type="none" w="med" len="med"/>
                    </a:lnR>
                    <a:lnT w="28575" cap="flat" cmpd="sng" algn="ctr">
                      <a:solidFill>
                        <a:srgbClr val="924399"/>
                      </a:solidFill>
                      <a:prstDash val="solid"/>
                      <a:round/>
                      <a:headEnd type="none" w="med" len="med"/>
                      <a:tailEnd type="none" w="med" len="med"/>
                    </a:lnT>
                    <a:lnB w="28575" cap="flat" cmpd="sng" algn="ctr">
                      <a:solidFill>
                        <a:srgbClr val="924399"/>
                      </a:solidFill>
                      <a:prstDash val="solid"/>
                      <a:round/>
                      <a:headEnd type="none" w="med" len="med"/>
                      <a:tailEnd type="none" w="med" len="med"/>
                    </a:lnB>
                    <a:solidFill>
                      <a:schemeClr val="bg1"/>
                    </a:solidFill>
                  </a:tcPr>
                </a:tc>
                <a:tc>
                  <a:txBody>
                    <a:bodyPr/>
                    <a:lstStyle/>
                    <a:p>
                      <a:endParaRPr lang="en-GB" dirty="0"/>
                    </a:p>
                  </a:txBody>
                  <a:tcPr>
                    <a:lnL w="28575" cap="flat" cmpd="sng" algn="ctr">
                      <a:solidFill>
                        <a:srgbClr val="924399"/>
                      </a:solidFill>
                      <a:prstDash val="solid"/>
                      <a:round/>
                      <a:headEnd type="none" w="med" len="med"/>
                      <a:tailEnd type="none" w="med" len="med"/>
                    </a:lnL>
                    <a:lnR w="28575" cap="flat" cmpd="sng" algn="ctr">
                      <a:solidFill>
                        <a:srgbClr val="924399"/>
                      </a:solidFill>
                      <a:prstDash val="solid"/>
                      <a:round/>
                      <a:headEnd type="none" w="med" len="med"/>
                      <a:tailEnd type="none" w="med" len="med"/>
                    </a:lnR>
                    <a:lnT w="28575" cap="flat" cmpd="sng" algn="ctr">
                      <a:solidFill>
                        <a:srgbClr val="924399"/>
                      </a:solidFill>
                      <a:prstDash val="solid"/>
                      <a:round/>
                      <a:headEnd type="none" w="med" len="med"/>
                      <a:tailEnd type="none" w="med" len="med"/>
                    </a:lnT>
                    <a:lnB w="28575" cap="flat" cmpd="sng" algn="ctr">
                      <a:solidFill>
                        <a:srgbClr val="924399"/>
                      </a:solidFill>
                      <a:prstDash val="solid"/>
                      <a:round/>
                      <a:headEnd type="none" w="med" len="med"/>
                      <a:tailEnd type="none" w="med" len="med"/>
                    </a:lnB>
                    <a:solidFill>
                      <a:schemeClr val="bg1"/>
                    </a:solidFill>
                  </a:tcPr>
                </a:tc>
                <a:tc>
                  <a:txBody>
                    <a:bodyPr/>
                    <a:lstStyle/>
                    <a:p>
                      <a:endParaRPr lang="en-GB" dirty="0"/>
                    </a:p>
                  </a:txBody>
                  <a:tcPr>
                    <a:lnL w="28575" cap="flat" cmpd="sng" algn="ctr">
                      <a:solidFill>
                        <a:srgbClr val="924399"/>
                      </a:solidFill>
                      <a:prstDash val="solid"/>
                      <a:round/>
                      <a:headEnd type="none" w="med" len="med"/>
                      <a:tailEnd type="none" w="med" len="med"/>
                    </a:lnL>
                    <a:lnR w="28575" cap="flat" cmpd="sng" algn="ctr">
                      <a:solidFill>
                        <a:srgbClr val="924399"/>
                      </a:solidFill>
                      <a:prstDash val="solid"/>
                      <a:round/>
                      <a:headEnd type="none" w="med" len="med"/>
                      <a:tailEnd type="none" w="med" len="med"/>
                    </a:lnR>
                    <a:lnT w="28575" cap="flat" cmpd="sng" algn="ctr">
                      <a:solidFill>
                        <a:srgbClr val="924399"/>
                      </a:solidFill>
                      <a:prstDash val="solid"/>
                      <a:round/>
                      <a:headEnd type="none" w="med" len="med"/>
                      <a:tailEnd type="none" w="med" len="med"/>
                    </a:lnT>
                    <a:lnB w="28575" cap="flat" cmpd="sng" algn="ctr">
                      <a:solidFill>
                        <a:srgbClr val="924399"/>
                      </a:solidFill>
                      <a:prstDash val="solid"/>
                      <a:round/>
                      <a:headEnd type="none" w="med" len="med"/>
                      <a:tailEnd type="none" w="med" len="med"/>
                    </a:lnB>
                    <a:solidFill>
                      <a:schemeClr val="bg1"/>
                    </a:solidFill>
                  </a:tcPr>
                </a:tc>
                <a:tc>
                  <a:txBody>
                    <a:bodyPr/>
                    <a:lstStyle/>
                    <a:p>
                      <a:endParaRPr lang="en-GB" dirty="0"/>
                    </a:p>
                  </a:txBody>
                  <a:tcPr>
                    <a:lnL w="28575" cap="flat" cmpd="sng" algn="ctr">
                      <a:solidFill>
                        <a:srgbClr val="924399"/>
                      </a:solidFill>
                      <a:prstDash val="solid"/>
                      <a:round/>
                      <a:headEnd type="none" w="med" len="med"/>
                      <a:tailEnd type="none" w="med" len="med"/>
                    </a:lnL>
                    <a:lnR w="28575" cap="flat" cmpd="sng" algn="ctr">
                      <a:solidFill>
                        <a:srgbClr val="924399"/>
                      </a:solidFill>
                      <a:prstDash val="solid"/>
                      <a:round/>
                      <a:headEnd type="none" w="med" len="med"/>
                      <a:tailEnd type="none" w="med" len="med"/>
                    </a:lnR>
                    <a:lnT w="28575" cap="flat" cmpd="sng" algn="ctr">
                      <a:solidFill>
                        <a:srgbClr val="924399"/>
                      </a:solidFill>
                      <a:prstDash val="solid"/>
                      <a:round/>
                      <a:headEnd type="none" w="med" len="med"/>
                      <a:tailEnd type="none" w="med" len="med"/>
                    </a:lnT>
                    <a:lnB w="28575" cap="flat" cmpd="sng" algn="ctr">
                      <a:solidFill>
                        <a:srgbClr val="924399"/>
                      </a:solidFill>
                      <a:prstDash val="solid"/>
                      <a:round/>
                      <a:headEnd type="none" w="med" len="med"/>
                      <a:tailEnd type="none" w="med" len="med"/>
                    </a:lnB>
                    <a:solidFill>
                      <a:schemeClr val="bg1"/>
                    </a:solidFill>
                  </a:tcPr>
                </a:tc>
                <a:tc>
                  <a:txBody>
                    <a:bodyPr/>
                    <a:lstStyle/>
                    <a:p>
                      <a:endParaRPr lang="en-GB" dirty="0"/>
                    </a:p>
                  </a:txBody>
                  <a:tcPr>
                    <a:lnL w="28575" cap="flat" cmpd="sng" algn="ctr">
                      <a:solidFill>
                        <a:srgbClr val="924399"/>
                      </a:solidFill>
                      <a:prstDash val="solid"/>
                      <a:round/>
                      <a:headEnd type="none" w="med" len="med"/>
                      <a:tailEnd type="none" w="med" len="med"/>
                    </a:lnL>
                    <a:lnR w="28575" cap="flat" cmpd="sng" algn="ctr">
                      <a:solidFill>
                        <a:srgbClr val="924399"/>
                      </a:solidFill>
                      <a:prstDash val="solid"/>
                      <a:round/>
                      <a:headEnd type="none" w="med" len="med"/>
                      <a:tailEnd type="none" w="med" len="med"/>
                    </a:lnR>
                    <a:lnT w="28575" cap="flat" cmpd="sng" algn="ctr">
                      <a:solidFill>
                        <a:srgbClr val="924399"/>
                      </a:solidFill>
                      <a:prstDash val="solid"/>
                      <a:round/>
                      <a:headEnd type="none" w="med" len="med"/>
                      <a:tailEnd type="none" w="med" len="med"/>
                    </a:lnT>
                    <a:lnB w="28575" cap="flat" cmpd="sng" algn="ctr">
                      <a:solidFill>
                        <a:srgbClr val="924399"/>
                      </a:solidFill>
                      <a:prstDash val="solid"/>
                      <a:round/>
                      <a:headEnd type="none" w="med" len="med"/>
                      <a:tailEnd type="none" w="med" len="med"/>
                    </a:lnB>
                    <a:solidFill>
                      <a:schemeClr val="bg1"/>
                    </a:solidFill>
                  </a:tcPr>
                </a:tc>
                <a:tc>
                  <a:txBody>
                    <a:bodyPr/>
                    <a:lstStyle/>
                    <a:p>
                      <a:endParaRPr lang="en-GB" dirty="0"/>
                    </a:p>
                  </a:txBody>
                  <a:tcPr>
                    <a:lnL w="28575" cap="flat" cmpd="sng" algn="ctr">
                      <a:solidFill>
                        <a:srgbClr val="924399"/>
                      </a:solidFill>
                      <a:prstDash val="solid"/>
                      <a:round/>
                      <a:headEnd type="none" w="med" len="med"/>
                      <a:tailEnd type="none" w="med" len="med"/>
                    </a:lnL>
                    <a:lnR w="28575" cap="flat" cmpd="sng" algn="ctr">
                      <a:solidFill>
                        <a:srgbClr val="924399"/>
                      </a:solidFill>
                      <a:prstDash val="solid"/>
                      <a:round/>
                      <a:headEnd type="none" w="med" len="med"/>
                      <a:tailEnd type="none" w="med" len="med"/>
                    </a:lnR>
                    <a:lnT w="28575" cap="flat" cmpd="sng" algn="ctr">
                      <a:solidFill>
                        <a:srgbClr val="924399"/>
                      </a:solidFill>
                      <a:prstDash val="solid"/>
                      <a:round/>
                      <a:headEnd type="none" w="med" len="med"/>
                      <a:tailEnd type="none" w="med" len="med"/>
                    </a:lnT>
                    <a:lnB w="28575" cap="flat" cmpd="sng" algn="ctr">
                      <a:solidFill>
                        <a:srgbClr val="924399"/>
                      </a:solidFill>
                      <a:prstDash val="solid"/>
                      <a:round/>
                      <a:headEnd type="none" w="med" len="med"/>
                      <a:tailEnd type="none" w="med" len="med"/>
                    </a:lnB>
                    <a:solidFill>
                      <a:schemeClr val="bg1"/>
                    </a:solidFill>
                  </a:tcPr>
                </a:tc>
                <a:tc>
                  <a:txBody>
                    <a:bodyPr/>
                    <a:lstStyle/>
                    <a:p>
                      <a:endParaRPr lang="en-GB" dirty="0"/>
                    </a:p>
                  </a:txBody>
                  <a:tcPr>
                    <a:lnL w="28575" cap="flat" cmpd="sng" algn="ctr">
                      <a:solidFill>
                        <a:srgbClr val="924399"/>
                      </a:solidFill>
                      <a:prstDash val="solid"/>
                      <a:round/>
                      <a:headEnd type="none" w="med" len="med"/>
                      <a:tailEnd type="none" w="med" len="med"/>
                    </a:lnL>
                    <a:lnR w="28575" cap="flat" cmpd="sng" algn="ctr">
                      <a:solidFill>
                        <a:srgbClr val="924399"/>
                      </a:solidFill>
                      <a:prstDash val="solid"/>
                      <a:round/>
                      <a:headEnd type="none" w="med" len="med"/>
                      <a:tailEnd type="none" w="med" len="med"/>
                    </a:lnR>
                    <a:lnT w="28575" cap="flat" cmpd="sng" algn="ctr">
                      <a:solidFill>
                        <a:srgbClr val="924399"/>
                      </a:solidFill>
                      <a:prstDash val="solid"/>
                      <a:round/>
                      <a:headEnd type="none" w="med" len="med"/>
                      <a:tailEnd type="none" w="med" len="med"/>
                    </a:lnT>
                    <a:lnB w="28575" cap="flat" cmpd="sng" algn="ctr">
                      <a:solidFill>
                        <a:srgbClr val="924399"/>
                      </a:solidFill>
                      <a:prstDash val="solid"/>
                      <a:round/>
                      <a:headEnd type="none" w="med" len="med"/>
                      <a:tailEnd type="none" w="med" len="med"/>
                    </a:lnB>
                    <a:solidFill>
                      <a:schemeClr val="bg1"/>
                    </a:solidFill>
                  </a:tcPr>
                </a:tc>
                <a:tc>
                  <a:txBody>
                    <a:bodyPr/>
                    <a:lstStyle/>
                    <a:p>
                      <a:endParaRPr lang="en-GB" dirty="0"/>
                    </a:p>
                  </a:txBody>
                  <a:tcPr>
                    <a:lnL w="28575" cap="flat" cmpd="sng" algn="ctr">
                      <a:solidFill>
                        <a:srgbClr val="924399"/>
                      </a:solidFill>
                      <a:prstDash val="solid"/>
                      <a:round/>
                      <a:headEnd type="none" w="med" len="med"/>
                      <a:tailEnd type="none" w="med" len="med"/>
                    </a:lnL>
                    <a:lnR w="28575" cap="flat" cmpd="sng" algn="ctr">
                      <a:solidFill>
                        <a:srgbClr val="924399"/>
                      </a:solidFill>
                      <a:prstDash val="solid"/>
                      <a:round/>
                      <a:headEnd type="none" w="med" len="med"/>
                      <a:tailEnd type="none" w="med" len="med"/>
                    </a:lnR>
                    <a:lnT w="28575" cap="flat" cmpd="sng" algn="ctr">
                      <a:solidFill>
                        <a:srgbClr val="924399"/>
                      </a:solidFill>
                      <a:prstDash val="solid"/>
                      <a:round/>
                      <a:headEnd type="none" w="med" len="med"/>
                      <a:tailEnd type="none" w="med" len="med"/>
                    </a:lnT>
                    <a:lnB w="28575" cap="flat" cmpd="sng" algn="ctr">
                      <a:solidFill>
                        <a:srgbClr val="924399"/>
                      </a:solidFill>
                      <a:prstDash val="solid"/>
                      <a:round/>
                      <a:headEnd type="none" w="med" len="med"/>
                      <a:tailEnd type="none" w="med" len="med"/>
                    </a:lnB>
                    <a:solidFill>
                      <a:schemeClr val="bg1"/>
                    </a:solidFill>
                  </a:tcPr>
                </a:tc>
                <a:tc>
                  <a:txBody>
                    <a:bodyPr/>
                    <a:lstStyle/>
                    <a:p>
                      <a:endParaRPr lang="en-GB" dirty="0"/>
                    </a:p>
                  </a:txBody>
                  <a:tcPr>
                    <a:lnL w="28575" cap="flat" cmpd="sng" algn="ctr">
                      <a:solidFill>
                        <a:srgbClr val="924399"/>
                      </a:solidFill>
                      <a:prstDash val="solid"/>
                      <a:round/>
                      <a:headEnd type="none" w="med" len="med"/>
                      <a:tailEnd type="none" w="med" len="med"/>
                    </a:lnL>
                    <a:lnR w="28575" cap="flat" cmpd="sng" algn="ctr">
                      <a:solidFill>
                        <a:srgbClr val="924399"/>
                      </a:solidFill>
                      <a:prstDash val="solid"/>
                      <a:round/>
                      <a:headEnd type="none" w="med" len="med"/>
                      <a:tailEnd type="none" w="med" len="med"/>
                    </a:lnR>
                    <a:lnT w="28575" cap="flat" cmpd="sng" algn="ctr">
                      <a:solidFill>
                        <a:srgbClr val="924399"/>
                      </a:solidFill>
                      <a:prstDash val="solid"/>
                      <a:round/>
                      <a:headEnd type="none" w="med" len="med"/>
                      <a:tailEnd type="none" w="med" len="med"/>
                    </a:lnT>
                    <a:lnB w="28575" cap="flat" cmpd="sng" algn="ctr">
                      <a:solidFill>
                        <a:srgbClr val="924399"/>
                      </a:solidFill>
                      <a:prstDash val="solid"/>
                      <a:round/>
                      <a:headEnd type="none" w="med" len="med"/>
                      <a:tailEnd type="none" w="med" len="med"/>
                    </a:lnB>
                    <a:solidFill>
                      <a:schemeClr val="bg1"/>
                    </a:solidFill>
                  </a:tcPr>
                </a:tc>
                <a:tc>
                  <a:txBody>
                    <a:bodyPr/>
                    <a:lstStyle/>
                    <a:p>
                      <a:endParaRPr lang="en-GB" dirty="0"/>
                    </a:p>
                  </a:txBody>
                  <a:tcPr>
                    <a:lnL w="28575" cap="flat" cmpd="sng" algn="ctr">
                      <a:solidFill>
                        <a:srgbClr val="924399"/>
                      </a:solidFill>
                      <a:prstDash val="solid"/>
                      <a:round/>
                      <a:headEnd type="none" w="med" len="med"/>
                      <a:tailEnd type="none" w="med" len="med"/>
                    </a:lnL>
                    <a:lnR w="28575" cap="flat" cmpd="sng" algn="ctr">
                      <a:solidFill>
                        <a:srgbClr val="924399"/>
                      </a:solidFill>
                      <a:prstDash val="solid"/>
                      <a:round/>
                      <a:headEnd type="none" w="med" len="med"/>
                      <a:tailEnd type="none" w="med" len="med"/>
                    </a:lnR>
                    <a:lnT w="28575" cap="flat" cmpd="sng" algn="ctr">
                      <a:solidFill>
                        <a:srgbClr val="924399"/>
                      </a:solidFill>
                      <a:prstDash val="solid"/>
                      <a:round/>
                      <a:headEnd type="none" w="med" len="med"/>
                      <a:tailEnd type="none" w="med" len="med"/>
                    </a:lnT>
                    <a:lnB w="28575" cap="flat" cmpd="sng" algn="ctr">
                      <a:solidFill>
                        <a:srgbClr val="924399"/>
                      </a:solidFill>
                      <a:prstDash val="solid"/>
                      <a:round/>
                      <a:headEnd type="none" w="med" len="med"/>
                      <a:tailEnd type="none" w="med" len="med"/>
                    </a:lnB>
                    <a:solidFill>
                      <a:schemeClr val="bg1"/>
                    </a:solidFill>
                  </a:tcPr>
                </a:tc>
              </a:tr>
            </a:tbl>
          </a:graphicData>
        </a:graphic>
      </p:graphicFrame>
      <p:sp>
        <p:nvSpPr>
          <p:cNvPr id="16" name="Rectangle 15"/>
          <p:cNvSpPr/>
          <p:nvPr/>
        </p:nvSpPr>
        <p:spPr>
          <a:xfrm>
            <a:off x="803101" y="3234272"/>
            <a:ext cx="824919" cy="391628"/>
          </a:xfrm>
          <a:prstGeom prst="rect">
            <a:avLst/>
          </a:prstGeom>
        </p:spPr>
        <p:txBody>
          <a:bodyPr wrap="square" lIns="0" tIns="72000" rIns="0" bIns="72000">
            <a:spAutoFit/>
          </a:bodyPr>
          <a:lstStyle/>
          <a:p>
            <a:pPr algn="ctr"/>
            <a:r>
              <a:rPr lang="en-GB" sz="1600" dirty="0" smtClean="0">
                <a:solidFill>
                  <a:srgbClr val="924399"/>
                </a:solidFill>
                <a:latin typeface="Kalam" panose="02000000000000000000" pitchFamily="2" charset="0"/>
                <a:cs typeface="Kalam" panose="02000000000000000000" pitchFamily="2" charset="0"/>
              </a:rPr>
              <a:t>1000ml</a:t>
            </a:r>
            <a:endParaRPr lang="en-GB" sz="1600" dirty="0">
              <a:solidFill>
                <a:srgbClr val="924399"/>
              </a:solidFill>
              <a:latin typeface="Kalam" panose="02000000000000000000" pitchFamily="2" charset="0"/>
              <a:cs typeface="Kalam" panose="02000000000000000000" pitchFamily="2" charset="0"/>
            </a:endParaRPr>
          </a:p>
        </p:txBody>
      </p:sp>
      <p:sp>
        <p:nvSpPr>
          <p:cNvPr id="17" name="Rectangle 16"/>
          <p:cNvSpPr/>
          <p:nvPr/>
        </p:nvSpPr>
        <p:spPr>
          <a:xfrm>
            <a:off x="1548625" y="3234272"/>
            <a:ext cx="824919" cy="391628"/>
          </a:xfrm>
          <a:prstGeom prst="rect">
            <a:avLst/>
          </a:prstGeom>
        </p:spPr>
        <p:txBody>
          <a:bodyPr wrap="square" lIns="0" tIns="72000" rIns="0" bIns="72000">
            <a:spAutoFit/>
          </a:bodyPr>
          <a:lstStyle/>
          <a:p>
            <a:pPr algn="ctr"/>
            <a:r>
              <a:rPr lang="en-GB" sz="1600" dirty="0" smtClean="0">
                <a:solidFill>
                  <a:srgbClr val="924399"/>
                </a:solidFill>
                <a:latin typeface="Kalam" panose="02000000000000000000" pitchFamily="2" charset="0"/>
                <a:cs typeface="Kalam" panose="02000000000000000000" pitchFamily="2" charset="0"/>
              </a:rPr>
              <a:t>2000ml</a:t>
            </a:r>
            <a:endParaRPr lang="en-GB" sz="1600" dirty="0">
              <a:solidFill>
                <a:srgbClr val="924399"/>
              </a:solidFill>
              <a:latin typeface="Kalam" panose="02000000000000000000" pitchFamily="2" charset="0"/>
              <a:cs typeface="Kalam" panose="02000000000000000000" pitchFamily="2" charset="0"/>
            </a:endParaRPr>
          </a:p>
        </p:txBody>
      </p:sp>
      <p:sp>
        <p:nvSpPr>
          <p:cNvPr id="18" name="Rectangle 17"/>
          <p:cNvSpPr/>
          <p:nvPr/>
        </p:nvSpPr>
        <p:spPr>
          <a:xfrm>
            <a:off x="2294149" y="3234272"/>
            <a:ext cx="824919" cy="391628"/>
          </a:xfrm>
          <a:prstGeom prst="rect">
            <a:avLst/>
          </a:prstGeom>
        </p:spPr>
        <p:txBody>
          <a:bodyPr wrap="square" lIns="0" tIns="72000" rIns="0" bIns="72000">
            <a:spAutoFit/>
          </a:bodyPr>
          <a:lstStyle/>
          <a:p>
            <a:pPr algn="ctr"/>
            <a:r>
              <a:rPr lang="en-GB" sz="1600" dirty="0" smtClean="0">
                <a:solidFill>
                  <a:srgbClr val="924399"/>
                </a:solidFill>
                <a:latin typeface="Kalam" panose="02000000000000000000" pitchFamily="2" charset="0"/>
                <a:cs typeface="Kalam" panose="02000000000000000000" pitchFamily="2" charset="0"/>
              </a:rPr>
              <a:t>3000ml</a:t>
            </a:r>
            <a:endParaRPr lang="en-GB" sz="1600" dirty="0">
              <a:solidFill>
                <a:srgbClr val="924399"/>
              </a:solidFill>
              <a:latin typeface="Kalam" panose="02000000000000000000" pitchFamily="2" charset="0"/>
              <a:cs typeface="Kalam" panose="02000000000000000000" pitchFamily="2" charset="0"/>
            </a:endParaRPr>
          </a:p>
        </p:txBody>
      </p:sp>
      <p:sp>
        <p:nvSpPr>
          <p:cNvPr id="19" name="Rectangle 18"/>
          <p:cNvSpPr/>
          <p:nvPr/>
        </p:nvSpPr>
        <p:spPr>
          <a:xfrm>
            <a:off x="3023197" y="3234272"/>
            <a:ext cx="824919" cy="391628"/>
          </a:xfrm>
          <a:prstGeom prst="rect">
            <a:avLst/>
          </a:prstGeom>
        </p:spPr>
        <p:txBody>
          <a:bodyPr wrap="square" lIns="0" tIns="72000" rIns="0" bIns="72000">
            <a:spAutoFit/>
          </a:bodyPr>
          <a:lstStyle/>
          <a:p>
            <a:pPr algn="ctr"/>
            <a:r>
              <a:rPr lang="en-GB" sz="1600" dirty="0" smtClean="0">
                <a:solidFill>
                  <a:srgbClr val="924399"/>
                </a:solidFill>
                <a:latin typeface="Kalam" panose="02000000000000000000" pitchFamily="2" charset="0"/>
                <a:cs typeface="Kalam" panose="02000000000000000000" pitchFamily="2" charset="0"/>
              </a:rPr>
              <a:t>4000ml</a:t>
            </a:r>
            <a:endParaRPr lang="en-GB" sz="1600" dirty="0">
              <a:solidFill>
                <a:srgbClr val="924399"/>
              </a:solidFill>
              <a:latin typeface="Kalam" panose="02000000000000000000" pitchFamily="2" charset="0"/>
              <a:cs typeface="Kalam" panose="02000000000000000000" pitchFamily="2" charset="0"/>
            </a:endParaRPr>
          </a:p>
        </p:txBody>
      </p:sp>
      <p:sp>
        <p:nvSpPr>
          <p:cNvPr id="20" name="Rectangle 19"/>
          <p:cNvSpPr/>
          <p:nvPr/>
        </p:nvSpPr>
        <p:spPr>
          <a:xfrm>
            <a:off x="3752245" y="3234272"/>
            <a:ext cx="824919" cy="391628"/>
          </a:xfrm>
          <a:prstGeom prst="rect">
            <a:avLst/>
          </a:prstGeom>
        </p:spPr>
        <p:txBody>
          <a:bodyPr wrap="square" lIns="0" tIns="72000" rIns="0" bIns="72000">
            <a:spAutoFit/>
          </a:bodyPr>
          <a:lstStyle/>
          <a:p>
            <a:pPr algn="ctr"/>
            <a:r>
              <a:rPr lang="en-GB" sz="1600" dirty="0" smtClean="0">
                <a:solidFill>
                  <a:srgbClr val="924399"/>
                </a:solidFill>
                <a:latin typeface="Kalam" panose="02000000000000000000" pitchFamily="2" charset="0"/>
                <a:cs typeface="Kalam" panose="02000000000000000000" pitchFamily="2" charset="0"/>
              </a:rPr>
              <a:t>5000ml</a:t>
            </a:r>
            <a:endParaRPr lang="en-GB" sz="1600" dirty="0">
              <a:solidFill>
                <a:srgbClr val="924399"/>
              </a:solidFill>
              <a:latin typeface="Kalam" panose="02000000000000000000" pitchFamily="2" charset="0"/>
              <a:cs typeface="Kalam" panose="02000000000000000000" pitchFamily="2" charset="0"/>
            </a:endParaRPr>
          </a:p>
        </p:txBody>
      </p:sp>
      <p:sp>
        <p:nvSpPr>
          <p:cNvPr id="24" name="Rectangle 23"/>
          <p:cNvSpPr/>
          <p:nvPr/>
        </p:nvSpPr>
        <p:spPr>
          <a:xfrm>
            <a:off x="4497769" y="3234272"/>
            <a:ext cx="824919" cy="391628"/>
          </a:xfrm>
          <a:prstGeom prst="rect">
            <a:avLst/>
          </a:prstGeom>
        </p:spPr>
        <p:txBody>
          <a:bodyPr wrap="square" lIns="0" tIns="72000" rIns="0" bIns="72000">
            <a:spAutoFit/>
          </a:bodyPr>
          <a:lstStyle/>
          <a:p>
            <a:pPr algn="ctr"/>
            <a:r>
              <a:rPr lang="en-GB" sz="1600" dirty="0" smtClean="0">
                <a:solidFill>
                  <a:srgbClr val="924399"/>
                </a:solidFill>
                <a:latin typeface="Kalam" panose="02000000000000000000" pitchFamily="2" charset="0"/>
                <a:cs typeface="Kalam" panose="02000000000000000000" pitchFamily="2" charset="0"/>
              </a:rPr>
              <a:t>6000ml</a:t>
            </a:r>
            <a:endParaRPr lang="en-GB" sz="1600" dirty="0">
              <a:solidFill>
                <a:srgbClr val="924399"/>
              </a:solidFill>
              <a:latin typeface="Kalam" panose="02000000000000000000" pitchFamily="2" charset="0"/>
              <a:cs typeface="Kalam" panose="02000000000000000000" pitchFamily="2" charset="0"/>
            </a:endParaRPr>
          </a:p>
        </p:txBody>
      </p:sp>
      <p:sp>
        <p:nvSpPr>
          <p:cNvPr id="25" name="Rectangle 24"/>
          <p:cNvSpPr/>
          <p:nvPr/>
        </p:nvSpPr>
        <p:spPr>
          <a:xfrm>
            <a:off x="5243293" y="3234272"/>
            <a:ext cx="824919" cy="391628"/>
          </a:xfrm>
          <a:prstGeom prst="rect">
            <a:avLst/>
          </a:prstGeom>
        </p:spPr>
        <p:txBody>
          <a:bodyPr wrap="square" lIns="0" tIns="72000" rIns="0" bIns="72000">
            <a:spAutoFit/>
          </a:bodyPr>
          <a:lstStyle/>
          <a:p>
            <a:pPr algn="ctr"/>
            <a:r>
              <a:rPr lang="en-GB" sz="1600" dirty="0" smtClean="0">
                <a:solidFill>
                  <a:srgbClr val="924399"/>
                </a:solidFill>
                <a:latin typeface="Kalam" panose="02000000000000000000" pitchFamily="2" charset="0"/>
                <a:cs typeface="Kalam" panose="02000000000000000000" pitchFamily="2" charset="0"/>
              </a:rPr>
              <a:t>7000ml</a:t>
            </a:r>
            <a:endParaRPr lang="en-GB" sz="1600" dirty="0">
              <a:solidFill>
                <a:srgbClr val="924399"/>
              </a:solidFill>
              <a:latin typeface="Kalam" panose="02000000000000000000" pitchFamily="2" charset="0"/>
              <a:cs typeface="Kalam" panose="02000000000000000000" pitchFamily="2" charset="0"/>
            </a:endParaRPr>
          </a:p>
        </p:txBody>
      </p:sp>
      <p:sp>
        <p:nvSpPr>
          <p:cNvPr id="26" name="Rectangle 25"/>
          <p:cNvSpPr/>
          <p:nvPr/>
        </p:nvSpPr>
        <p:spPr>
          <a:xfrm>
            <a:off x="5988817" y="3234272"/>
            <a:ext cx="824919" cy="391628"/>
          </a:xfrm>
          <a:prstGeom prst="rect">
            <a:avLst/>
          </a:prstGeom>
        </p:spPr>
        <p:txBody>
          <a:bodyPr wrap="square" lIns="0" tIns="72000" rIns="0" bIns="72000">
            <a:spAutoFit/>
          </a:bodyPr>
          <a:lstStyle/>
          <a:p>
            <a:pPr algn="ctr"/>
            <a:r>
              <a:rPr lang="en-GB" sz="1600" dirty="0" smtClean="0">
                <a:solidFill>
                  <a:srgbClr val="924399"/>
                </a:solidFill>
                <a:latin typeface="Kalam" panose="02000000000000000000" pitchFamily="2" charset="0"/>
                <a:cs typeface="Kalam" panose="02000000000000000000" pitchFamily="2" charset="0"/>
              </a:rPr>
              <a:t>8000ml</a:t>
            </a:r>
            <a:endParaRPr lang="en-GB" sz="1600" dirty="0">
              <a:solidFill>
                <a:srgbClr val="924399"/>
              </a:solidFill>
              <a:latin typeface="Kalam" panose="02000000000000000000" pitchFamily="2" charset="0"/>
              <a:cs typeface="Kalam" panose="02000000000000000000" pitchFamily="2" charset="0"/>
            </a:endParaRPr>
          </a:p>
        </p:txBody>
      </p:sp>
      <p:sp>
        <p:nvSpPr>
          <p:cNvPr id="27" name="Rectangle 26"/>
          <p:cNvSpPr/>
          <p:nvPr/>
        </p:nvSpPr>
        <p:spPr>
          <a:xfrm>
            <a:off x="6734341" y="3234272"/>
            <a:ext cx="824919" cy="391628"/>
          </a:xfrm>
          <a:prstGeom prst="rect">
            <a:avLst/>
          </a:prstGeom>
        </p:spPr>
        <p:txBody>
          <a:bodyPr wrap="square" lIns="0" tIns="72000" rIns="0" bIns="72000">
            <a:spAutoFit/>
          </a:bodyPr>
          <a:lstStyle/>
          <a:p>
            <a:pPr algn="ctr"/>
            <a:r>
              <a:rPr lang="en-GB" sz="1600" dirty="0" smtClean="0">
                <a:solidFill>
                  <a:srgbClr val="924399"/>
                </a:solidFill>
                <a:latin typeface="Kalam" panose="02000000000000000000" pitchFamily="2" charset="0"/>
                <a:cs typeface="Kalam" panose="02000000000000000000" pitchFamily="2" charset="0"/>
              </a:rPr>
              <a:t>9000ml</a:t>
            </a:r>
            <a:endParaRPr lang="en-GB" sz="1600" dirty="0">
              <a:solidFill>
                <a:srgbClr val="924399"/>
              </a:solidFill>
              <a:latin typeface="Kalam" panose="02000000000000000000" pitchFamily="2" charset="0"/>
              <a:cs typeface="Kalam" panose="02000000000000000000" pitchFamily="2" charset="0"/>
            </a:endParaRPr>
          </a:p>
        </p:txBody>
      </p:sp>
      <p:sp>
        <p:nvSpPr>
          <p:cNvPr id="28" name="Rectangle 27"/>
          <p:cNvSpPr/>
          <p:nvPr/>
        </p:nvSpPr>
        <p:spPr>
          <a:xfrm>
            <a:off x="7479865" y="3234272"/>
            <a:ext cx="824919" cy="391628"/>
          </a:xfrm>
          <a:prstGeom prst="rect">
            <a:avLst/>
          </a:prstGeom>
        </p:spPr>
        <p:txBody>
          <a:bodyPr wrap="square" lIns="0" tIns="72000" rIns="0" bIns="72000">
            <a:spAutoFit/>
          </a:bodyPr>
          <a:lstStyle/>
          <a:p>
            <a:pPr algn="ctr"/>
            <a:r>
              <a:rPr lang="en-GB" sz="1600" dirty="0" smtClean="0">
                <a:solidFill>
                  <a:srgbClr val="924399"/>
                </a:solidFill>
                <a:latin typeface="Kalam" panose="02000000000000000000" pitchFamily="2" charset="0"/>
                <a:cs typeface="Kalam" panose="02000000000000000000" pitchFamily="2" charset="0"/>
              </a:rPr>
              <a:t>10 000ml</a:t>
            </a:r>
            <a:endParaRPr lang="en-GB" sz="1600" dirty="0">
              <a:solidFill>
                <a:srgbClr val="924399"/>
              </a:solidFill>
              <a:latin typeface="Kalam" panose="02000000000000000000" pitchFamily="2" charset="0"/>
              <a:cs typeface="Kalam" panose="02000000000000000000" pitchFamily="2" charset="0"/>
            </a:endParaRPr>
          </a:p>
        </p:txBody>
      </p:sp>
    </p:spTree>
    <p:extLst>
      <p:ext uri="{BB962C8B-B14F-4D97-AF65-F5344CB8AC3E}">
        <p14:creationId xmlns:p14="http://schemas.microsoft.com/office/powerpoint/2010/main" val="1503545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26" presetClass="emph" presetSubtype="0" fill="hold" grpId="1" nodeType="withEffect">
                                  <p:stCondLst>
                                    <p:cond delay="0"/>
                                  </p:stCondLst>
                                  <p:childTnLst>
                                    <p:animEffect transition="out" filter="fade">
                                      <p:cBhvr>
                                        <p:cTn id="9" dur="500" tmFilter="0, 0; .2, .5; .8, .5; 1, 0"/>
                                        <p:tgtEl>
                                          <p:spTgt spid="16"/>
                                        </p:tgtEl>
                                      </p:cBhvr>
                                    </p:animEffect>
                                    <p:animScale>
                                      <p:cBhvr>
                                        <p:cTn id="10" dur="250" autoRev="1" fill="hold"/>
                                        <p:tgtEl>
                                          <p:spTgt spid="16"/>
                                        </p:tgtEl>
                                      </p:cBhvr>
                                      <p:by x="105000" y="105000"/>
                                    </p:animScale>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par>
                                <p:cTn id="15" presetID="26" presetClass="emph" presetSubtype="0" fill="hold" grpId="1" nodeType="withEffect">
                                  <p:stCondLst>
                                    <p:cond delay="0"/>
                                  </p:stCondLst>
                                  <p:childTnLst>
                                    <p:animEffect transition="out" filter="fade">
                                      <p:cBhvr>
                                        <p:cTn id="16" dur="500" tmFilter="0, 0; .2, .5; .8, .5; 1, 0"/>
                                        <p:tgtEl>
                                          <p:spTgt spid="17"/>
                                        </p:tgtEl>
                                      </p:cBhvr>
                                    </p:animEffect>
                                    <p:animScale>
                                      <p:cBhvr>
                                        <p:cTn id="17" dur="250" autoRev="1" fill="hold"/>
                                        <p:tgtEl>
                                          <p:spTgt spid="17"/>
                                        </p:tgtEl>
                                      </p:cBhvr>
                                      <p:by x="105000" y="105000"/>
                                    </p:animScale>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par>
                                <p:cTn id="22" presetID="26" presetClass="emph" presetSubtype="0" fill="hold" grpId="1" nodeType="withEffect">
                                  <p:stCondLst>
                                    <p:cond delay="0"/>
                                  </p:stCondLst>
                                  <p:childTnLst>
                                    <p:animEffect transition="out" filter="fade">
                                      <p:cBhvr>
                                        <p:cTn id="23" dur="500" tmFilter="0, 0; .2, .5; .8, .5; 1, 0"/>
                                        <p:tgtEl>
                                          <p:spTgt spid="18"/>
                                        </p:tgtEl>
                                      </p:cBhvr>
                                    </p:animEffect>
                                    <p:animScale>
                                      <p:cBhvr>
                                        <p:cTn id="24" dur="250" autoRev="1" fill="hold"/>
                                        <p:tgtEl>
                                          <p:spTgt spid="18"/>
                                        </p:tgtEl>
                                      </p:cBhvr>
                                      <p:by x="105000" y="105000"/>
                                    </p:animScale>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26" presetClass="emph" presetSubtype="0" fill="hold" grpId="1" nodeType="withEffect">
                                  <p:stCondLst>
                                    <p:cond delay="0"/>
                                  </p:stCondLst>
                                  <p:childTnLst>
                                    <p:animEffect transition="out" filter="fade">
                                      <p:cBhvr>
                                        <p:cTn id="30" dur="500" tmFilter="0, 0; .2, .5; .8, .5; 1, 0"/>
                                        <p:tgtEl>
                                          <p:spTgt spid="19"/>
                                        </p:tgtEl>
                                      </p:cBhvr>
                                    </p:animEffect>
                                    <p:animScale>
                                      <p:cBhvr>
                                        <p:cTn id="31" dur="250" autoRev="1" fill="hold"/>
                                        <p:tgtEl>
                                          <p:spTgt spid="19"/>
                                        </p:tgtEl>
                                      </p:cBhvr>
                                      <p:by x="105000" y="105000"/>
                                    </p:animScale>
                                  </p:childTnLst>
                                </p:cTn>
                              </p:par>
                            </p:childTnLst>
                          </p:cTn>
                        </p:par>
                        <p:par>
                          <p:cTn id="32" fill="hold">
                            <p:stCondLst>
                              <p:cond delay="2000"/>
                            </p:stCondLst>
                            <p:childTnLst>
                              <p:par>
                                <p:cTn id="33" presetID="10" presetClass="entr" presetSubtype="0" fill="hold" grpId="0" nodeType="after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childTnLst>
                                </p:cTn>
                              </p:par>
                              <p:par>
                                <p:cTn id="36" presetID="26" presetClass="emph" presetSubtype="0" fill="hold" grpId="1" nodeType="withEffect">
                                  <p:stCondLst>
                                    <p:cond delay="0"/>
                                  </p:stCondLst>
                                  <p:childTnLst>
                                    <p:animEffect transition="out" filter="fade">
                                      <p:cBhvr>
                                        <p:cTn id="37" dur="500" tmFilter="0, 0; .2, .5; .8, .5; 1, 0"/>
                                        <p:tgtEl>
                                          <p:spTgt spid="20"/>
                                        </p:tgtEl>
                                      </p:cBhvr>
                                    </p:animEffect>
                                    <p:animScale>
                                      <p:cBhvr>
                                        <p:cTn id="38" dur="250" autoRev="1" fill="hold"/>
                                        <p:tgtEl>
                                          <p:spTgt spid="20"/>
                                        </p:tgtEl>
                                      </p:cBhvr>
                                      <p:by x="105000" y="105000"/>
                                    </p:animScale>
                                  </p:childTnLst>
                                </p:cTn>
                              </p:par>
                            </p:childTnLst>
                          </p:cTn>
                        </p:par>
                        <p:par>
                          <p:cTn id="39" fill="hold">
                            <p:stCondLst>
                              <p:cond delay="2500"/>
                            </p:stCondLst>
                            <p:childTnLst>
                              <p:par>
                                <p:cTn id="40" presetID="10" presetClass="entr" presetSubtype="0" fill="hold" grpId="0" nodeType="after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par>
                                <p:cTn id="43" presetID="26" presetClass="emph" presetSubtype="0" fill="hold" grpId="1" nodeType="withEffect">
                                  <p:stCondLst>
                                    <p:cond delay="0"/>
                                  </p:stCondLst>
                                  <p:childTnLst>
                                    <p:animEffect transition="out" filter="fade">
                                      <p:cBhvr>
                                        <p:cTn id="44" dur="500" tmFilter="0, 0; .2, .5; .8, .5; 1, 0"/>
                                        <p:tgtEl>
                                          <p:spTgt spid="24"/>
                                        </p:tgtEl>
                                      </p:cBhvr>
                                    </p:animEffect>
                                    <p:animScale>
                                      <p:cBhvr>
                                        <p:cTn id="45" dur="250" autoRev="1" fill="hold"/>
                                        <p:tgtEl>
                                          <p:spTgt spid="24"/>
                                        </p:tgtEl>
                                      </p:cBhvr>
                                      <p:by x="105000" y="105000"/>
                                    </p:animScale>
                                  </p:childTnLst>
                                </p:cTn>
                              </p:par>
                            </p:childTnLst>
                          </p:cTn>
                        </p:par>
                        <p:par>
                          <p:cTn id="46" fill="hold">
                            <p:stCondLst>
                              <p:cond delay="3000"/>
                            </p:stCondLst>
                            <p:childTnLst>
                              <p:par>
                                <p:cTn id="47" presetID="10" presetClass="entr" presetSubtype="0" fill="hold" grpId="0" nodeType="after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500"/>
                                        <p:tgtEl>
                                          <p:spTgt spid="25"/>
                                        </p:tgtEl>
                                      </p:cBhvr>
                                    </p:animEffect>
                                  </p:childTnLst>
                                </p:cTn>
                              </p:par>
                              <p:par>
                                <p:cTn id="50" presetID="26" presetClass="emph" presetSubtype="0" fill="hold" grpId="1" nodeType="withEffect">
                                  <p:stCondLst>
                                    <p:cond delay="0"/>
                                  </p:stCondLst>
                                  <p:childTnLst>
                                    <p:animEffect transition="out" filter="fade">
                                      <p:cBhvr>
                                        <p:cTn id="51" dur="500" tmFilter="0, 0; .2, .5; .8, .5; 1, 0"/>
                                        <p:tgtEl>
                                          <p:spTgt spid="25"/>
                                        </p:tgtEl>
                                      </p:cBhvr>
                                    </p:animEffect>
                                    <p:animScale>
                                      <p:cBhvr>
                                        <p:cTn id="52" dur="250" autoRev="1" fill="hold"/>
                                        <p:tgtEl>
                                          <p:spTgt spid="25"/>
                                        </p:tgtEl>
                                      </p:cBhvr>
                                      <p:by x="105000" y="105000"/>
                                    </p:animScale>
                                  </p:childTnLst>
                                </p:cTn>
                              </p:par>
                            </p:childTnLst>
                          </p:cTn>
                        </p:par>
                        <p:par>
                          <p:cTn id="53" fill="hold">
                            <p:stCondLst>
                              <p:cond delay="3500"/>
                            </p:stCondLst>
                            <p:childTnLst>
                              <p:par>
                                <p:cTn id="54" presetID="10" presetClass="entr" presetSubtype="0" fill="hold" grpId="0" nodeType="after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fade">
                                      <p:cBhvr>
                                        <p:cTn id="56" dur="500"/>
                                        <p:tgtEl>
                                          <p:spTgt spid="26"/>
                                        </p:tgtEl>
                                      </p:cBhvr>
                                    </p:animEffect>
                                  </p:childTnLst>
                                </p:cTn>
                              </p:par>
                              <p:par>
                                <p:cTn id="57" presetID="26" presetClass="emph" presetSubtype="0" fill="hold" grpId="1" nodeType="withEffect">
                                  <p:stCondLst>
                                    <p:cond delay="0"/>
                                  </p:stCondLst>
                                  <p:childTnLst>
                                    <p:animEffect transition="out" filter="fade">
                                      <p:cBhvr>
                                        <p:cTn id="58" dur="500" tmFilter="0, 0; .2, .5; .8, .5; 1, 0"/>
                                        <p:tgtEl>
                                          <p:spTgt spid="26"/>
                                        </p:tgtEl>
                                      </p:cBhvr>
                                    </p:animEffect>
                                    <p:animScale>
                                      <p:cBhvr>
                                        <p:cTn id="59" dur="250" autoRev="1" fill="hold"/>
                                        <p:tgtEl>
                                          <p:spTgt spid="26"/>
                                        </p:tgtEl>
                                      </p:cBhvr>
                                      <p:by x="105000" y="105000"/>
                                    </p:animScale>
                                  </p:childTnLst>
                                </p:cTn>
                              </p:par>
                            </p:childTnLst>
                          </p:cTn>
                        </p:par>
                        <p:par>
                          <p:cTn id="60" fill="hold">
                            <p:stCondLst>
                              <p:cond delay="4000"/>
                            </p:stCondLst>
                            <p:childTnLst>
                              <p:par>
                                <p:cTn id="61" presetID="10" presetClass="entr" presetSubtype="0" fill="hold" grpId="0" nodeType="after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fade">
                                      <p:cBhvr>
                                        <p:cTn id="63" dur="500"/>
                                        <p:tgtEl>
                                          <p:spTgt spid="27"/>
                                        </p:tgtEl>
                                      </p:cBhvr>
                                    </p:animEffect>
                                  </p:childTnLst>
                                </p:cTn>
                              </p:par>
                              <p:par>
                                <p:cTn id="64" presetID="26" presetClass="emph" presetSubtype="0" fill="hold" grpId="1" nodeType="withEffect">
                                  <p:stCondLst>
                                    <p:cond delay="0"/>
                                  </p:stCondLst>
                                  <p:childTnLst>
                                    <p:animEffect transition="out" filter="fade">
                                      <p:cBhvr>
                                        <p:cTn id="65" dur="500" tmFilter="0, 0; .2, .5; .8, .5; 1, 0"/>
                                        <p:tgtEl>
                                          <p:spTgt spid="27"/>
                                        </p:tgtEl>
                                      </p:cBhvr>
                                    </p:animEffect>
                                    <p:animScale>
                                      <p:cBhvr>
                                        <p:cTn id="66" dur="250" autoRev="1" fill="hold"/>
                                        <p:tgtEl>
                                          <p:spTgt spid="27"/>
                                        </p:tgtEl>
                                      </p:cBhvr>
                                      <p:by x="105000" y="105000"/>
                                    </p:animScale>
                                  </p:childTnLst>
                                </p:cTn>
                              </p:par>
                            </p:childTnLst>
                          </p:cTn>
                        </p:par>
                        <p:par>
                          <p:cTn id="67" fill="hold">
                            <p:stCondLst>
                              <p:cond delay="4500"/>
                            </p:stCondLst>
                            <p:childTnLst>
                              <p:par>
                                <p:cTn id="68" presetID="10" presetClass="entr" presetSubtype="0" fill="hold" grpId="0" nodeType="afterEffect">
                                  <p:stCondLst>
                                    <p:cond delay="0"/>
                                  </p:stCondLst>
                                  <p:childTnLst>
                                    <p:set>
                                      <p:cBhvr>
                                        <p:cTn id="69" dur="1" fill="hold">
                                          <p:stCondLst>
                                            <p:cond delay="0"/>
                                          </p:stCondLst>
                                        </p:cTn>
                                        <p:tgtEl>
                                          <p:spTgt spid="28"/>
                                        </p:tgtEl>
                                        <p:attrNameLst>
                                          <p:attrName>style.visibility</p:attrName>
                                        </p:attrNameLst>
                                      </p:cBhvr>
                                      <p:to>
                                        <p:strVal val="visible"/>
                                      </p:to>
                                    </p:set>
                                    <p:animEffect transition="in" filter="fade">
                                      <p:cBhvr>
                                        <p:cTn id="70" dur="500"/>
                                        <p:tgtEl>
                                          <p:spTgt spid="28"/>
                                        </p:tgtEl>
                                      </p:cBhvr>
                                    </p:animEffect>
                                  </p:childTnLst>
                                </p:cTn>
                              </p:par>
                              <p:par>
                                <p:cTn id="71" presetID="26" presetClass="emph" presetSubtype="0" fill="hold" grpId="1" nodeType="withEffect">
                                  <p:stCondLst>
                                    <p:cond delay="0"/>
                                  </p:stCondLst>
                                  <p:childTnLst>
                                    <p:animEffect transition="out" filter="fade">
                                      <p:cBhvr>
                                        <p:cTn id="72" dur="500" tmFilter="0, 0; .2, .5; .8, .5; 1, 0"/>
                                        <p:tgtEl>
                                          <p:spTgt spid="28"/>
                                        </p:tgtEl>
                                      </p:cBhvr>
                                    </p:animEffect>
                                    <p:animScale>
                                      <p:cBhvr>
                                        <p:cTn id="73" dur="250" autoRev="1" fill="hold"/>
                                        <p:tgtEl>
                                          <p:spTgt spid="2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17" grpId="0"/>
      <p:bldP spid="17" grpId="1"/>
      <p:bldP spid="18" grpId="0"/>
      <p:bldP spid="18" grpId="1"/>
      <p:bldP spid="19" grpId="0"/>
      <p:bldP spid="19" grpId="1"/>
      <p:bldP spid="20" grpId="0"/>
      <p:bldP spid="20" grpId="1"/>
      <p:bldP spid="24" grpId="0"/>
      <p:bldP spid="24" grpId="1"/>
      <p:bldP spid="25" grpId="0"/>
      <p:bldP spid="25" grpId="1"/>
      <p:bldP spid="26" grpId="0"/>
      <p:bldP spid="26" grpId="1"/>
      <p:bldP spid="27" grpId="0"/>
      <p:bldP spid="27" grpId="1"/>
      <p:bldP spid="28" grpId="0"/>
      <p:bldP spid="28"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Rectangle 73"/>
          <p:cNvSpPr/>
          <p:nvPr/>
        </p:nvSpPr>
        <p:spPr>
          <a:xfrm>
            <a:off x="1069955" y="2815786"/>
            <a:ext cx="1016625" cy="369332"/>
          </a:xfrm>
          <a:prstGeom prst="rect">
            <a:avLst/>
          </a:prstGeom>
        </p:spPr>
        <p:txBody>
          <a:bodyPr wrap="none">
            <a:spAutoFit/>
          </a:bodyPr>
          <a:lstStyle/>
          <a:p>
            <a:pPr algn="ctr"/>
            <a:r>
              <a:rPr lang="en-GB" b="1" dirty="0" smtClean="0">
                <a:solidFill>
                  <a:schemeClr val="tx2">
                    <a:lumMod val="60000"/>
                    <a:lumOff val="40000"/>
                  </a:schemeClr>
                </a:solidFill>
              </a:rPr>
              <a:t>2000ml</a:t>
            </a:r>
            <a:endParaRPr lang="en-GB" b="1" dirty="0">
              <a:solidFill>
                <a:schemeClr val="tx2">
                  <a:lumMod val="60000"/>
                  <a:lumOff val="40000"/>
                </a:schemeClr>
              </a:solidFill>
            </a:endParaRPr>
          </a:p>
        </p:txBody>
      </p:sp>
      <p:sp>
        <p:nvSpPr>
          <p:cNvPr id="75" name="Rectangle 74"/>
          <p:cNvSpPr/>
          <p:nvPr/>
        </p:nvSpPr>
        <p:spPr>
          <a:xfrm>
            <a:off x="1276605" y="3845658"/>
            <a:ext cx="1029449" cy="369332"/>
          </a:xfrm>
          <a:prstGeom prst="rect">
            <a:avLst/>
          </a:prstGeom>
        </p:spPr>
        <p:txBody>
          <a:bodyPr wrap="none">
            <a:spAutoFit/>
          </a:bodyPr>
          <a:lstStyle/>
          <a:p>
            <a:pPr algn="ctr"/>
            <a:r>
              <a:rPr lang="en-GB" b="1" dirty="0" smtClean="0">
                <a:solidFill>
                  <a:schemeClr val="accent3">
                    <a:lumMod val="75000"/>
                  </a:schemeClr>
                </a:solidFill>
              </a:rPr>
              <a:t>4000ml</a:t>
            </a:r>
            <a:endParaRPr lang="en-GB" b="1" dirty="0">
              <a:solidFill>
                <a:schemeClr val="accent3">
                  <a:lumMod val="75000"/>
                </a:schemeClr>
              </a:solidFill>
            </a:endParaRPr>
          </a:p>
        </p:txBody>
      </p:sp>
      <p:sp>
        <p:nvSpPr>
          <p:cNvPr id="76" name="Rectangle 75"/>
          <p:cNvSpPr/>
          <p:nvPr/>
        </p:nvSpPr>
        <p:spPr>
          <a:xfrm>
            <a:off x="2476113" y="3538280"/>
            <a:ext cx="1029449" cy="369332"/>
          </a:xfrm>
          <a:prstGeom prst="rect">
            <a:avLst/>
          </a:prstGeom>
        </p:spPr>
        <p:txBody>
          <a:bodyPr wrap="none">
            <a:spAutoFit/>
          </a:bodyPr>
          <a:lstStyle/>
          <a:p>
            <a:pPr algn="ctr"/>
            <a:r>
              <a:rPr lang="en-GB" b="1" dirty="0" smtClean="0">
                <a:solidFill>
                  <a:schemeClr val="accent5"/>
                </a:solidFill>
              </a:rPr>
              <a:t>8000ml</a:t>
            </a:r>
            <a:endParaRPr lang="en-GB" b="1" dirty="0">
              <a:solidFill>
                <a:schemeClr val="accent5"/>
              </a:solidFill>
            </a:endParaRPr>
          </a:p>
        </p:txBody>
      </p:sp>
      <p:sp>
        <p:nvSpPr>
          <p:cNvPr id="77" name="Rectangle 76"/>
          <p:cNvSpPr/>
          <p:nvPr/>
        </p:nvSpPr>
        <p:spPr>
          <a:xfrm>
            <a:off x="3441296" y="2799765"/>
            <a:ext cx="1029449" cy="369332"/>
          </a:xfrm>
          <a:prstGeom prst="rect">
            <a:avLst/>
          </a:prstGeom>
        </p:spPr>
        <p:txBody>
          <a:bodyPr wrap="none">
            <a:spAutoFit/>
          </a:bodyPr>
          <a:lstStyle/>
          <a:p>
            <a:pPr algn="ctr"/>
            <a:r>
              <a:rPr lang="en-GB" b="1" dirty="0" smtClean="0">
                <a:solidFill>
                  <a:srgbClr val="78A72B"/>
                </a:solidFill>
              </a:rPr>
              <a:t>7000ml</a:t>
            </a:r>
            <a:endParaRPr lang="en-GB" b="1" dirty="0">
              <a:solidFill>
                <a:srgbClr val="78A72B"/>
              </a:solidFill>
            </a:endParaRPr>
          </a:p>
        </p:txBody>
      </p:sp>
      <p:sp>
        <p:nvSpPr>
          <p:cNvPr id="78" name="Rectangle 77"/>
          <p:cNvSpPr/>
          <p:nvPr/>
        </p:nvSpPr>
        <p:spPr>
          <a:xfrm>
            <a:off x="4200736" y="3711391"/>
            <a:ext cx="1029449" cy="369332"/>
          </a:xfrm>
          <a:prstGeom prst="rect">
            <a:avLst/>
          </a:prstGeom>
        </p:spPr>
        <p:txBody>
          <a:bodyPr wrap="none">
            <a:spAutoFit/>
          </a:bodyPr>
          <a:lstStyle/>
          <a:p>
            <a:pPr algn="ctr"/>
            <a:r>
              <a:rPr lang="en-GB" b="1" dirty="0" smtClean="0">
                <a:solidFill>
                  <a:srgbClr val="E8C601"/>
                </a:solidFill>
              </a:rPr>
              <a:t>6000ml</a:t>
            </a:r>
            <a:endParaRPr lang="en-GB" b="1" dirty="0">
              <a:solidFill>
                <a:srgbClr val="E8C601"/>
              </a:solidFill>
            </a:endParaRPr>
          </a:p>
        </p:txBody>
      </p:sp>
      <p:sp>
        <p:nvSpPr>
          <p:cNvPr id="79" name="Rectangle 78"/>
          <p:cNvSpPr/>
          <p:nvPr/>
        </p:nvSpPr>
        <p:spPr>
          <a:xfrm>
            <a:off x="5060064" y="2918649"/>
            <a:ext cx="1029449" cy="369332"/>
          </a:xfrm>
          <a:prstGeom prst="rect">
            <a:avLst/>
          </a:prstGeom>
        </p:spPr>
        <p:txBody>
          <a:bodyPr wrap="none">
            <a:spAutoFit/>
          </a:bodyPr>
          <a:lstStyle/>
          <a:p>
            <a:pPr algn="ctr"/>
            <a:r>
              <a:rPr lang="en-GB" b="1" dirty="0" smtClean="0">
                <a:solidFill>
                  <a:schemeClr val="accent6"/>
                </a:solidFill>
              </a:rPr>
              <a:t>3000ml</a:t>
            </a:r>
            <a:endParaRPr lang="en-GB" b="1" dirty="0">
              <a:solidFill>
                <a:schemeClr val="accent6"/>
              </a:solidFill>
            </a:endParaRPr>
          </a:p>
        </p:txBody>
      </p:sp>
      <p:sp>
        <p:nvSpPr>
          <p:cNvPr id="80" name="Rectangle 79"/>
          <p:cNvSpPr/>
          <p:nvPr/>
        </p:nvSpPr>
        <p:spPr>
          <a:xfrm>
            <a:off x="6246485" y="2720548"/>
            <a:ext cx="1029449" cy="369332"/>
          </a:xfrm>
          <a:prstGeom prst="rect">
            <a:avLst/>
          </a:prstGeom>
        </p:spPr>
        <p:txBody>
          <a:bodyPr wrap="none">
            <a:spAutoFit/>
          </a:bodyPr>
          <a:lstStyle/>
          <a:p>
            <a:pPr algn="ctr"/>
            <a:r>
              <a:rPr lang="en-GB" b="1" dirty="0" smtClean="0">
                <a:solidFill>
                  <a:schemeClr val="accent2"/>
                </a:solidFill>
              </a:rPr>
              <a:t>9000ml</a:t>
            </a:r>
            <a:endParaRPr lang="en-GB" b="1" dirty="0">
              <a:solidFill>
                <a:schemeClr val="accent2"/>
              </a:solidFill>
            </a:endParaRPr>
          </a:p>
        </p:txBody>
      </p:sp>
      <p:sp>
        <p:nvSpPr>
          <p:cNvPr id="81" name="Rectangle 80"/>
          <p:cNvSpPr/>
          <p:nvPr/>
        </p:nvSpPr>
        <p:spPr>
          <a:xfrm>
            <a:off x="6938585" y="3717178"/>
            <a:ext cx="1029449" cy="369332"/>
          </a:xfrm>
          <a:prstGeom prst="rect">
            <a:avLst/>
          </a:prstGeom>
        </p:spPr>
        <p:txBody>
          <a:bodyPr wrap="none">
            <a:spAutoFit/>
          </a:bodyPr>
          <a:lstStyle/>
          <a:p>
            <a:pPr algn="ctr"/>
            <a:r>
              <a:rPr lang="en-GB" b="1" dirty="0" smtClean="0">
                <a:solidFill>
                  <a:schemeClr val="accent1"/>
                </a:solidFill>
              </a:rPr>
              <a:t>5000ml</a:t>
            </a:r>
            <a:endParaRPr lang="en-GB" b="1" dirty="0">
              <a:solidFill>
                <a:schemeClr val="accent1"/>
              </a:solidFill>
            </a:endParaRPr>
          </a:p>
        </p:txBody>
      </p:sp>
      <p:sp>
        <p:nvSpPr>
          <p:cNvPr id="7" name="Rectangle 6"/>
          <p:cNvSpPr/>
          <p:nvPr/>
        </p:nvSpPr>
        <p:spPr>
          <a:xfrm>
            <a:off x="1407554" y="1863385"/>
            <a:ext cx="6328891" cy="422405"/>
          </a:xfrm>
          <a:prstGeom prst="rect">
            <a:avLst/>
          </a:prstGeom>
        </p:spPr>
        <p:txBody>
          <a:bodyPr wrap="square" lIns="0" tIns="72000" rIns="0" bIns="72000">
            <a:spAutoFit/>
          </a:bodyPr>
          <a:lstStyle/>
          <a:p>
            <a:pPr algn="ctr"/>
            <a:r>
              <a:rPr lang="en-GB" dirty="0" smtClean="0"/>
              <a:t>How many millilitres in…?</a:t>
            </a:r>
            <a:endParaRPr lang="en-GB" dirty="0"/>
          </a:p>
        </p:txBody>
      </p:sp>
      <p:sp>
        <p:nvSpPr>
          <p:cNvPr id="8" name="Rectangle 7"/>
          <p:cNvSpPr/>
          <p:nvPr/>
        </p:nvSpPr>
        <p:spPr>
          <a:xfrm>
            <a:off x="2802301" y="765175"/>
            <a:ext cx="3539430" cy="1107996"/>
          </a:xfrm>
          <a:prstGeom prst="rect">
            <a:avLst/>
          </a:prstGeom>
        </p:spPr>
        <p:txBody>
          <a:bodyPr wrap="none" lIns="0" tIns="0" rIns="0" bIns="0">
            <a:spAutoFit/>
          </a:bodyPr>
          <a:lstStyle/>
          <a:p>
            <a:pPr algn="ctr"/>
            <a:r>
              <a:rPr lang="en-GB" altLang="en-US" sz="3600" dirty="0" smtClean="0">
                <a:latin typeface="+mj-lt"/>
              </a:rPr>
              <a:t>Converting Litres</a:t>
            </a:r>
          </a:p>
          <a:p>
            <a:pPr algn="ctr"/>
            <a:r>
              <a:rPr lang="en-GB" altLang="en-US" sz="3600" dirty="0" smtClean="0">
                <a:latin typeface="+mj-lt"/>
              </a:rPr>
              <a:t>to Millilitres</a:t>
            </a:r>
            <a:endParaRPr lang="en-GB" sz="3600" dirty="0">
              <a:latin typeface="+mj-lt"/>
            </a:endParaRPr>
          </a:p>
        </p:txBody>
      </p:sp>
      <p:grpSp>
        <p:nvGrpSpPr>
          <p:cNvPr id="54" name="Group 53"/>
          <p:cNvGrpSpPr/>
          <p:nvPr/>
        </p:nvGrpSpPr>
        <p:grpSpPr>
          <a:xfrm>
            <a:off x="1127417" y="4559906"/>
            <a:ext cx="6889164" cy="547816"/>
            <a:chOff x="2937142" y="2036642"/>
            <a:chExt cx="6889164" cy="547816"/>
          </a:xfrm>
        </p:grpSpPr>
        <p:sp>
          <p:nvSpPr>
            <p:cNvPr id="55" name="Rounded Rectangle 54"/>
            <p:cNvSpPr/>
            <p:nvPr/>
          </p:nvSpPr>
          <p:spPr>
            <a:xfrm>
              <a:off x="3211049" y="2098781"/>
              <a:ext cx="6615257" cy="420130"/>
            </a:xfrm>
            <a:prstGeom prst="roundRect">
              <a:avLst/>
            </a:prstGeom>
            <a:solidFill>
              <a:schemeClr val="bg1"/>
            </a:solidFill>
            <a:ln>
              <a:solidFill>
                <a:srgbClr val="78A7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78A72B"/>
                  </a:solidFill>
                </a:rPr>
                <a:t>What do you notice about the answers?</a:t>
              </a:r>
            </a:p>
          </p:txBody>
        </p:sp>
        <p:sp>
          <p:nvSpPr>
            <p:cNvPr id="56" name="Oval 55"/>
            <p:cNvSpPr/>
            <p:nvPr/>
          </p:nvSpPr>
          <p:spPr>
            <a:xfrm>
              <a:off x="2937142" y="2036642"/>
              <a:ext cx="547816" cy="547816"/>
            </a:xfrm>
            <a:prstGeom prst="ellipse">
              <a:avLst/>
            </a:prstGeom>
            <a:solidFill>
              <a:srgbClr val="78A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smtClean="0">
                  <a:solidFill>
                    <a:srgbClr val="ACD767"/>
                  </a:solidFill>
                </a:rPr>
                <a:t>?</a:t>
              </a:r>
              <a:endParaRPr lang="en-GB" sz="3600" dirty="0">
                <a:solidFill>
                  <a:srgbClr val="ACD767"/>
                </a:solidFill>
              </a:endParaRPr>
            </a:p>
          </p:txBody>
        </p:sp>
      </p:grpSp>
      <p:sp>
        <p:nvSpPr>
          <p:cNvPr id="57" name="2 litres"/>
          <p:cNvSpPr/>
          <p:nvPr/>
        </p:nvSpPr>
        <p:spPr>
          <a:xfrm>
            <a:off x="939114" y="2372497"/>
            <a:ext cx="1276865" cy="1276865"/>
          </a:xfrm>
          <a:prstGeom prst="ellipse">
            <a:avLst/>
          </a:prstGeom>
          <a:solidFill>
            <a:schemeClr val="tx2">
              <a:lumMod val="60000"/>
              <a:lumOff val="4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2 litres</a:t>
            </a:r>
            <a:endParaRPr lang="en-GB" dirty="0"/>
          </a:p>
        </p:txBody>
      </p:sp>
      <p:sp>
        <p:nvSpPr>
          <p:cNvPr id="58" name="4 litres"/>
          <p:cNvSpPr/>
          <p:nvPr/>
        </p:nvSpPr>
        <p:spPr>
          <a:xfrm>
            <a:off x="1178411" y="3386834"/>
            <a:ext cx="1276865" cy="1276865"/>
          </a:xfrm>
          <a:prstGeom prst="ellipse">
            <a:avLst/>
          </a:prstGeom>
          <a:solidFill>
            <a:schemeClr val="accent3"/>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4 litres</a:t>
            </a:r>
            <a:endParaRPr lang="en-GB" dirty="0"/>
          </a:p>
        </p:txBody>
      </p:sp>
      <p:sp>
        <p:nvSpPr>
          <p:cNvPr id="59" name="8 litres"/>
          <p:cNvSpPr/>
          <p:nvPr/>
        </p:nvSpPr>
        <p:spPr>
          <a:xfrm>
            <a:off x="2382560" y="3088252"/>
            <a:ext cx="1276865" cy="1276865"/>
          </a:xfrm>
          <a:prstGeom prst="ellipse">
            <a:avLst/>
          </a:prstGeom>
          <a:solidFill>
            <a:schemeClr val="accent5"/>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8 litres</a:t>
            </a:r>
            <a:endParaRPr lang="en-GB" dirty="0"/>
          </a:p>
        </p:txBody>
      </p:sp>
      <p:sp>
        <p:nvSpPr>
          <p:cNvPr id="60" name="7 litres"/>
          <p:cNvSpPr/>
          <p:nvPr/>
        </p:nvSpPr>
        <p:spPr>
          <a:xfrm>
            <a:off x="3317783" y="2347929"/>
            <a:ext cx="1276865" cy="1276865"/>
          </a:xfrm>
          <a:prstGeom prst="ellipse">
            <a:avLst/>
          </a:prstGeom>
          <a:solidFill>
            <a:srgbClr val="78A72B"/>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7 litres</a:t>
            </a:r>
            <a:endParaRPr lang="en-GB" dirty="0"/>
          </a:p>
        </p:txBody>
      </p:sp>
      <p:sp>
        <p:nvSpPr>
          <p:cNvPr id="61" name="6 litres"/>
          <p:cNvSpPr/>
          <p:nvPr/>
        </p:nvSpPr>
        <p:spPr>
          <a:xfrm>
            <a:off x="4070519" y="3256327"/>
            <a:ext cx="1276865" cy="1276865"/>
          </a:xfrm>
          <a:prstGeom prst="ellipse">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6 litres</a:t>
            </a:r>
            <a:endParaRPr lang="en-GB" dirty="0"/>
          </a:p>
        </p:txBody>
      </p:sp>
      <p:sp>
        <p:nvSpPr>
          <p:cNvPr id="62" name="3 litres"/>
          <p:cNvSpPr/>
          <p:nvPr/>
        </p:nvSpPr>
        <p:spPr>
          <a:xfrm>
            <a:off x="4948875" y="2434134"/>
            <a:ext cx="1276865" cy="1276865"/>
          </a:xfrm>
          <a:prstGeom prst="ellipse">
            <a:avLst/>
          </a:prstGeom>
          <a:solidFill>
            <a:schemeClr val="accent6"/>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3 litres</a:t>
            </a:r>
            <a:endParaRPr lang="en-GB" dirty="0"/>
          </a:p>
        </p:txBody>
      </p:sp>
      <p:sp>
        <p:nvSpPr>
          <p:cNvPr id="63" name="9 litres"/>
          <p:cNvSpPr/>
          <p:nvPr/>
        </p:nvSpPr>
        <p:spPr>
          <a:xfrm>
            <a:off x="6135255" y="2249075"/>
            <a:ext cx="1276865" cy="1276865"/>
          </a:xfrm>
          <a:prstGeom prst="ellipse">
            <a:avLst/>
          </a:prstGeom>
          <a:solidFill>
            <a:schemeClr val="accent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9 litres</a:t>
            </a:r>
            <a:endParaRPr lang="en-GB" dirty="0"/>
          </a:p>
        </p:txBody>
      </p:sp>
      <p:sp>
        <p:nvSpPr>
          <p:cNvPr id="64" name="5 litres"/>
          <p:cNvSpPr/>
          <p:nvPr/>
        </p:nvSpPr>
        <p:spPr>
          <a:xfrm>
            <a:off x="6805863" y="3263412"/>
            <a:ext cx="1276865" cy="1276865"/>
          </a:xfrm>
          <a:prstGeom prst="ellipse">
            <a:avLst/>
          </a:prstGeom>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5 litres</a:t>
            </a:r>
            <a:endParaRPr lang="en-GB" dirty="0"/>
          </a:p>
        </p:txBody>
      </p:sp>
      <p:pic>
        <p:nvPicPr>
          <p:cNvPr id="65" name="Picture 6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20892" y="3054235"/>
            <a:ext cx="828727" cy="1464166"/>
          </a:xfrm>
          <a:prstGeom prst="rect">
            <a:avLst/>
          </a:prstGeom>
        </p:spPr>
      </p:pic>
      <p:pic>
        <p:nvPicPr>
          <p:cNvPr id="66" name="Picture 6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63178" y="4033940"/>
            <a:ext cx="468439" cy="827622"/>
          </a:xfrm>
          <a:prstGeom prst="rect">
            <a:avLst/>
          </a:prstGeom>
        </p:spPr>
      </p:pic>
      <p:pic>
        <p:nvPicPr>
          <p:cNvPr id="67" name="Picture 6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73958" y="3529415"/>
            <a:ext cx="468439" cy="827622"/>
          </a:xfrm>
          <a:prstGeom prst="rect">
            <a:avLst/>
          </a:prstGeom>
        </p:spPr>
      </p:pic>
      <p:pic>
        <p:nvPicPr>
          <p:cNvPr id="68" name="Picture 6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38391" y="2895588"/>
            <a:ext cx="289311" cy="511145"/>
          </a:xfrm>
          <a:prstGeom prst="rect">
            <a:avLst/>
          </a:prstGeom>
        </p:spPr>
      </p:pic>
      <p:pic>
        <p:nvPicPr>
          <p:cNvPr id="69" name="Picture 6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99639" y="2487256"/>
            <a:ext cx="289311" cy="511145"/>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5269" y="3151160"/>
            <a:ext cx="577992" cy="1021176"/>
          </a:xfrm>
          <a:prstGeom prst="rect">
            <a:avLst/>
          </a:prstGeom>
        </p:spPr>
      </p:pic>
      <p:pic>
        <p:nvPicPr>
          <p:cNvPr id="71" name="Picture 7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37152" y="2907866"/>
            <a:ext cx="289311" cy="511145"/>
          </a:xfrm>
          <a:prstGeom prst="rect">
            <a:avLst/>
          </a:prstGeom>
        </p:spPr>
      </p:pic>
      <p:pic>
        <p:nvPicPr>
          <p:cNvPr id="72" name="Picture 7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15979" y="3980736"/>
            <a:ext cx="468439" cy="827622"/>
          </a:xfrm>
          <a:prstGeom prst="rect">
            <a:avLst/>
          </a:prstGeom>
        </p:spPr>
      </p:pic>
      <p:pic>
        <p:nvPicPr>
          <p:cNvPr id="73" name="Picture 7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85988" y="2340483"/>
            <a:ext cx="828727" cy="1464166"/>
          </a:xfrm>
          <a:prstGeom prst="rect">
            <a:avLst/>
          </a:prstGeom>
        </p:spPr>
      </p:pic>
      <p:sp>
        <p:nvSpPr>
          <p:cNvPr id="82" name="Rectangle 81"/>
          <p:cNvSpPr/>
          <p:nvPr/>
        </p:nvSpPr>
        <p:spPr>
          <a:xfrm>
            <a:off x="1407554" y="5162739"/>
            <a:ext cx="6328891" cy="976403"/>
          </a:xfrm>
          <a:prstGeom prst="rect">
            <a:avLst/>
          </a:prstGeom>
        </p:spPr>
        <p:txBody>
          <a:bodyPr wrap="square" lIns="0" tIns="72000" rIns="0" bIns="72000">
            <a:spAutoFit/>
          </a:bodyPr>
          <a:lstStyle/>
          <a:p>
            <a:pPr algn="ctr"/>
            <a:r>
              <a:rPr lang="en-GB" dirty="0"/>
              <a:t>Millilitres are smaller than litres, so there are more of them in the same volume. There are </a:t>
            </a:r>
            <a:r>
              <a:rPr lang="en-GB" b="1" dirty="0"/>
              <a:t>a thousand times </a:t>
            </a:r>
            <a:r>
              <a:rPr lang="en-GB" b="1" dirty="0" smtClean="0"/>
              <a:t>as many </a:t>
            </a:r>
            <a:r>
              <a:rPr lang="en-GB" dirty="0"/>
              <a:t>millilitres </a:t>
            </a:r>
            <a:r>
              <a:rPr lang="en-GB" dirty="0" smtClean="0"/>
              <a:t>in the same volume as litres.</a:t>
            </a:r>
            <a:endParaRPr lang="en-GB" dirty="0"/>
          </a:p>
        </p:txBody>
      </p:sp>
      <p:grpSp>
        <p:nvGrpSpPr>
          <p:cNvPr id="83" name="Group 82"/>
          <p:cNvGrpSpPr/>
          <p:nvPr/>
        </p:nvGrpSpPr>
        <p:grpSpPr>
          <a:xfrm>
            <a:off x="1127416" y="4555716"/>
            <a:ext cx="6385493" cy="717663"/>
            <a:chOff x="2937141" y="2036641"/>
            <a:chExt cx="6385493" cy="717663"/>
          </a:xfrm>
        </p:grpSpPr>
        <p:sp>
          <p:nvSpPr>
            <p:cNvPr id="84" name="Rounded Rectangle 83"/>
            <p:cNvSpPr/>
            <p:nvPr/>
          </p:nvSpPr>
          <p:spPr>
            <a:xfrm>
              <a:off x="3211050" y="2098780"/>
              <a:ext cx="6111584" cy="606241"/>
            </a:xfrm>
            <a:prstGeom prst="roundRect">
              <a:avLst/>
            </a:prstGeom>
            <a:solidFill>
              <a:schemeClr val="bg1"/>
            </a:solidFill>
            <a:ln>
              <a:solidFill>
                <a:srgbClr val="78A7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78A72B"/>
                  </a:solidFill>
                </a:rPr>
                <a:t>   What </a:t>
              </a:r>
              <a:r>
                <a:rPr lang="en-GB" dirty="0">
                  <a:solidFill>
                    <a:srgbClr val="78A72B"/>
                  </a:solidFill>
                </a:rPr>
                <a:t>calculation do we need to do to convert from litres to millilitres?</a:t>
              </a:r>
            </a:p>
          </p:txBody>
        </p:sp>
        <p:sp>
          <p:nvSpPr>
            <p:cNvPr id="85" name="Oval 84"/>
            <p:cNvSpPr/>
            <p:nvPr/>
          </p:nvSpPr>
          <p:spPr>
            <a:xfrm>
              <a:off x="2937141" y="2036641"/>
              <a:ext cx="717663" cy="717663"/>
            </a:xfrm>
            <a:prstGeom prst="ellipse">
              <a:avLst/>
            </a:prstGeom>
            <a:solidFill>
              <a:srgbClr val="78A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smtClean="0">
                  <a:solidFill>
                    <a:srgbClr val="ACD767"/>
                  </a:solidFill>
                </a:rPr>
                <a:t>?</a:t>
              </a:r>
              <a:endParaRPr lang="en-GB" sz="3600" dirty="0">
                <a:solidFill>
                  <a:srgbClr val="ACD767"/>
                </a:solidFill>
              </a:endParaRPr>
            </a:p>
          </p:txBody>
        </p:sp>
      </p:grpSp>
      <p:sp>
        <p:nvSpPr>
          <p:cNvPr id="86" name="Rectangle 85"/>
          <p:cNvSpPr/>
          <p:nvPr/>
        </p:nvSpPr>
        <p:spPr>
          <a:xfrm>
            <a:off x="1544505" y="5438810"/>
            <a:ext cx="6328891" cy="422405"/>
          </a:xfrm>
          <a:prstGeom prst="rect">
            <a:avLst/>
          </a:prstGeom>
        </p:spPr>
        <p:txBody>
          <a:bodyPr wrap="square" lIns="0" tIns="72000" rIns="0" bIns="72000">
            <a:spAutoFit/>
          </a:bodyPr>
          <a:lstStyle/>
          <a:p>
            <a:pPr algn="ctr"/>
            <a:r>
              <a:rPr lang="en-GB" dirty="0"/>
              <a:t>We need to multiply the number of litres by 1000. </a:t>
            </a:r>
          </a:p>
        </p:txBody>
      </p:sp>
    </p:spTree>
    <p:extLst>
      <p:ext uri="{BB962C8B-B14F-4D97-AF65-F5344CB8AC3E}">
        <p14:creationId xmlns:p14="http://schemas.microsoft.com/office/powerpoint/2010/main" val="1072826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1000"/>
                                        <p:tgtEl>
                                          <p:spTgt spid="73"/>
                                        </p:tgtEl>
                                      </p:cBhvr>
                                    </p:animEffect>
                                    <p:anim calcmode="lin" valueType="num">
                                      <p:cBhvr>
                                        <p:cTn id="8" dur="1000" fill="hold"/>
                                        <p:tgtEl>
                                          <p:spTgt spid="73"/>
                                        </p:tgtEl>
                                        <p:attrNameLst>
                                          <p:attrName>ppt_x</p:attrName>
                                        </p:attrNameLst>
                                      </p:cBhvr>
                                      <p:tavLst>
                                        <p:tav tm="0">
                                          <p:val>
                                            <p:strVal val="#ppt_x"/>
                                          </p:val>
                                        </p:tav>
                                        <p:tav tm="100000">
                                          <p:val>
                                            <p:strVal val="#ppt_x"/>
                                          </p:val>
                                        </p:tav>
                                      </p:tavLst>
                                    </p:anim>
                                    <p:anim calcmode="lin" valueType="num">
                                      <p:cBhvr>
                                        <p:cTn id="9" dur="1000" fill="hold"/>
                                        <p:tgtEl>
                                          <p:spTgt spid="7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69"/>
                                        </p:tgtEl>
                                        <p:attrNameLst>
                                          <p:attrName>style.visibility</p:attrName>
                                        </p:attrNameLst>
                                      </p:cBhvr>
                                      <p:to>
                                        <p:strVal val="visible"/>
                                      </p:to>
                                    </p:set>
                                    <p:animEffect transition="in" filter="fade">
                                      <p:cBhvr>
                                        <p:cTn id="12" dur="1000"/>
                                        <p:tgtEl>
                                          <p:spTgt spid="69"/>
                                        </p:tgtEl>
                                      </p:cBhvr>
                                    </p:animEffect>
                                    <p:anim calcmode="lin" valueType="num">
                                      <p:cBhvr>
                                        <p:cTn id="13" dur="1000" fill="hold"/>
                                        <p:tgtEl>
                                          <p:spTgt spid="69"/>
                                        </p:tgtEl>
                                        <p:attrNameLst>
                                          <p:attrName>ppt_x</p:attrName>
                                        </p:attrNameLst>
                                      </p:cBhvr>
                                      <p:tavLst>
                                        <p:tav tm="0">
                                          <p:val>
                                            <p:strVal val="#ppt_x"/>
                                          </p:val>
                                        </p:tav>
                                        <p:tav tm="100000">
                                          <p:val>
                                            <p:strVal val="#ppt_x"/>
                                          </p:val>
                                        </p:tav>
                                      </p:tavLst>
                                    </p:anim>
                                    <p:anim calcmode="lin" valueType="num">
                                      <p:cBhvr>
                                        <p:cTn id="14" dur="1000" fill="hold"/>
                                        <p:tgtEl>
                                          <p:spTgt spid="69"/>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65"/>
                                        </p:tgtEl>
                                        <p:attrNameLst>
                                          <p:attrName>style.visibility</p:attrName>
                                        </p:attrNameLst>
                                      </p:cBhvr>
                                      <p:to>
                                        <p:strVal val="visible"/>
                                      </p:to>
                                    </p:set>
                                    <p:animEffect transition="in" filter="fade">
                                      <p:cBhvr>
                                        <p:cTn id="17" dur="1000"/>
                                        <p:tgtEl>
                                          <p:spTgt spid="65"/>
                                        </p:tgtEl>
                                      </p:cBhvr>
                                    </p:animEffect>
                                    <p:anim calcmode="lin" valueType="num">
                                      <p:cBhvr>
                                        <p:cTn id="18" dur="1000" fill="hold"/>
                                        <p:tgtEl>
                                          <p:spTgt spid="65"/>
                                        </p:tgtEl>
                                        <p:attrNameLst>
                                          <p:attrName>ppt_x</p:attrName>
                                        </p:attrNameLst>
                                      </p:cBhvr>
                                      <p:tavLst>
                                        <p:tav tm="0">
                                          <p:val>
                                            <p:strVal val="#ppt_x"/>
                                          </p:val>
                                        </p:tav>
                                        <p:tav tm="100000">
                                          <p:val>
                                            <p:strVal val="#ppt_x"/>
                                          </p:val>
                                        </p:tav>
                                      </p:tavLst>
                                    </p:anim>
                                    <p:anim calcmode="lin" valueType="num">
                                      <p:cBhvr>
                                        <p:cTn id="19" dur="1000" fill="hold"/>
                                        <p:tgtEl>
                                          <p:spTgt spid="65"/>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68"/>
                                        </p:tgtEl>
                                        <p:attrNameLst>
                                          <p:attrName>style.visibility</p:attrName>
                                        </p:attrNameLst>
                                      </p:cBhvr>
                                      <p:to>
                                        <p:strVal val="visible"/>
                                      </p:to>
                                    </p:set>
                                    <p:animEffect transition="in" filter="fade">
                                      <p:cBhvr>
                                        <p:cTn id="22" dur="1000"/>
                                        <p:tgtEl>
                                          <p:spTgt spid="68"/>
                                        </p:tgtEl>
                                      </p:cBhvr>
                                    </p:animEffect>
                                    <p:anim calcmode="lin" valueType="num">
                                      <p:cBhvr>
                                        <p:cTn id="23" dur="1000" fill="hold"/>
                                        <p:tgtEl>
                                          <p:spTgt spid="68"/>
                                        </p:tgtEl>
                                        <p:attrNameLst>
                                          <p:attrName>ppt_x</p:attrName>
                                        </p:attrNameLst>
                                      </p:cBhvr>
                                      <p:tavLst>
                                        <p:tav tm="0">
                                          <p:val>
                                            <p:strVal val="#ppt_x"/>
                                          </p:val>
                                        </p:tav>
                                        <p:tav tm="100000">
                                          <p:val>
                                            <p:strVal val="#ppt_x"/>
                                          </p:val>
                                        </p:tav>
                                      </p:tavLst>
                                    </p:anim>
                                    <p:anim calcmode="lin" valueType="num">
                                      <p:cBhvr>
                                        <p:cTn id="24" dur="1000" fill="hold"/>
                                        <p:tgtEl>
                                          <p:spTgt spid="68"/>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fade">
                                      <p:cBhvr>
                                        <p:cTn id="27" dur="1000"/>
                                        <p:tgtEl>
                                          <p:spTgt spid="66"/>
                                        </p:tgtEl>
                                      </p:cBhvr>
                                    </p:animEffect>
                                    <p:anim calcmode="lin" valueType="num">
                                      <p:cBhvr>
                                        <p:cTn id="28" dur="1000" fill="hold"/>
                                        <p:tgtEl>
                                          <p:spTgt spid="66"/>
                                        </p:tgtEl>
                                        <p:attrNameLst>
                                          <p:attrName>ppt_x</p:attrName>
                                        </p:attrNameLst>
                                      </p:cBhvr>
                                      <p:tavLst>
                                        <p:tav tm="0">
                                          <p:val>
                                            <p:strVal val="#ppt_x"/>
                                          </p:val>
                                        </p:tav>
                                        <p:tav tm="100000">
                                          <p:val>
                                            <p:strVal val="#ppt_x"/>
                                          </p:val>
                                        </p:tav>
                                      </p:tavLst>
                                    </p:anim>
                                    <p:anim calcmode="lin" valueType="num">
                                      <p:cBhvr>
                                        <p:cTn id="29" dur="1000" fill="hold"/>
                                        <p:tgtEl>
                                          <p:spTgt spid="66"/>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67"/>
                                        </p:tgtEl>
                                        <p:attrNameLst>
                                          <p:attrName>style.visibility</p:attrName>
                                        </p:attrNameLst>
                                      </p:cBhvr>
                                      <p:to>
                                        <p:strVal val="visible"/>
                                      </p:to>
                                    </p:set>
                                    <p:animEffect transition="in" filter="fade">
                                      <p:cBhvr>
                                        <p:cTn id="32" dur="1000"/>
                                        <p:tgtEl>
                                          <p:spTgt spid="67"/>
                                        </p:tgtEl>
                                      </p:cBhvr>
                                    </p:animEffect>
                                    <p:anim calcmode="lin" valueType="num">
                                      <p:cBhvr>
                                        <p:cTn id="33" dur="1000" fill="hold"/>
                                        <p:tgtEl>
                                          <p:spTgt spid="67"/>
                                        </p:tgtEl>
                                        <p:attrNameLst>
                                          <p:attrName>ppt_x</p:attrName>
                                        </p:attrNameLst>
                                      </p:cBhvr>
                                      <p:tavLst>
                                        <p:tav tm="0">
                                          <p:val>
                                            <p:strVal val="#ppt_x"/>
                                          </p:val>
                                        </p:tav>
                                        <p:tav tm="100000">
                                          <p:val>
                                            <p:strVal val="#ppt_x"/>
                                          </p:val>
                                        </p:tav>
                                      </p:tavLst>
                                    </p:anim>
                                    <p:anim calcmode="lin" valueType="num">
                                      <p:cBhvr>
                                        <p:cTn id="34" dur="1000" fill="hold"/>
                                        <p:tgtEl>
                                          <p:spTgt spid="67"/>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71"/>
                                        </p:tgtEl>
                                        <p:attrNameLst>
                                          <p:attrName>style.visibility</p:attrName>
                                        </p:attrNameLst>
                                      </p:cBhvr>
                                      <p:to>
                                        <p:strVal val="visible"/>
                                      </p:to>
                                    </p:set>
                                    <p:animEffect transition="in" filter="fade">
                                      <p:cBhvr>
                                        <p:cTn id="37" dur="1000"/>
                                        <p:tgtEl>
                                          <p:spTgt spid="71"/>
                                        </p:tgtEl>
                                      </p:cBhvr>
                                    </p:animEffect>
                                    <p:anim calcmode="lin" valueType="num">
                                      <p:cBhvr>
                                        <p:cTn id="38" dur="1000" fill="hold"/>
                                        <p:tgtEl>
                                          <p:spTgt spid="71"/>
                                        </p:tgtEl>
                                        <p:attrNameLst>
                                          <p:attrName>ppt_x</p:attrName>
                                        </p:attrNameLst>
                                      </p:cBhvr>
                                      <p:tavLst>
                                        <p:tav tm="0">
                                          <p:val>
                                            <p:strVal val="#ppt_x"/>
                                          </p:val>
                                        </p:tav>
                                        <p:tav tm="100000">
                                          <p:val>
                                            <p:strVal val="#ppt_x"/>
                                          </p:val>
                                        </p:tav>
                                      </p:tavLst>
                                    </p:anim>
                                    <p:anim calcmode="lin" valueType="num">
                                      <p:cBhvr>
                                        <p:cTn id="39" dur="1000" fill="hold"/>
                                        <p:tgtEl>
                                          <p:spTgt spid="71"/>
                                        </p:tgtEl>
                                        <p:attrNameLst>
                                          <p:attrName>ppt_y</p:attrName>
                                        </p:attrNameLst>
                                      </p:cBhvr>
                                      <p:tavLst>
                                        <p:tav tm="0">
                                          <p:val>
                                            <p:strVal val="#ppt_y-.1"/>
                                          </p:val>
                                        </p:tav>
                                        <p:tav tm="100000">
                                          <p:val>
                                            <p:strVal val="#ppt_y"/>
                                          </p:val>
                                        </p:tav>
                                      </p:tavLst>
                                    </p:anim>
                                  </p:childTnLst>
                                </p:cTn>
                              </p:par>
                              <p:par>
                                <p:cTn id="40" presetID="47" presetClass="entr" presetSubtype="0" fill="hold" nodeType="withEffect">
                                  <p:stCondLst>
                                    <p:cond delay="0"/>
                                  </p:stCondLst>
                                  <p:childTnLst>
                                    <p:set>
                                      <p:cBhvr>
                                        <p:cTn id="41" dur="1" fill="hold">
                                          <p:stCondLst>
                                            <p:cond delay="0"/>
                                          </p:stCondLst>
                                        </p:cTn>
                                        <p:tgtEl>
                                          <p:spTgt spid="72"/>
                                        </p:tgtEl>
                                        <p:attrNameLst>
                                          <p:attrName>style.visibility</p:attrName>
                                        </p:attrNameLst>
                                      </p:cBhvr>
                                      <p:to>
                                        <p:strVal val="visible"/>
                                      </p:to>
                                    </p:set>
                                    <p:animEffect transition="in" filter="fade">
                                      <p:cBhvr>
                                        <p:cTn id="42" dur="1000"/>
                                        <p:tgtEl>
                                          <p:spTgt spid="72"/>
                                        </p:tgtEl>
                                      </p:cBhvr>
                                    </p:animEffect>
                                    <p:anim calcmode="lin" valueType="num">
                                      <p:cBhvr>
                                        <p:cTn id="43" dur="1000" fill="hold"/>
                                        <p:tgtEl>
                                          <p:spTgt spid="72"/>
                                        </p:tgtEl>
                                        <p:attrNameLst>
                                          <p:attrName>ppt_x</p:attrName>
                                        </p:attrNameLst>
                                      </p:cBhvr>
                                      <p:tavLst>
                                        <p:tav tm="0">
                                          <p:val>
                                            <p:strVal val="#ppt_x"/>
                                          </p:val>
                                        </p:tav>
                                        <p:tav tm="100000">
                                          <p:val>
                                            <p:strVal val="#ppt_x"/>
                                          </p:val>
                                        </p:tav>
                                      </p:tavLst>
                                    </p:anim>
                                    <p:anim calcmode="lin" valueType="num">
                                      <p:cBhvr>
                                        <p:cTn id="44" dur="1000" fill="hold"/>
                                        <p:tgtEl>
                                          <p:spTgt spid="72"/>
                                        </p:tgtEl>
                                        <p:attrNameLst>
                                          <p:attrName>ppt_y</p:attrName>
                                        </p:attrNameLst>
                                      </p:cBhvr>
                                      <p:tavLst>
                                        <p:tav tm="0">
                                          <p:val>
                                            <p:strVal val="#ppt_y-.1"/>
                                          </p:val>
                                        </p:tav>
                                        <p:tav tm="100000">
                                          <p:val>
                                            <p:strVal val="#ppt_y"/>
                                          </p:val>
                                        </p:tav>
                                      </p:tavLst>
                                    </p:anim>
                                  </p:childTnLst>
                                </p:cTn>
                              </p:par>
                              <p:par>
                                <p:cTn id="45" presetID="47" presetClass="entr" presetSubtype="0" fill="hold" nodeType="withEffect">
                                  <p:stCondLst>
                                    <p:cond delay="0"/>
                                  </p:stCondLst>
                                  <p:childTnLst>
                                    <p:set>
                                      <p:cBhvr>
                                        <p:cTn id="46" dur="1" fill="hold">
                                          <p:stCondLst>
                                            <p:cond delay="0"/>
                                          </p:stCondLst>
                                        </p:cTn>
                                        <p:tgtEl>
                                          <p:spTgt spid="70"/>
                                        </p:tgtEl>
                                        <p:attrNameLst>
                                          <p:attrName>style.visibility</p:attrName>
                                        </p:attrNameLst>
                                      </p:cBhvr>
                                      <p:to>
                                        <p:strVal val="visible"/>
                                      </p:to>
                                    </p:set>
                                    <p:animEffect transition="in" filter="fade">
                                      <p:cBhvr>
                                        <p:cTn id="47" dur="1000"/>
                                        <p:tgtEl>
                                          <p:spTgt spid="70"/>
                                        </p:tgtEl>
                                      </p:cBhvr>
                                    </p:animEffect>
                                    <p:anim calcmode="lin" valueType="num">
                                      <p:cBhvr>
                                        <p:cTn id="48" dur="1000" fill="hold"/>
                                        <p:tgtEl>
                                          <p:spTgt spid="70"/>
                                        </p:tgtEl>
                                        <p:attrNameLst>
                                          <p:attrName>ppt_x</p:attrName>
                                        </p:attrNameLst>
                                      </p:cBhvr>
                                      <p:tavLst>
                                        <p:tav tm="0">
                                          <p:val>
                                            <p:strVal val="#ppt_x"/>
                                          </p:val>
                                        </p:tav>
                                        <p:tav tm="100000">
                                          <p:val>
                                            <p:strVal val="#ppt_x"/>
                                          </p:val>
                                        </p:tav>
                                      </p:tavLst>
                                    </p:anim>
                                    <p:anim calcmode="lin" valueType="num">
                                      <p:cBhvr>
                                        <p:cTn id="49" dur="1000" fill="hold"/>
                                        <p:tgtEl>
                                          <p:spTgt spid="70"/>
                                        </p:tgtEl>
                                        <p:attrNameLst>
                                          <p:attrName>ppt_y</p:attrName>
                                        </p:attrNameLst>
                                      </p:cBhvr>
                                      <p:tavLst>
                                        <p:tav tm="0">
                                          <p:val>
                                            <p:strVal val="#ppt_y-.1"/>
                                          </p:val>
                                        </p:tav>
                                        <p:tav tm="100000">
                                          <p:val>
                                            <p:strVal val="#ppt_y"/>
                                          </p:val>
                                        </p:tav>
                                      </p:tavLst>
                                    </p:anim>
                                  </p:childTnLst>
                                </p:cTn>
                              </p:par>
                            </p:childTnLst>
                          </p:cTn>
                        </p:par>
                        <p:par>
                          <p:cTn id="50" fill="hold">
                            <p:stCondLst>
                              <p:cond delay="1000"/>
                            </p:stCondLst>
                            <p:childTnLst>
                              <p:par>
                                <p:cTn id="51" presetID="42" presetClass="exit" presetSubtype="0" fill="hold" nodeType="afterEffect">
                                  <p:stCondLst>
                                    <p:cond delay="0"/>
                                  </p:stCondLst>
                                  <p:childTnLst>
                                    <p:animEffect transition="out" filter="fade">
                                      <p:cBhvr>
                                        <p:cTn id="52" dur="1000"/>
                                        <p:tgtEl>
                                          <p:spTgt spid="73"/>
                                        </p:tgtEl>
                                      </p:cBhvr>
                                    </p:animEffect>
                                    <p:anim calcmode="lin" valueType="num">
                                      <p:cBhvr>
                                        <p:cTn id="53" dur="1000"/>
                                        <p:tgtEl>
                                          <p:spTgt spid="73"/>
                                        </p:tgtEl>
                                        <p:attrNameLst>
                                          <p:attrName>ppt_x</p:attrName>
                                        </p:attrNameLst>
                                      </p:cBhvr>
                                      <p:tavLst>
                                        <p:tav tm="0">
                                          <p:val>
                                            <p:strVal val="ppt_x"/>
                                          </p:val>
                                        </p:tav>
                                        <p:tav tm="100000">
                                          <p:val>
                                            <p:strVal val="ppt_x"/>
                                          </p:val>
                                        </p:tav>
                                      </p:tavLst>
                                    </p:anim>
                                    <p:anim calcmode="lin" valueType="num">
                                      <p:cBhvr>
                                        <p:cTn id="54" dur="1000"/>
                                        <p:tgtEl>
                                          <p:spTgt spid="73"/>
                                        </p:tgtEl>
                                        <p:attrNameLst>
                                          <p:attrName>ppt_y</p:attrName>
                                        </p:attrNameLst>
                                      </p:cBhvr>
                                      <p:tavLst>
                                        <p:tav tm="0">
                                          <p:val>
                                            <p:strVal val="ppt_y"/>
                                          </p:val>
                                        </p:tav>
                                        <p:tav tm="100000">
                                          <p:val>
                                            <p:strVal val="ppt_y+.1"/>
                                          </p:val>
                                        </p:tav>
                                      </p:tavLst>
                                    </p:anim>
                                    <p:set>
                                      <p:cBhvr>
                                        <p:cTn id="55" dur="1" fill="hold">
                                          <p:stCondLst>
                                            <p:cond delay="999"/>
                                          </p:stCondLst>
                                        </p:cTn>
                                        <p:tgtEl>
                                          <p:spTgt spid="73"/>
                                        </p:tgtEl>
                                        <p:attrNameLst>
                                          <p:attrName>style.visibility</p:attrName>
                                        </p:attrNameLst>
                                      </p:cBhvr>
                                      <p:to>
                                        <p:strVal val="hidden"/>
                                      </p:to>
                                    </p:set>
                                  </p:childTnLst>
                                </p:cTn>
                              </p:par>
                              <p:par>
                                <p:cTn id="56" presetID="42" presetClass="exit" presetSubtype="0" fill="hold" nodeType="withEffect">
                                  <p:stCondLst>
                                    <p:cond delay="0"/>
                                  </p:stCondLst>
                                  <p:childTnLst>
                                    <p:animEffect transition="out" filter="fade">
                                      <p:cBhvr>
                                        <p:cTn id="57" dur="1000"/>
                                        <p:tgtEl>
                                          <p:spTgt spid="69"/>
                                        </p:tgtEl>
                                      </p:cBhvr>
                                    </p:animEffect>
                                    <p:anim calcmode="lin" valueType="num">
                                      <p:cBhvr>
                                        <p:cTn id="58" dur="1000"/>
                                        <p:tgtEl>
                                          <p:spTgt spid="69"/>
                                        </p:tgtEl>
                                        <p:attrNameLst>
                                          <p:attrName>ppt_x</p:attrName>
                                        </p:attrNameLst>
                                      </p:cBhvr>
                                      <p:tavLst>
                                        <p:tav tm="0">
                                          <p:val>
                                            <p:strVal val="ppt_x"/>
                                          </p:val>
                                        </p:tav>
                                        <p:tav tm="100000">
                                          <p:val>
                                            <p:strVal val="ppt_x"/>
                                          </p:val>
                                        </p:tav>
                                      </p:tavLst>
                                    </p:anim>
                                    <p:anim calcmode="lin" valueType="num">
                                      <p:cBhvr>
                                        <p:cTn id="59" dur="1000"/>
                                        <p:tgtEl>
                                          <p:spTgt spid="69"/>
                                        </p:tgtEl>
                                        <p:attrNameLst>
                                          <p:attrName>ppt_y</p:attrName>
                                        </p:attrNameLst>
                                      </p:cBhvr>
                                      <p:tavLst>
                                        <p:tav tm="0">
                                          <p:val>
                                            <p:strVal val="ppt_y"/>
                                          </p:val>
                                        </p:tav>
                                        <p:tav tm="100000">
                                          <p:val>
                                            <p:strVal val="ppt_y+.1"/>
                                          </p:val>
                                        </p:tav>
                                      </p:tavLst>
                                    </p:anim>
                                    <p:set>
                                      <p:cBhvr>
                                        <p:cTn id="60" dur="1" fill="hold">
                                          <p:stCondLst>
                                            <p:cond delay="999"/>
                                          </p:stCondLst>
                                        </p:cTn>
                                        <p:tgtEl>
                                          <p:spTgt spid="69"/>
                                        </p:tgtEl>
                                        <p:attrNameLst>
                                          <p:attrName>style.visibility</p:attrName>
                                        </p:attrNameLst>
                                      </p:cBhvr>
                                      <p:to>
                                        <p:strVal val="hidden"/>
                                      </p:to>
                                    </p:set>
                                  </p:childTnLst>
                                </p:cTn>
                              </p:par>
                              <p:par>
                                <p:cTn id="61" presetID="42" presetClass="exit" presetSubtype="0" fill="hold" nodeType="withEffect">
                                  <p:stCondLst>
                                    <p:cond delay="0"/>
                                  </p:stCondLst>
                                  <p:childTnLst>
                                    <p:animEffect transition="out" filter="fade">
                                      <p:cBhvr>
                                        <p:cTn id="62" dur="1000"/>
                                        <p:tgtEl>
                                          <p:spTgt spid="65"/>
                                        </p:tgtEl>
                                      </p:cBhvr>
                                    </p:animEffect>
                                    <p:anim calcmode="lin" valueType="num">
                                      <p:cBhvr>
                                        <p:cTn id="63" dur="1000"/>
                                        <p:tgtEl>
                                          <p:spTgt spid="65"/>
                                        </p:tgtEl>
                                        <p:attrNameLst>
                                          <p:attrName>ppt_x</p:attrName>
                                        </p:attrNameLst>
                                      </p:cBhvr>
                                      <p:tavLst>
                                        <p:tav tm="0">
                                          <p:val>
                                            <p:strVal val="ppt_x"/>
                                          </p:val>
                                        </p:tav>
                                        <p:tav tm="100000">
                                          <p:val>
                                            <p:strVal val="ppt_x"/>
                                          </p:val>
                                        </p:tav>
                                      </p:tavLst>
                                    </p:anim>
                                    <p:anim calcmode="lin" valueType="num">
                                      <p:cBhvr>
                                        <p:cTn id="64" dur="1000"/>
                                        <p:tgtEl>
                                          <p:spTgt spid="65"/>
                                        </p:tgtEl>
                                        <p:attrNameLst>
                                          <p:attrName>ppt_y</p:attrName>
                                        </p:attrNameLst>
                                      </p:cBhvr>
                                      <p:tavLst>
                                        <p:tav tm="0">
                                          <p:val>
                                            <p:strVal val="ppt_y"/>
                                          </p:val>
                                        </p:tav>
                                        <p:tav tm="100000">
                                          <p:val>
                                            <p:strVal val="ppt_y+.1"/>
                                          </p:val>
                                        </p:tav>
                                      </p:tavLst>
                                    </p:anim>
                                    <p:set>
                                      <p:cBhvr>
                                        <p:cTn id="65" dur="1" fill="hold">
                                          <p:stCondLst>
                                            <p:cond delay="999"/>
                                          </p:stCondLst>
                                        </p:cTn>
                                        <p:tgtEl>
                                          <p:spTgt spid="65"/>
                                        </p:tgtEl>
                                        <p:attrNameLst>
                                          <p:attrName>style.visibility</p:attrName>
                                        </p:attrNameLst>
                                      </p:cBhvr>
                                      <p:to>
                                        <p:strVal val="hidden"/>
                                      </p:to>
                                    </p:set>
                                  </p:childTnLst>
                                </p:cTn>
                              </p:par>
                              <p:par>
                                <p:cTn id="66" presetID="42" presetClass="exit" presetSubtype="0" fill="hold" nodeType="withEffect">
                                  <p:stCondLst>
                                    <p:cond delay="0"/>
                                  </p:stCondLst>
                                  <p:childTnLst>
                                    <p:animEffect transition="out" filter="fade">
                                      <p:cBhvr>
                                        <p:cTn id="67" dur="1000"/>
                                        <p:tgtEl>
                                          <p:spTgt spid="68"/>
                                        </p:tgtEl>
                                      </p:cBhvr>
                                    </p:animEffect>
                                    <p:anim calcmode="lin" valueType="num">
                                      <p:cBhvr>
                                        <p:cTn id="68" dur="1000"/>
                                        <p:tgtEl>
                                          <p:spTgt spid="68"/>
                                        </p:tgtEl>
                                        <p:attrNameLst>
                                          <p:attrName>ppt_x</p:attrName>
                                        </p:attrNameLst>
                                      </p:cBhvr>
                                      <p:tavLst>
                                        <p:tav tm="0">
                                          <p:val>
                                            <p:strVal val="ppt_x"/>
                                          </p:val>
                                        </p:tav>
                                        <p:tav tm="100000">
                                          <p:val>
                                            <p:strVal val="ppt_x"/>
                                          </p:val>
                                        </p:tav>
                                      </p:tavLst>
                                    </p:anim>
                                    <p:anim calcmode="lin" valueType="num">
                                      <p:cBhvr>
                                        <p:cTn id="69" dur="1000"/>
                                        <p:tgtEl>
                                          <p:spTgt spid="68"/>
                                        </p:tgtEl>
                                        <p:attrNameLst>
                                          <p:attrName>ppt_y</p:attrName>
                                        </p:attrNameLst>
                                      </p:cBhvr>
                                      <p:tavLst>
                                        <p:tav tm="0">
                                          <p:val>
                                            <p:strVal val="ppt_y"/>
                                          </p:val>
                                        </p:tav>
                                        <p:tav tm="100000">
                                          <p:val>
                                            <p:strVal val="ppt_y+.1"/>
                                          </p:val>
                                        </p:tav>
                                      </p:tavLst>
                                    </p:anim>
                                    <p:set>
                                      <p:cBhvr>
                                        <p:cTn id="70" dur="1" fill="hold">
                                          <p:stCondLst>
                                            <p:cond delay="999"/>
                                          </p:stCondLst>
                                        </p:cTn>
                                        <p:tgtEl>
                                          <p:spTgt spid="68"/>
                                        </p:tgtEl>
                                        <p:attrNameLst>
                                          <p:attrName>style.visibility</p:attrName>
                                        </p:attrNameLst>
                                      </p:cBhvr>
                                      <p:to>
                                        <p:strVal val="hidden"/>
                                      </p:to>
                                    </p:set>
                                  </p:childTnLst>
                                </p:cTn>
                              </p:par>
                              <p:par>
                                <p:cTn id="71" presetID="42" presetClass="exit" presetSubtype="0" fill="hold" nodeType="withEffect">
                                  <p:stCondLst>
                                    <p:cond delay="0"/>
                                  </p:stCondLst>
                                  <p:childTnLst>
                                    <p:animEffect transition="out" filter="fade">
                                      <p:cBhvr>
                                        <p:cTn id="72" dur="1000"/>
                                        <p:tgtEl>
                                          <p:spTgt spid="66"/>
                                        </p:tgtEl>
                                      </p:cBhvr>
                                    </p:animEffect>
                                    <p:anim calcmode="lin" valueType="num">
                                      <p:cBhvr>
                                        <p:cTn id="73" dur="1000"/>
                                        <p:tgtEl>
                                          <p:spTgt spid="66"/>
                                        </p:tgtEl>
                                        <p:attrNameLst>
                                          <p:attrName>ppt_x</p:attrName>
                                        </p:attrNameLst>
                                      </p:cBhvr>
                                      <p:tavLst>
                                        <p:tav tm="0">
                                          <p:val>
                                            <p:strVal val="ppt_x"/>
                                          </p:val>
                                        </p:tav>
                                        <p:tav tm="100000">
                                          <p:val>
                                            <p:strVal val="ppt_x"/>
                                          </p:val>
                                        </p:tav>
                                      </p:tavLst>
                                    </p:anim>
                                    <p:anim calcmode="lin" valueType="num">
                                      <p:cBhvr>
                                        <p:cTn id="74" dur="1000"/>
                                        <p:tgtEl>
                                          <p:spTgt spid="66"/>
                                        </p:tgtEl>
                                        <p:attrNameLst>
                                          <p:attrName>ppt_y</p:attrName>
                                        </p:attrNameLst>
                                      </p:cBhvr>
                                      <p:tavLst>
                                        <p:tav tm="0">
                                          <p:val>
                                            <p:strVal val="ppt_y"/>
                                          </p:val>
                                        </p:tav>
                                        <p:tav tm="100000">
                                          <p:val>
                                            <p:strVal val="ppt_y+.1"/>
                                          </p:val>
                                        </p:tav>
                                      </p:tavLst>
                                    </p:anim>
                                    <p:set>
                                      <p:cBhvr>
                                        <p:cTn id="75" dur="1" fill="hold">
                                          <p:stCondLst>
                                            <p:cond delay="999"/>
                                          </p:stCondLst>
                                        </p:cTn>
                                        <p:tgtEl>
                                          <p:spTgt spid="66"/>
                                        </p:tgtEl>
                                        <p:attrNameLst>
                                          <p:attrName>style.visibility</p:attrName>
                                        </p:attrNameLst>
                                      </p:cBhvr>
                                      <p:to>
                                        <p:strVal val="hidden"/>
                                      </p:to>
                                    </p:set>
                                  </p:childTnLst>
                                </p:cTn>
                              </p:par>
                              <p:par>
                                <p:cTn id="76" presetID="42" presetClass="exit" presetSubtype="0" fill="hold" nodeType="withEffect">
                                  <p:stCondLst>
                                    <p:cond delay="0"/>
                                  </p:stCondLst>
                                  <p:childTnLst>
                                    <p:animEffect transition="out" filter="fade">
                                      <p:cBhvr>
                                        <p:cTn id="77" dur="1000"/>
                                        <p:tgtEl>
                                          <p:spTgt spid="67"/>
                                        </p:tgtEl>
                                      </p:cBhvr>
                                    </p:animEffect>
                                    <p:anim calcmode="lin" valueType="num">
                                      <p:cBhvr>
                                        <p:cTn id="78" dur="1000"/>
                                        <p:tgtEl>
                                          <p:spTgt spid="67"/>
                                        </p:tgtEl>
                                        <p:attrNameLst>
                                          <p:attrName>ppt_x</p:attrName>
                                        </p:attrNameLst>
                                      </p:cBhvr>
                                      <p:tavLst>
                                        <p:tav tm="0">
                                          <p:val>
                                            <p:strVal val="ppt_x"/>
                                          </p:val>
                                        </p:tav>
                                        <p:tav tm="100000">
                                          <p:val>
                                            <p:strVal val="ppt_x"/>
                                          </p:val>
                                        </p:tav>
                                      </p:tavLst>
                                    </p:anim>
                                    <p:anim calcmode="lin" valueType="num">
                                      <p:cBhvr>
                                        <p:cTn id="79" dur="1000"/>
                                        <p:tgtEl>
                                          <p:spTgt spid="67"/>
                                        </p:tgtEl>
                                        <p:attrNameLst>
                                          <p:attrName>ppt_y</p:attrName>
                                        </p:attrNameLst>
                                      </p:cBhvr>
                                      <p:tavLst>
                                        <p:tav tm="0">
                                          <p:val>
                                            <p:strVal val="ppt_y"/>
                                          </p:val>
                                        </p:tav>
                                        <p:tav tm="100000">
                                          <p:val>
                                            <p:strVal val="ppt_y+.1"/>
                                          </p:val>
                                        </p:tav>
                                      </p:tavLst>
                                    </p:anim>
                                    <p:set>
                                      <p:cBhvr>
                                        <p:cTn id="80" dur="1" fill="hold">
                                          <p:stCondLst>
                                            <p:cond delay="999"/>
                                          </p:stCondLst>
                                        </p:cTn>
                                        <p:tgtEl>
                                          <p:spTgt spid="67"/>
                                        </p:tgtEl>
                                        <p:attrNameLst>
                                          <p:attrName>style.visibility</p:attrName>
                                        </p:attrNameLst>
                                      </p:cBhvr>
                                      <p:to>
                                        <p:strVal val="hidden"/>
                                      </p:to>
                                    </p:set>
                                  </p:childTnLst>
                                </p:cTn>
                              </p:par>
                              <p:par>
                                <p:cTn id="81" presetID="42" presetClass="exit" presetSubtype="0" fill="hold" nodeType="withEffect">
                                  <p:stCondLst>
                                    <p:cond delay="0"/>
                                  </p:stCondLst>
                                  <p:childTnLst>
                                    <p:animEffect transition="out" filter="fade">
                                      <p:cBhvr>
                                        <p:cTn id="82" dur="1000"/>
                                        <p:tgtEl>
                                          <p:spTgt spid="71"/>
                                        </p:tgtEl>
                                      </p:cBhvr>
                                    </p:animEffect>
                                    <p:anim calcmode="lin" valueType="num">
                                      <p:cBhvr>
                                        <p:cTn id="83" dur="1000"/>
                                        <p:tgtEl>
                                          <p:spTgt spid="71"/>
                                        </p:tgtEl>
                                        <p:attrNameLst>
                                          <p:attrName>ppt_x</p:attrName>
                                        </p:attrNameLst>
                                      </p:cBhvr>
                                      <p:tavLst>
                                        <p:tav tm="0">
                                          <p:val>
                                            <p:strVal val="ppt_x"/>
                                          </p:val>
                                        </p:tav>
                                        <p:tav tm="100000">
                                          <p:val>
                                            <p:strVal val="ppt_x"/>
                                          </p:val>
                                        </p:tav>
                                      </p:tavLst>
                                    </p:anim>
                                    <p:anim calcmode="lin" valueType="num">
                                      <p:cBhvr>
                                        <p:cTn id="84" dur="1000"/>
                                        <p:tgtEl>
                                          <p:spTgt spid="71"/>
                                        </p:tgtEl>
                                        <p:attrNameLst>
                                          <p:attrName>ppt_y</p:attrName>
                                        </p:attrNameLst>
                                      </p:cBhvr>
                                      <p:tavLst>
                                        <p:tav tm="0">
                                          <p:val>
                                            <p:strVal val="ppt_y"/>
                                          </p:val>
                                        </p:tav>
                                        <p:tav tm="100000">
                                          <p:val>
                                            <p:strVal val="ppt_y+.1"/>
                                          </p:val>
                                        </p:tav>
                                      </p:tavLst>
                                    </p:anim>
                                    <p:set>
                                      <p:cBhvr>
                                        <p:cTn id="85" dur="1" fill="hold">
                                          <p:stCondLst>
                                            <p:cond delay="999"/>
                                          </p:stCondLst>
                                        </p:cTn>
                                        <p:tgtEl>
                                          <p:spTgt spid="71"/>
                                        </p:tgtEl>
                                        <p:attrNameLst>
                                          <p:attrName>style.visibility</p:attrName>
                                        </p:attrNameLst>
                                      </p:cBhvr>
                                      <p:to>
                                        <p:strVal val="hidden"/>
                                      </p:to>
                                    </p:set>
                                  </p:childTnLst>
                                </p:cTn>
                              </p:par>
                              <p:par>
                                <p:cTn id="86" presetID="42" presetClass="exit" presetSubtype="0" fill="hold" nodeType="withEffect">
                                  <p:stCondLst>
                                    <p:cond delay="0"/>
                                  </p:stCondLst>
                                  <p:childTnLst>
                                    <p:animEffect transition="out" filter="fade">
                                      <p:cBhvr>
                                        <p:cTn id="87" dur="1000"/>
                                        <p:tgtEl>
                                          <p:spTgt spid="72"/>
                                        </p:tgtEl>
                                      </p:cBhvr>
                                    </p:animEffect>
                                    <p:anim calcmode="lin" valueType="num">
                                      <p:cBhvr>
                                        <p:cTn id="88" dur="1000"/>
                                        <p:tgtEl>
                                          <p:spTgt spid="72"/>
                                        </p:tgtEl>
                                        <p:attrNameLst>
                                          <p:attrName>ppt_x</p:attrName>
                                        </p:attrNameLst>
                                      </p:cBhvr>
                                      <p:tavLst>
                                        <p:tav tm="0">
                                          <p:val>
                                            <p:strVal val="ppt_x"/>
                                          </p:val>
                                        </p:tav>
                                        <p:tav tm="100000">
                                          <p:val>
                                            <p:strVal val="ppt_x"/>
                                          </p:val>
                                        </p:tav>
                                      </p:tavLst>
                                    </p:anim>
                                    <p:anim calcmode="lin" valueType="num">
                                      <p:cBhvr>
                                        <p:cTn id="89" dur="1000"/>
                                        <p:tgtEl>
                                          <p:spTgt spid="72"/>
                                        </p:tgtEl>
                                        <p:attrNameLst>
                                          <p:attrName>ppt_y</p:attrName>
                                        </p:attrNameLst>
                                      </p:cBhvr>
                                      <p:tavLst>
                                        <p:tav tm="0">
                                          <p:val>
                                            <p:strVal val="ppt_y"/>
                                          </p:val>
                                        </p:tav>
                                        <p:tav tm="100000">
                                          <p:val>
                                            <p:strVal val="ppt_y+.1"/>
                                          </p:val>
                                        </p:tav>
                                      </p:tavLst>
                                    </p:anim>
                                    <p:set>
                                      <p:cBhvr>
                                        <p:cTn id="90" dur="1" fill="hold">
                                          <p:stCondLst>
                                            <p:cond delay="999"/>
                                          </p:stCondLst>
                                        </p:cTn>
                                        <p:tgtEl>
                                          <p:spTgt spid="72"/>
                                        </p:tgtEl>
                                        <p:attrNameLst>
                                          <p:attrName>style.visibility</p:attrName>
                                        </p:attrNameLst>
                                      </p:cBhvr>
                                      <p:to>
                                        <p:strVal val="hidden"/>
                                      </p:to>
                                    </p:set>
                                  </p:childTnLst>
                                </p:cTn>
                              </p:par>
                              <p:par>
                                <p:cTn id="91" presetID="42" presetClass="exit" presetSubtype="0" fill="hold" nodeType="withEffect">
                                  <p:stCondLst>
                                    <p:cond delay="0"/>
                                  </p:stCondLst>
                                  <p:childTnLst>
                                    <p:animEffect transition="out" filter="fade">
                                      <p:cBhvr>
                                        <p:cTn id="92" dur="1000"/>
                                        <p:tgtEl>
                                          <p:spTgt spid="70"/>
                                        </p:tgtEl>
                                      </p:cBhvr>
                                    </p:animEffect>
                                    <p:anim calcmode="lin" valueType="num">
                                      <p:cBhvr>
                                        <p:cTn id="93" dur="1000"/>
                                        <p:tgtEl>
                                          <p:spTgt spid="70"/>
                                        </p:tgtEl>
                                        <p:attrNameLst>
                                          <p:attrName>ppt_x</p:attrName>
                                        </p:attrNameLst>
                                      </p:cBhvr>
                                      <p:tavLst>
                                        <p:tav tm="0">
                                          <p:val>
                                            <p:strVal val="ppt_x"/>
                                          </p:val>
                                        </p:tav>
                                        <p:tav tm="100000">
                                          <p:val>
                                            <p:strVal val="ppt_x"/>
                                          </p:val>
                                        </p:tav>
                                      </p:tavLst>
                                    </p:anim>
                                    <p:anim calcmode="lin" valueType="num">
                                      <p:cBhvr>
                                        <p:cTn id="94" dur="1000"/>
                                        <p:tgtEl>
                                          <p:spTgt spid="70"/>
                                        </p:tgtEl>
                                        <p:attrNameLst>
                                          <p:attrName>ppt_y</p:attrName>
                                        </p:attrNameLst>
                                      </p:cBhvr>
                                      <p:tavLst>
                                        <p:tav tm="0">
                                          <p:val>
                                            <p:strVal val="ppt_y"/>
                                          </p:val>
                                        </p:tav>
                                        <p:tav tm="100000">
                                          <p:val>
                                            <p:strVal val="ppt_y+.1"/>
                                          </p:val>
                                        </p:tav>
                                      </p:tavLst>
                                    </p:anim>
                                    <p:set>
                                      <p:cBhvr>
                                        <p:cTn id="95" dur="1" fill="hold">
                                          <p:stCondLst>
                                            <p:cond delay="999"/>
                                          </p:stCondLst>
                                        </p:cTn>
                                        <p:tgtEl>
                                          <p:spTgt spid="70"/>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22" presetClass="entr" presetSubtype="8" fill="hold" nodeType="clickEffect">
                                  <p:stCondLst>
                                    <p:cond delay="0"/>
                                  </p:stCondLst>
                                  <p:childTnLst>
                                    <p:set>
                                      <p:cBhvr>
                                        <p:cTn id="99" dur="1" fill="hold">
                                          <p:stCondLst>
                                            <p:cond delay="0"/>
                                          </p:stCondLst>
                                        </p:cTn>
                                        <p:tgtEl>
                                          <p:spTgt spid="54"/>
                                        </p:tgtEl>
                                        <p:attrNameLst>
                                          <p:attrName>style.visibility</p:attrName>
                                        </p:attrNameLst>
                                      </p:cBhvr>
                                      <p:to>
                                        <p:strVal val="visible"/>
                                      </p:to>
                                    </p:set>
                                    <p:animEffect transition="in" filter="wipe(left)">
                                      <p:cBhvr>
                                        <p:cTn id="100" dur="500"/>
                                        <p:tgtEl>
                                          <p:spTgt spid="54"/>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grpId="0" nodeType="clickEffect">
                                  <p:stCondLst>
                                    <p:cond delay="0"/>
                                  </p:stCondLst>
                                  <p:childTnLst>
                                    <p:set>
                                      <p:cBhvr>
                                        <p:cTn id="104" dur="1" fill="hold">
                                          <p:stCondLst>
                                            <p:cond delay="0"/>
                                          </p:stCondLst>
                                        </p:cTn>
                                        <p:tgtEl>
                                          <p:spTgt spid="82"/>
                                        </p:tgtEl>
                                        <p:attrNameLst>
                                          <p:attrName>style.visibility</p:attrName>
                                        </p:attrNameLst>
                                      </p:cBhvr>
                                      <p:to>
                                        <p:strVal val="visible"/>
                                      </p:to>
                                    </p:set>
                                    <p:animEffect transition="in" filter="fade">
                                      <p:cBhvr>
                                        <p:cTn id="105" dur="500"/>
                                        <p:tgtEl>
                                          <p:spTgt spid="82"/>
                                        </p:tgtEl>
                                      </p:cBhvr>
                                    </p:animEffect>
                                  </p:childTnLst>
                                </p:cTn>
                              </p:par>
                            </p:childTnLst>
                          </p:cTn>
                        </p:par>
                      </p:childTnLst>
                    </p:cTn>
                  </p:par>
                  <p:par>
                    <p:cTn id="106" fill="hold">
                      <p:stCondLst>
                        <p:cond delay="indefinite"/>
                      </p:stCondLst>
                      <p:childTnLst>
                        <p:par>
                          <p:cTn id="107" fill="hold">
                            <p:stCondLst>
                              <p:cond delay="0"/>
                            </p:stCondLst>
                            <p:childTnLst>
                              <p:par>
                                <p:cTn id="108" presetID="10" presetClass="exit" presetSubtype="0" fill="hold" nodeType="clickEffect">
                                  <p:stCondLst>
                                    <p:cond delay="0"/>
                                  </p:stCondLst>
                                  <p:childTnLst>
                                    <p:animEffect transition="out" filter="fade">
                                      <p:cBhvr>
                                        <p:cTn id="109" dur="500"/>
                                        <p:tgtEl>
                                          <p:spTgt spid="54"/>
                                        </p:tgtEl>
                                      </p:cBhvr>
                                    </p:animEffect>
                                    <p:set>
                                      <p:cBhvr>
                                        <p:cTn id="110" dur="1" fill="hold">
                                          <p:stCondLst>
                                            <p:cond delay="499"/>
                                          </p:stCondLst>
                                        </p:cTn>
                                        <p:tgtEl>
                                          <p:spTgt spid="54"/>
                                        </p:tgtEl>
                                        <p:attrNameLst>
                                          <p:attrName>style.visibility</p:attrName>
                                        </p:attrNameLst>
                                      </p:cBhvr>
                                      <p:to>
                                        <p:strVal val="hidden"/>
                                      </p:to>
                                    </p:set>
                                  </p:childTnLst>
                                </p:cTn>
                              </p:par>
                              <p:par>
                                <p:cTn id="111" presetID="10" presetClass="exit" presetSubtype="0" fill="hold" grpId="1" nodeType="withEffect">
                                  <p:stCondLst>
                                    <p:cond delay="0"/>
                                  </p:stCondLst>
                                  <p:childTnLst>
                                    <p:animEffect transition="out" filter="fade">
                                      <p:cBhvr>
                                        <p:cTn id="112" dur="500"/>
                                        <p:tgtEl>
                                          <p:spTgt spid="82"/>
                                        </p:tgtEl>
                                      </p:cBhvr>
                                    </p:animEffect>
                                    <p:set>
                                      <p:cBhvr>
                                        <p:cTn id="113" dur="1" fill="hold">
                                          <p:stCondLst>
                                            <p:cond delay="499"/>
                                          </p:stCondLst>
                                        </p:cTn>
                                        <p:tgtEl>
                                          <p:spTgt spid="82"/>
                                        </p:tgtEl>
                                        <p:attrNameLst>
                                          <p:attrName>style.visibility</p:attrName>
                                        </p:attrNameLst>
                                      </p:cBhvr>
                                      <p:to>
                                        <p:strVal val="hidden"/>
                                      </p:to>
                                    </p:set>
                                  </p:childTnLst>
                                </p:cTn>
                              </p:par>
                              <p:par>
                                <p:cTn id="114" presetID="22" presetClass="entr" presetSubtype="8" fill="hold" nodeType="withEffect">
                                  <p:stCondLst>
                                    <p:cond delay="0"/>
                                  </p:stCondLst>
                                  <p:childTnLst>
                                    <p:set>
                                      <p:cBhvr>
                                        <p:cTn id="115" dur="1" fill="hold">
                                          <p:stCondLst>
                                            <p:cond delay="0"/>
                                          </p:stCondLst>
                                        </p:cTn>
                                        <p:tgtEl>
                                          <p:spTgt spid="83"/>
                                        </p:tgtEl>
                                        <p:attrNameLst>
                                          <p:attrName>style.visibility</p:attrName>
                                        </p:attrNameLst>
                                      </p:cBhvr>
                                      <p:to>
                                        <p:strVal val="visible"/>
                                      </p:to>
                                    </p:set>
                                    <p:animEffect transition="in" filter="wipe(left)">
                                      <p:cBhvr>
                                        <p:cTn id="116" dur="500"/>
                                        <p:tgtEl>
                                          <p:spTgt spid="83"/>
                                        </p:tgtEl>
                                      </p:cBhvr>
                                    </p:animEffect>
                                  </p:childTnLst>
                                </p:cTn>
                              </p:par>
                            </p:childTnLst>
                          </p:cTn>
                        </p:par>
                      </p:childTnLst>
                    </p:cTn>
                  </p:par>
                  <p:par>
                    <p:cTn id="117" fill="hold">
                      <p:stCondLst>
                        <p:cond delay="indefinite"/>
                      </p:stCondLst>
                      <p:childTnLst>
                        <p:par>
                          <p:cTn id="118" fill="hold">
                            <p:stCondLst>
                              <p:cond delay="0"/>
                            </p:stCondLst>
                            <p:childTnLst>
                              <p:par>
                                <p:cTn id="119" presetID="10" presetClass="entr" presetSubtype="0" fill="hold" grpId="0" nodeType="clickEffect">
                                  <p:stCondLst>
                                    <p:cond delay="0"/>
                                  </p:stCondLst>
                                  <p:childTnLst>
                                    <p:set>
                                      <p:cBhvr>
                                        <p:cTn id="120" dur="1" fill="hold">
                                          <p:stCondLst>
                                            <p:cond delay="0"/>
                                          </p:stCondLst>
                                        </p:cTn>
                                        <p:tgtEl>
                                          <p:spTgt spid="86"/>
                                        </p:tgtEl>
                                        <p:attrNameLst>
                                          <p:attrName>style.visibility</p:attrName>
                                        </p:attrNameLst>
                                      </p:cBhvr>
                                      <p:to>
                                        <p:strVal val="visible"/>
                                      </p:to>
                                    </p:set>
                                    <p:animEffect transition="in" filter="fade">
                                      <p:cBhvr>
                                        <p:cTn id="121"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2" restart="whenNotActive" fill="hold" evtFilter="cancelBubble" nodeType="interactiveSeq">
                <p:stCondLst>
                  <p:cond evt="onClick" delay="0">
                    <p:tgtEl>
                      <p:spTgt spid="57"/>
                    </p:tgtEl>
                  </p:cond>
                </p:stCondLst>
                <p:endSync evt="end" delay="0">
                  <p:rtn val="all"/>
                </p:endSync>
                <p:childTnLst>
                  <p:par>
                    <p:cTn id="123" fill="hold">
                      <p:stCondLst>
                        <p:cond delay="0"/>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7"/>
                                        </p:tgtEl>
                                      </p:cBhvr>
                                    </p:animEffect>
                                    <p:set>
                                      <p:cBhvr>
                                        <p:cTn id="127"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128" restart="whenNotActive" fill="hold" evtFilter="cancelBubble" nodeType="interactiveSeq">
                <p:stCondLst>
                  <p:cond evt="onClick" delay="0">
                    <p:tgtEl>
                      <p:spTgt spid="58"/>
                    </p:tgtEl>
                  </p:cond>
                </p:stCondLst>
                <p:endSync evt="end" delay="0">
                  <p:rtn val="all"/>
                </p:endSync>
                <p:childTnLst>
                  <p:par>
                    <p:cTn id="129" fill="hold">
                      <p:stCondLst>
                        <p:cond delay="0"/>
                      </p:stCondLst>
                      <p:childTnLst>
                        <p:par>
                          <p:cTn id="130" fill="hold">
                            <p:stCondLst>
                              <p:cond delay="0"/>
                            </p:stCondLst>
                            <p:childTnLst>
                              <p:par>
                                <p:cTn id="131" presetID="10" presetClass="exit" presetSubtype="0" fill="hold" grpId="0" nodeType="clickEffect">
                                  <p:stCondLst>
                                    <p:cond delay="0"/>
                                  </p:stCondLst>
                                  <p:childTnLst>
                                    <p:animEffect transition="out" filter="fade">
                                      <p:cBhvr>
                                        <p:cTn id="132" dur="500"/>
                                        <p:tgtEl>
                                          <p:spTgt spid="58"/>
                                        </p:tgtEl>
                                      </p:cBhvr>
                                    </p:animEffect>
                                    <p:set>
                                      <p:cBhvr>
                                        <p:cTn id="133" dur="1" fill="hold">
                                          <p:stCondLst>
                                            <p:cond delay="4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134" restart="whenNotActive" fill="hold" evtFilter="cancelBubble" nodeType="interactiveSeq">
                <p:stCondLst>
                  <p:cond evt="onClick" delay="0">
                    <p:tgtEl>
                      <p:spTgt spid="59"/>
                    </p:tgtEl>
                  </p:cond>
                </p:stCondLst>
                <p:endSync evt="end" delay="0">
                  <p:rtn val="all"/>
                </p:endSync>
                <p:childTnLst>
                  <p:par>
                    <p:cTn id="135" fill="hold">
                      <p:stCondLst>
                        <p:cond delay="0"/>
                      </p:stCondLst>
                      <p:childTnLst>
                        <p:par>
                          <p:cTn id="136" fill="hold">
                            <p:stCondLst>
                              <p:cond delay="0"/>
                            </p:stCondLst>
                            <p:childTnLst>
                              <p:par>
                                <p:cTn id="137" presetID="10" presetClass="exit" presetSubtype="0" fill="hold" grpId="0" nodeType="clickEffect">
                                  <p:stCondLst>
                                    <p:cond delay="0"/>
                                  </p:stCondLst>
                                  <p:childTnLst>
                                    <p:animEffect transition="out" filter="fade">
                                      <p:cBhvr>
                                        <p:cTn id="138" dur="500"/>
                                        <p:tgtEl>
                                          <p:spTgt spid="59"/>
                                        </p:tgtEl>
                                      </p:cBhvr>
                                    </p:animEffect>
                                    <p:set>
                                      <p:cBhvr>
                                        <p:cTn id="139" dur="1" fill="hold">
                                          <p:stCondLst>
                                            <p:cond delay="4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140" restart="whenNotActive" fill="hold" evtFilter="cancelBubble" nodeType="interactiveSeq">
                <p:stCondLst>
                  <p:cond evt="onClick" delay="0">
                    <p:tgtEl>
                      <p:spTgt spid="60"/>
                    </p:tgtEl>
                  </p:cond>
                </p:stCondLst>
                <p:endSync evt="end" delay="0">
                  <p:rtn val="all"/>
                </p:endSync>
                <p:childTnLst>
                  <p:par>
                    <p:cTn id="141" fill="hold">
                      <p:stCondLst>
                        <p:cond delay="0"/>
                      </p:stCondLst>
                      <p:childTnLst>
                        <p:par>
                          <p:cTn id="142" fill="hold">
                            <p:stCondLst>
                              <p:cond delay="0"/>
                            </p:stCondLst>
                            <p:childTnLst>
                              <p:par>
                                <p:cTn id="143" presetID="10" presetClass="exit" presetSubtype="0" fill="hold" grpId="0" nodeType="clickEffect">
                                  <p:stCondLst>
                                    <p:cond delay="0"/>
                                  </p:stCondLst>
                                  <p:childTnLst>
                                    <p:animEffect transition="out" filter="fade">
                                      <p:cBhvr>
                                        <p:cTn id="144" dur="500"/>
                                        <p:tgtEl>
                                          <p:spTgt spid="60"/>
                                        </p:tgtEl>
                                      </p:cBhvr>
                                    </p:animEffect>
                                    <p:set>
                                      <p:cBhvr>
                                        <p:cTn id="145" dur="1" fill="hold">
                                          <p:stCondLst>
                                            <p:cond delay="4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146" restart="whenNotActive" fill="hold" evtFilter="cancelBubble" nodeType="interactiveSeq">
                <p:stCondLst>
                  <p:cond evt="onClick" delay="0">
                    <p:tgtEl>
                      <p:spTgt spid="61"/>
                    </p:tgtEl>
                  </p:cond>
                </p:stCondLst>
                <p:endSync evt="end" delay="0">
                  <p:rtn val="all"/>
                </p:endSync>
                <p:childTnLst>
                  <p:par>
                    <p:cTn id="147" fill="hold">
                      <p:stCondLst>
                        <p:cond delay="0"/>
                      </p:stCondLst>
                      <p:childTnLst>
                        <p:par>
                          <p:cTn id="148" fill="hold">
                            <p:stCondLst>
                              <p:cond delay="0"/>
                            </p:stCondLst>
                            <p:childTnLst>
                              <p:par>
                                <p:cTn id="149" presetID="10" presetClass="exit" presetSubtype="0" fill="hold" grpId="0" nodeType="clickEffect">
                                  <p:stCondLst>
                                    <p:cond delay="0"/>
                                  </p:stCondLst>
                                  <p:childTnLst>
                                    <p:animEffect transition="out" filter="fade">
                                      <p:cBhvr>
                                        <p:cTn id="150" dur="500"/>
                                        <p:tgtEl>
                                          <p:spTgt spid="61"/>
                                        </p:tgtEl>
                                      </p:cBhvr>
                                    </p:animEffect>
                                    <p:set>
                                      <p:cBhvr>
                                        <p:cTn id="151" dur="1" fill="hold">
                                          <p:stCondLst>
                                            <p:cond delay="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152" restart="whenNotActive" fill="hold" evtFilter="cancelBubble" nodeType="interactiveSeq">
                <p:stCondLst>
                  <p:cond evt="onClick" delay="0">
                    <p:tgtEl>
                      <p:spTgt spid="62"/>
                    </p:tgtEl>
                  </p:cond>
                </p:stCondLst>
                <p:endSync evt="end" delay="0">
                  <p:rtn val="all"/>
                </p:endSync>
                <p:childTnLst>
                  <p:par>
                    <p:cTn id="153" fill="hold">
                      <p:stCondLst>
                        <p:cond delay="0"/>
                      </p:stCondLst>
                      <p:childTnLst>
                        <p:par>
                          <p:cTn id="154" fill="hold">
                            <p:stCondLst>
                              <p:cond delay="0"/>
                            </p:stCondLst>
                            <p:childTnLst>
                              <p:par>
                                <p:cTn id="155" presetID="10" presetClass="exit" presetSubtype="0" fill="hold" grpId="0" nodeType="clickEffect">
                                  <p:stCondLst>
                                    <p:cond delay="0"/>
                                  </p:stCondLst>
                                  <p:childTnLst>
                                    <p:animEffect transition="out" filter="fade">
                                      <p:cBhvr>
                                        <p:cTn id="156" dur="500"/>
                                        <p:tgtEl>
                                          <p:spTgt spid="62"/>
                                        </p:tgtEl>
                                      </p:cBhvr>
                                    </p:animEffect>
                                    <p:set>
                                      <p:cBhvr>
                                        <p:cTn id="157" dur="1" fill="hold">
                                          <p:stCondLst>
                                            <p:cond delay="4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158" restart="whenNotActive" fill="hold" evtFilter="cancelBubble" nodeType="interactiveSeq">
                <p:stCondLst>
                  <p:cond evt="onClick" delay="0">
                    <p:tgtEl>
                      <p:spTgt spid="63"/>
                    </p:tgtEl>
                  </p:cond>
                </p:stCondLst>
                <p:endSync evt="end" delay="0">
                  <p:rtn val="all"/>
                </p:endSync>
                <p:childTnLst>
                  <p:par>
                    <p:cTn id="159" fill="hold">
                      <p:stCondLst>
                        <p:cond delay="0"/>
                      </p:stCondLst>
                      <p:childTnLst>
                        <p:par>
                          <p:cTn id="160" fill="hold">
                            <p:stCondLst>
                              <p:cond delay="0"/>
                            </p:stCondLst>
                            <p:childTnLst>
                              <p:par>
                                <p:cTn id="161" presetID="10" presetClass="exit" presetSubtype="0" fill="hold" grpId="0" nodeType="clickEffect">
                                  <p:stCondLst>
                                    <p:cond delay="0"/>
                                  </p:stCondLst>
                                  <p:childTnLst>
                                    <p:animEffect transition="out" filter="fade">
                                      <p:cBhvr>
                                        <p:cTn id="162" dur="500"/>
                                        <p:tgtEl>
                                          <p:spTgt spid="63"/>
                                        </p:tgtEl>
                                      </p:cBhvr>
                                    </p:animEffect>
                                    <p:set>
                                      <p:cBhvr>
                                        <p:cTn id="163" dur="1" fill="hold">
                                          <p:stCondLst>
                                            <p:cond delay="4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164" restart="whenNotActive" fill="hold" evtFilter="cancelBubble" nodeType="interactiveSeq">
                <p:stCondLst>
                  <p:cond evt="onClick" delay="0">
                    <p:tgtEl>
                      <p:spTgt spid="64"/>
                    </p:tgtEl>
                  </p:cond>
                </p:stCondLst>
                <p:endSync evt="end" delay="0">
                  <p:rtn val="all"/>
                </p:endSync>
                <p:childTnLst>
                  <p:par>
                    <p:cTn id="165" fill="hold">
                      <p:stCondLst>
                        <p:cond delay="0"/>
                      </p:stCondLst>
                      <p:childTnLst>
                        <p:par>
                          <p:cTn id="166" fill="hold">
                            <p:stCondLst>
                              <p:cond delay="0"/>
                            </p:stCondLst>
                            <p:childTnLst>
                              <p:par>
                                <p:cTn id="167" presetID="10" presetClass="exit" presetSubtype="0" fill="hold" grpId="0" nodeType="clickEffect">
                                  <p:stCondLst>
                                    <p:cond delay="0"/>
                                  </p:stCondLst>
                                  <p:childTnLst>
                                    <p:animEffect transition="out" filter="fade">
                                      <p:cBhvr>
                                        <p:cTn id="168" dur="500"/>
                                        <p:tgtEl>
                                          <p:spTgt spid="64"/>
                                        </p:tgtEl>
                                      </p:cBhvr>
                                    </p:animEffect>
                                    <p:set>
                                      <p:cBhvr>
                                        <p:cTn id="169" dur="1" fill="hold">
                                          <p:stCondLst>
                                            <p:cond delay="4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childTnLst>
        </p:cTn>
      </p:par>
    </p:tnLst>
    <p:bldLst>
      <p:bldP spid="57" grpId="0" animBg="1"/>
      <p:bldP spid="58" grpId="0" animBg="1"/>
      <p:bldP spid="59" grpId="0" animBg="1"/>
      <p:bldP spid="60" grpId="0" animBg="1"/>
      <p:bldP spid="61" grpId="0" animBg="1"/>
      <p:bldP spid="62" grpId="0" animBg="1"/>
      <p:bldP spid="63" grpId="0" animBg="1"/>
      <p:bldP spid="64" grpId="0" animBg="1"/>
      <p:bldP spid="82" grpId="0"/>
      <p:bldP spid="82" grpId="1"/>
      <p:bldP spid="8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5247503" y="3413406"/>
            <a:ext cx="3140847" cy="563410"/>
          </a:xfrm>
          <a:prstGeom prst="roundRect">
            <a:avLst>
              <a:gd name="adj" fmla="val 0"/>
            </a:avLst>
          </a:prstGeom>
          <a:solidFill>
            <a:srgbClr val="924399"/>
          </a:solidFill>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r>
              <a:rPr lang="en-GB" dirty="0">
                <a:solidFill>
                  <a:schemeClr val="bg1"/>
                </a:solidFill>
              </a:rPr>
              <a:t>1l = 1000ml </a:t>
            </a:r>
          </a:p>
          <a:p>
            <a:r>
              <a:rPr lang="en-GB" dirty="0">
                <a:solidFill>
                  <a:schemeClr val="bg1"/>
                </a:solidFill>
              </a:rPr>
              <a:t>1000ml + 500ml = 1500ml</a:t>
            </a:r>
          </a:p>
        </p:txBody>
      </p:sp>
      <p:sp>
        <p:nvSpPr>
          <p:cNvPr id="7" name="Rectangle 6"/>
          <p:cNvSpPr/>
          <p:nvPr/>
        </p:nvSpPr>
        <p:spPr>
          <a:xfrm>
            <a:off x="1081602" y="1810309"/>
            <a:ext cx="6980796" cy="699404"/>
          </a:xfrm>
          <a:prstGeom prst="rect">
            <a:avLst/>
          </a:prstGeom>
        </p:spPr>
        <p:txBody>
          <a:bodyPr wrap="square" lIns="0" tIns="72000" rIns="0" bIns="72000">
            <a:spAutoFit/>
          </a:bodyPr>
          <a:lstStyle/>
          <a:p>
            <a:pPr algn="ctr"/>
            <a:r>
              <a:rPr lang="en-GB" dirty="0"/>
              <a:t>Sometimes, measurements are written in mixed units, e.g. 5l 500ml. What would we need to do to answer the following questions? </a:t>
            </a:r>
          </a:p>
        </p:txBody>
      </p:sp>
      <p:sp>
        <p:nvSpPr>
          <p:cNvPr id="14" name="Rectangle 13"/>
          <p:cNvSpPr/>
          <p:nvPr/>
        </p:nvSpPr>
        <p:spPr>
          <a:xfrm>
            <a:off x="755650" y="2509713"/>
            <a:ext cx="7632700" cy="738558"/>
          </a:xfrm>
          <a:prstGeom prst="rect">
            <a:avLst/>
          </a:prstGeom>
          <a:solidFill>
            <a:schemeClr val="bg1"/>
          </a:solidFill>
          <a:ln w="28575">
            <a:solidFill>
              <a:srgbClr val="924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mtClean="0">
                <a:solidFill>
                  <a:schemeClr val="tx1"/>
                </a:solidFill>
              </a:rPr>
              <a:t>We need to convert the litres to millilitres by multiplying by 1000. We then need to add the extra millilitres on to find the total. </a:t>
            </a:r>
            <a:endParaRPr lang="en-GB" dirty="0">
              <a:solidFill>
                <a:schemeClr val="tx1"/>
              </a:solidFill>
            </a:endParaRPr>
          </a:p>
        </p:txBody>
      </p:sp>
      <p:sp>
        <p:nvSpPr>
          <p:cNvPr id="9" name="Rectangle 8"/>
          <p:cNvSpPr/>
          <p:nvPr/>
        </p:nvSpPr>
        <p:spPr>
          <a:xfrm>
            <a:off x="2802301" y="765175"/>
            <a:ext cx="3539430" cy="1107996"/>
          </a:xfrm>
          <a:prstGeom prst="rect">
            <a:avLst/>
          </a:prstGeom>
        </p:spPr>
        <p:txBody>
          <a:bodyPr wrap="none" lIns="0" tIns="0" rIns="0" bIns="0">
            <a:spAutoFit/>
          </a:bodyPr>
          <a:lstStyle/>
          <a:p>
            <a:pPr algn="ctr"/>
            <a:r>
              <a:rPr lang="en-GB" altLang="en-US" sz="3600" dirty="0" smtClean="0">
                <a:latin typeface="+mj-lt"/>
              </a:rPr>
              <a:t>Converting Litres</a:t>
            </a:r>
          </a:p>
          <a:p>
            <a:pPr algn="ctr"/>
            <a:r>
              <a:rPr lang="en-GB" altLang="en-US" sz="3600" dirty="0" smtClean="0">
                <a:latin typeface="+mj-lt"/>
              </a:rPr>
              <a:t>to Millilitres</a:t>
            </a:r>
            <a:endParaRPr lang="en-GB" sz="3600" dirty="0">
              <a:latin typeface="+mj-lt"/>
            </a:endParaRPr>
          </a:p>
        </p:txBody>
      </p:sp>
      <p:grpSp>
        <p:nvGrpSpPr>
          <p:cNvPr id="15" name="Group 14"/>
          <p:cNvGrpSpPr/>
          <p:nvPr/>
        </p:nvGrpSpPr>
        <p:grpSpPr>
          <a:xfrm>
            <a:off x="720654" y="3372215"/>
            <a:ext cx="4633941" cy="646332"/>
            <a:chOff x="2909853" y="1979857"/>
            <a:chExt cx="4633941" cy="646332"/>
          </a:xfrm>
        </p:grpSpPr>
        <p:sp>
          <p:nvSpPr>
            <p:cNvPr id="16" name="Rounded Rectangle 15"/>
            <p:cNvSpPr/>
            <p:nvPr/>
          </p:nvSpPr>
          <p:spPr>
            <a:xfrm>
              <a:off x="3211050" y="2021048"/>
              <a:ext cx="4332744" cy="563410"/>
            </a:xfrm>
            <a:prstGeom prst="roundRect">
              <a:avLst/>
            </a:prstGeom>
            <a:solidFill>
              <a:schemeClr val="bg1"/>
            </a:solidFill>
            <a:ln>
              <a:solidFill>
                <a:srgbClr val="78A7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78A72B"/>
                  </a:solidFill>
                </a:rPr>
                <a:t>How many millilitres in 1l 500ml?</a:t>
              </a:r>
            </a:p>
          </p:txBody>
        </p:sp>
        <p:sp>
          <p:nvSpPr>
            <p:cNvPr id="17" name="Oval 16"/>
            <p:cNvSpPr/>
            <p:nvPr/>
          </p:nvSpPr>
          <p:spPr>
            <a:xfrm>
              <a:off x="2909853" y="1979857"/>
              <a:ext cx="646332" cy="646332"/>
            </a:xfrm>
            <a:prstGeom prst="ellipse">
              <a:avLst/>
            </a:prstGeom>
            <a:solidFill>
              <a:srgbClr val="78A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smtClean="0">
                  <a:solidFill>
                    <a:srgbClr val="ACD767"/>
                  </a:solidFill>
                </a:rPr>
                <a:t>?</a:t>
              </a:r>
              <a:endParaRPr lang="en-GB" sz="3600" dirty="0">
                <a:solidFill>
                  <a:srgbClr val="ACD767"/>
                </a:solidFill>
              </a:endParaRPr>
            </a:p>
          </p:txBody>
        </p:sp>
      </p:grpSp>
      <p:sp>
        <p:nvSpPr>
          <p:cNvPr id="26" name="Rounded Rectangle 25"/>
          <p:cNvSpPr/>
          <p:nvPr/>
        </p:nvSpPr>
        <p:spPr>
          <a:xfrm>
            <a:off x="5247503" y="4266022"/>
            <a:ext cx="3140847" cy="563410"/>
          </a:xfrm>
          <a:prstGeom prst="roundRect">
            <a:avLst>
              <a:gd name="adj" fmla="val 0"/>
            </a:avLst>
          </a:prstGeom>
          <a:solidFill>
            <a:srgbClr val="924399"/>
          </a:solidFill>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r>
              <a:rPr lang="en-GB" dirty="0">
                <a:solidFill>
                  <a:schemeClr val="bg1"/>
                </a:solidFill>
              </a:rPr>
              <a:t>2l = 2000ml</a:t>
            </a:r>
          </a:p>
          <a:p>
            <a:r>
              <a:rPr lang="en-GB" dirty="0">
                <a:solidFill>
                  <a:schemeClr val="bg1"/>
                </a:solidFill>
              </a:rPr>
              <a:t>2000ml + 250ml = 2250ml</a:t>
            </a:r>
          </a:p>
        </p:txBody>
      </p:sp>
      <p:grpSp>
        <p:nvGrpSpPr>
          <p:cNvPr id="27" name="Group 26"/>
          <p:cNvGrpSpPr/>
          <p:nvPr/>
        </p:nvGrpSpPr>
        <p:grpSpPr>
          <a:xfrm>
            <a:off x="720654" y="4224831"/>
            <a:ext cx="4633941" cy="646332"/>
            <a:chOff x="2909853" y="1979857"/>
            <a:chExt cx="4633941" cy="646332"/>
          </a:xfrm>
        </p:grpSpPr>
        <p:sp>
          <p:nvSpPr>
            <p:cNvPr id="28" name="Rounded Rectangle 27"/>
            <p:cNvSpPr/>
            <p:nvPr/>
          </p:nvSpPr>
          <p:spPr>
            <a:xfrm>
              <a:off x="3211050" y="2021048"/>
              <a:ext cx="4332744" cy="563410"/>
            </a:xfrm>
            <a:prstGeom prst="roundRect">
              <a:avLst/>
            </a:prstGeom>
            <a:solidFill>
              <a:schemeClr val="bg1"/>
            </a:solidFill>
            <a:ln>
              <a:solidFill>
                <a:srgbClr val="78A7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78A72B"/>
                  </a:solidFill>
                </a:rPr>
                <a:t>How many millilitres in 2l 250ml?</a:t>
              </a:r>
            </a:p>
          </p:txBody>
        </p:sp>
        <p:sp>
          <p:nvSpPr>
            <p:cNvPr id="29" name="Oval 28"/>
            <p:cNvSpPr/>
            <p:nvPr/>
          </p:nvSpPr>
          <p:spPr>
            <a:xfrm>
              <a:off x="2909853" y="1979857"/>
              <a:ext cx="646332" cy="646332"/>
            </a:xfrm>
            <a:prstGeom prst="ellipse">
              <a:avLst/>
            </a:prstGeom>
            <a:solidFill>
              <a:srgbClr val="78A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smtClean="0">
                  <a:solidFill>
                    <a:srgbClr val="ACD767"/>
                  </a:solidFill>
                </a:rPr>
                <a:t>?</a:t>
              </a:r>
              <a:endParaRPr lang="en-GB" sz="3600" dirty="0">
                <a:solidFill>
                  <a:srgbClr val="ACD767"/>
                </a:solidFill>
              </a:endParaRPr>
            </a:p>
          </p:txBody>
        </p:sp>
      </p:grpSp>
      <p:sp>
        <p:nvSpPr>
          <p:cNvPr id="30" name="Rounded Rectangle 29"/>
          <p:cNvSpPr/>
          <p:nvPr/>
        </p:nvSpPr>
        <p:spPr>
          <a:xfrm>
            <a:off x="5247503" y="5118638"/>
            <a:ext cx="3140847" cy="563410"/>
          </a:xfrm>
          <a:prstGeom prst="roundRect">
            <a:avLst>
              <a:gd name="adj" fmla="val 0"/>
            </a:avLst>
          </a:prstGeom>
          <a:solidFill>
            <a:srgbClr val="924399"/>
          </a:solidFill>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r>
              <a:rPr lang="en-GB" dirty="0">
                <a:solidFill>
                  <a:schemeClr val="bg1"/>
                </a:solidFill>
              </a:rPr>
              <a:t>4l = 4000ml</a:t>
            </a:r>
          </a:p>
          <a:p>
            <a:r>
              <a:rPr lang="en-GB" dirty="0">
                <a:solidFill>
                  <a:schemeClr val="bg1"/>
                </a:solidFill>
              </a:rPr>
              <a:t>4000ml + 750ml = 4750ml</a:t>
            </a:r>
          </a:p>
        </p:txBody>
      </p:sp>
      <p:grpSp>
        <p:nvGrpSpPr>
          <p:cNvPr id="31" name="Group 30"/>
          <p:cNvGrpSpPr/>
          <p:nvPr/>
        </p:nvGrpSpPr>
        <p:grpSpPr>
          <a:xfrm>
            <a:off x="720654" y="5077447"/>
            <a:ext cx="4633941" cy="646332"/>
            <a:chOff x="2909853" y="1979857"/>
            <a:chExt cx="4633941" cy="646332"/>
          </a:xfrm>
        </p:grpSpPr>
        <p:sp>
          <p:nvSpPr>
            <p:cNvPr id="32" name="Rounded Rectangle 31"/>
            <p:cNvSpPr/>
            <p:nvPr/>
          </p:nvSpPr>
          <p:spPr>
            <a:xfrm>
              <a:off x="3211050" y="2021048"/>
              <a:ext cx="4332744" cy="563410"/>
            </a:xfrm>
            <a:prstGeom prst="roundRect">
              <a:avLst/>
            </a:prstGeom>
            <a:solidFill>
              <a:schemeClr val="bg1"/>
            </a:solidFill>
            <a:ln>
              <a:solidFill>
                <a:srgbClr val="78A7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78A72B"/>
                  </a:solidFill>
                </a:rPr>
                <a:t>How many millilitres in 4l 750ml?</a:t>
              </a:r>
            </a:p>
          </p:txBody>
        </p:sp>
        <p:sp>
          <p:nvSpPr>
            <p:cNvPr id="33" name="Oval 32"/>
            <p:cNvSpPr/>
            <p:nvPr/>
          </p:nvSpPr>
          <p:spPr>
            <a:xfrm>
              <a:off x="2909853" y="1979857"/>
              <a:ext cx="646332" cy="646332"/>
            </a:xfrm>
            <a:prstGeom prst="ellipse">
              <a:avLst/>
            </a:prstGeom>
            <a:solidFill>
              <a:srgbClr val="78A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smtClean="0">
                  <a:solidFill>
                    <a:srgbClr val="ACD767"/>
                  </a:solidFill>
                </a:rPr>
                <a:t>?</a:t>
              </a:r>
              <a:endParaRPr lang="en-GB" sz="3600" dirty="0">
                <a:solidFill>
                  <a:srgbClr val="ACD767"/>
                </a:solidFill>
              </a:endParaRPr>
            </a:p>
          </p:txBody>
        </p:sp>
      </p:grpSp>
    </p:spTree>
    <p:extLst>
      <p:ext uri="{BB962C8B-B14F-4D97-AF65-F5344CB8AC3E}">
        <p14:creationId xmlns:p14="http://schemas.microsoft.com/office/powerpoint/2010/main" val="1910449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left)">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left)">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animBg="1"/>
      <p:bldP spid="26" grpId="0" animBg="1"/>
      <p:bldP spid="3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081602" y="1810309"/>
            <a:ext cx="6980796" cy="422405"/>
          </a:xfrm>
          <a:prstGeom prst="rect">
            <a:avLst/>
          </a:prstGeom>
        </p:spPr>
        <p:txBody>
          <a:bodyPr wrap="square" lIns="0" tIns="72000" rIns="0" bIns="72000">
            <a:spAutoFit/>
          </a:bodyPr>
          <a:lstStyle/>
          <a:p>
            <a:pPr algn="ctr"/>
            <a:r>
              <a:rPr lang="en-GB" dirty="0"/>
              <a:t>How many millilitres in…?</a:t>
            </a:r>
          </a:p>
        </p:txBody>
      </p:sp>
      <p:sp>
        <p:nvSpPr>
          <p:cNvPr id="9" name="Rectangle 8"/>
          <p:cNvSpPr/>
          <p:nvPr/>
        </p:nvSpPr>
        <p:spPr>
          <a:xfrm>
            <a:off x="2802301" y="765175"/>
            <a:ext cx="3539430" cy="1107996"/>
          </a:xfrm>
          <a:prstGeom prst="rect">
            <a:avLst/>
          </a:prstGeom>
        </p:spPr>
        <p:txBody>
          <a:bodyPr wrap="none" lIns="0" tIns="0" rIns="0" bIns="0">
            <a:spAutoFit/>
          </a:bodyPr>
          <a:lstStyle/>
          <a:p>
            <a:pPr algn="ctr"/>
            <a:r>
              <a:rPr lang="en-GB" altLang="en-US" sz="3600" dirty="0" smtClean="0">
                <a:latin typeface="+mj-lt"/>
              </a:rPr>
              <a:t>Converting Litres</a:t>
            </a:r>
          </a:p>
          <a:p>
            <a:pPr algn="ctr"/>
            <a:r>
              <a:rPr lang="en-GB" altLang="en-US" sz="3600" dirty="0" smtClean="0">
                <a:latin typeface="+mj-lt"/>
              </a:rPr>
              <a:t>to Millilitres</a:t>
            </a:r>
            <a:endParaRPr lang="en-GB" sz="3600" dirty="0">
              <a:latin typeface="+mj-lt"/>
            </a:endParaRPr>
          </a:p>
        </p:txBody>
      </p:sp>
      <p:grpSp>
        <p:nvGrpSpPr>
          <p:cNvPr id="3" name="Group 2"/>
          <p:cNvGrpSpPr/>
          <p:nvPr/>
        </p:nvGrpSpPr>
        <p:grpSpPr>
          <a:xfrm>
            <a:off x="1424351" y="2406385"/>
            <a:ext cx="1336203" cy="1979238"/>
            <a:chOff x="1424351" y="2406385"/>
            <a:chExt cx="1336203" cy="1979238"/>
          </a:xfrm>
        </p:grpSpPr>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32323" y="2406385"/>
              <a:ext cx="1120261" cy="1979238"/>
            </a:xfrm>
            <a:prstGeom prst="rect">
              <a:avLst/>
            </a:prstGeom>
          </p:spPr>
        </p:pic>
        <p:sp>
          <p:nvSpPr>
            <p:cNvPr id="21" name="Rectangle 20"/>
            <p:cNvSpPr/>
            <p:nvPr/>
          </p:nvSpPr>
          <p:spPr>
            <a:xfrm>
              <a:off x="1424351" y="3520650"/>
              <a:ext cx="1336203" cy="422405"/>
            </a:xfrm>
            <a:prstGeom prst="rect">
              <a:avLst/>
            </a:prstGeom>
          </p:spPr>
          <p:txBody>
            <a:bodyPr wrap="square" lIns="0" tIns="72000" rIns="0" bIns="72000">
              <a:spAutoFit/>
            </a:bodyPr>
            <a:lstStyle/>
            <a:p>
              <a:pPr algn="ctr"/>
              <a:r>
                <a:rPr lang="en-GB" b="1" dirty="0"/>
                <a:t>3l 500ml </a:t>
              </a:r>
            </a:p>
          </p:txBody>
        </p:sp>
      </p:grpSp>
      <p:grpSp>
        <p:nvGrpSpPr>
          <p:cNvPr id="4" name="Group 3"/>
          <p:cNvGrpSpPr/>
          <p:nvPr/>
        </p:nvGrpSpPr>
        <p:grpSpPr>
          <a:xfrm>
            <a:off x="3903897" y="2232714"/>
            <a:ext cx="1336203" cy="1841084"/>
            <a:chOff x="3903897" y="2232714"/>
            <a:chExt cx="1336203" cy="1841084"/>
          </a:xfrm>
        </p:grpSpPr>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50967" y="2232714"/>
              <a:ext cx="1042065" cy="1841084"/>
            </a:xfrm>
            <a:prstGeom prst="rect">
              <a:avLst/>
            </a:prstGeom>
          </p:spPr>
        </p:pic>
        <p:sp>
          <p:nvSpPr>
            <p:cNvPr id="22" name="Rectangle 21"/>
            <p:cNvSpPr/>
            <p:nvPr/>
          </p:nvSpPr>
          <p:spPr>
            <a:xfrm>
              <a:off x="3903897" y="3320778"/>
              <a:ext cx="1336203" cy="422405"/>
            </a:xfrm>
            <a:prstGeom prst="rect">
              <a:avLst/>
            </a:prstGeom>
          </p:spPr>
          <p:txBody>
            <a:bodyPr wrap="square" lIns="0" tIns="72000" rIns="0" bIns="72000">
              <a:spAutoFit/>
            </a:bodyPr>
            <a:lstStyle/>
            <a:p>
              <a:pPr algn="ctr"/>
              <a:r>
                <a:rPr lang="en-GB" b="1" dirty="0"/>
                <a:t>6l </a:t>
              </a:r>
              <a:r>
                <a:rPr lang="en-GB" b="1" dirty="0" smtClean="0"/>
                <a:t>750ml</a:t>
              </a:r>
              <a:endParaRPr lang="en-GB" b="1" dirty="0"/>
            </a:p>
          </p:txBody>
        </p:sp>
      </p:grpSp>
      <p:grpSp>
        <p:nvGrpSpPr>
          <p:cNvPr id="5" name="Group 4"/>
          <p:cNvGrpSpPr/>
          <p:nvPr/>
        </p:nvGrpSpPr>
        <p:grpSpPr>
          <a:xfrm>
            <a:off x="6445313" y="2232714"/>
            <a:ext cx="1336203" cy="1979238"/>
            <a:chOff x="6445313" y="2232714"/>
            <a:chExt cx="1336203" cy="1979238"/>
          </a:xfrm>
        </p:grpSpPr>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53285" y="2232714"/>
              <a:ext cx="1120261" cy="1979238"/>
            </a:xfrm>
            <a:prstGeom prst="rect">
              <a:avLst/>
            </a:prstGeom>
          </p:spPr>
        </p:pic>
        <p:sp>
          <p:nvSpPr>
            <p:cNvPr id="23" name="Rectangle 22"/>
            <p:cNvSpPr/>
            <p:nvPr/>
          </p:nvSpPr>
          <p:spPr>
            <a:xfrm>
              <a:off x="6445313" y="3450800"/>
              <a:ext cx="1336203" cy="422405"/>
            </a:xfrm>
            <a:prstGeom prst="rect">
              <a:avLst/>
            </a:prstGeom>
          </p:spPr>
          <p:txBody>
            <a:bodyPr wrap="square" lIns="0" tIns="72000" rIns="0" bIns="72000">
              <a:spAutoFit/>
            </a:bodyPr>
            <a:lstStyle/>
            <a:p>
              <a:pPr algn="ctr"/>
              <a:r>
                <a:rPr lang="en-GB" b="1" dirty="0"/>
                <a:t>5l 250ml</a:t>
              </a:r>
            </a:p>
          </p:txBody>
        </p:sp>
      </p:grpSp>
      <p:grpSp>
        <p:nvGrpSpPr>
          <p:cNvPr id="8" name="Group 7"/>
          <p:cNvGrpSpPr/>
          <p:nvPr/>
        </p:nvGrpSpPr>
        <p:grpSpPr>
          <a:xfrm>
            <a:off x="1334926" y="4574333"/>
            <a:ext cx="1425628" cy="1518492"/>
            <a:chOff x="1334926" y="4574333"/>
            <a:chExt cx="1425628" cy="1518492"/>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38361" y="4574333"/>
              <a:ext cx="1322193" cy="1518492"/>
            </a:xfrm>
            <a:prstGeom prst="rect">
              <a:avLst/>
            </a:prstGeom>
          </p:spPr>
        </p:pic>
        <p:sp>
          <p:nvSpPr>
            <p:cNvPr id="34" name="Rectangle 33"/>
            <p:cNvSpPr/>
            <p:nvPr/>
          </p:nvSpPr>
          <p:spPr>
            <a:xfrm>
              <a:off x="1334926" y="5016901"/>
              <a:ext cx="1336203" cy="422405"/>
            </a:xfrm>
            <a:prstGeom prst="rect">
              <a:avLst/>
            </a:prstGeom>
          </p:spPr>
          <p:txBody>
            <a:bodyPr wrap="square" lIns="0" tIns="72000" rIns="0" bIns="72000">
              <a:spAutoFit/>
            </a:bodyPr>
            <a:lstStyle/>
            <a:p>
              <a:pPr algn="ctr"/>
              <a:r>
                <a:rPr lang="en-GB" b="1" dirty="0"/>
                <a:t>3500ml </a:t>
              </a:r>
            </a:p>
          </p:txBody>
        </p:sp>
      </p:grpSp>
      <p:grpSp>
        <p:nvGrpSpPr>
          <p:cNvPr id="10" name="Group 9"/>
          <p:cNvGrpSpPr/>
          <p:nvPr/>
        </p:nvGrpSpPr>
        <p:grpSpPr>
          <a:xfrm>
            <a:off x="3828482" y="4574333"/>
            <a:ext cx="1411618" cy="1518492"/>
            <a:chOff x="3828482" y="4574333"/>
            <a:chExt cx="1411618" cy="1518492"/>
          </a:xfrm>
        </p:grpSpPr>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17907" y="4574333"/>
              <a:ext cx="1322193" cy="1518492"/>
            </a:xfrm>
            <a:prstGeom prst="rect">
              <a:avLst/>
            </a:prstGeom>
          </p:spPr>
        </p:pic>
        <p:sp>
          <p:nvSpPr>
            <p:cNvPr id="35" name="Rectangle 34"/>
            <p:cNvSpPr/>
            <p:nvPr/>
          </p:nvSpPr>
          <p:spPr>
            <a:xfrm>
              <a:off x="3828482" y="5016901"/>
              <a:ext cx="1336203" cy="422405"/>
            </a:xfrm>
            <a:prstGeom prst="rect">
              <a:avLst/>
            </a:prstGeom>
          </p:spPr>
          <p:txBody>
            <a:bodyPr wrap="square" lIns="0" tIns="72000" rIns="0" bIns="72000">
              <a:spAutoFit/>
            </a:bodyPr>
            <a:lstStyle/>
            <a:p>
              <a:pPr algn="ctr"/>
              <a:r>
                <a:rPr lang="en-GB" b="1" dirty="0"/>
                <a:t>6750ml</a:t>
              </a:r>
            </a:p>
          </p:txBody>
        </p:sp>
      </p:grpSp>
      <p:grpSp>
        <p:nvGrpSpPr>
          <p:cNvPr id="11" name="Group 10"/>
          <p:cNvGrpSpPr/>
          <p:nvPr/>
        </p:nvGrpSpPr>
        <p:grpSpPr>
          <a:xfrm>
            <a:off x="6477870" y="4574333"/>
            <a:ext cx="1397608" cy="1518492"/>
            <a:chOff x="6477870" y="4574333"/>
            <a:chExt cx="1397608" cy="1518492"/>
          </a:xfrm>
        </p:grpSpPr>
        <p:pic>
          <p:nvPicPr>
            <p:cNvPr id="25" name="Pictur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3285" y="4574333"/>
              <a:ext cx="1322193" cy="1518492"/>
            </a:xfrm>
            <a:prstGeom prst="rect">
              <a:avLst/>
            </a:prstGeom>
          </p:spPr>
        </p:pic>
        <p:sp>
          <p:nvSpPr>
            <p:cNvPr id="36" name="Rectangle 35"/>
            <p:cNvSpPr/>
            <p:nvPr/>
          </p:nvSpPr>
          <p:spPr>
            <a:xfrm>
              <a:off x="6477870" y="5016901"/>
              <a:ext cx="1336203" cy="422405"/>
            </a:xfrm>
            <a:prstGeom prst="rect">
              <a:avLst/>
            </a:prstGeom>
          </p:spPr>
          <p:txBody>
            <a:bodyPr wrap="square" lIns="0" tIns="72000" rIns="0" bIns="72000">
              <a:spAutoFit/>
            </a:bodyPr>
            <a:lstStyle/>
            <a:p>
              <a:pPr algn="ctr"/>
              <a:r>
                <a:rPr lang="en-GB" b="1" dirty="0"/>
                <a:t>5250ml</a:t>
              </a:r>
            </a:p>
          </p:txBody>
        </p:sp>
      </p:grpSp>
    </p:spTree>
    <p:extLst>
      <p:ext uri="{BB962C8B-B14F-4D97-AF65-F5344CB8AC3E}">
        <p14:creationId xmlns:p14="http://schemas.microsoft.com/office/powerpoint/2010/main" val="1811284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3"/>
                                        </p:tgtEl>
                                      </p:cBhvr>
                                    </p:animEffect>
                                    <p:anim calcmode="lin" valueType="num">
                                      <p:cBhvr>
                                        <p:cTn id="7" dur="1000"/>
                                        <p:tgtEl>
                                          <p:spTgt spid="3"/>
                                        </p:tgtEl>
                                        <p:attrNameLst>
                                          <p:attrName>ppt_x</p:attrName>
                                        </p:attrNameLst>
                                      </p:cBhvr>
                                      <p:tavLst>
                                        <p:tav tm="0">
                                          <p:val>
                                            <p:strVal val="ppt_x"/>
                                          </p:val>
                                        </p:tav>
                                        <p:tav tm="100000">
                                          <p:val>
                                            <p:strVal val="ppt_x"/>
                                          </p:val>
                                        </p:tav>
                                      </p:tavLst>
                                    </p:anim>
                                    <p:anim calcmode="lin" valueType="num">
                                      <p:cBhvr>
                                        <p:cTn id="8" dur="1000"/>
                                        <p:tgtEl>
                                          <p:spTgt spid="3"/>
                                        </p:tgtEl>
                                        <p:attrNameLst>
                                          <p:attrName>ppt_y</p:attrName>
                                        </p:attrNameLst>
                                      </p:cBhvr>
                                      <p:tavLst>
                                        <p:tav tm="0">
                                          <p:val>
                                            <p:strVal val="ppt_y"/>
                                          </p:val>
                                        </p:tav>
                                        <p:tav tm="100000">
                                          <p:val>
                                            <p:strVal val="ppt_y+.1"/>
                                          </p:val>
                                        </p:tav>
                                      </p:tavLst>
                                    </p:anim>
                                    <p:set>
                                      <p:cBhvr>
                                        <p:cTn id="9" dur="1" fill="hold">
                                          <p:stCondLst>
                                            <p:cond delay="999"/>
                                          </p:stCondLst>
                                        </p:cTn>
                                        <p:tgtEl>
                                          <p:spTgt spid="3"/>
                                        </p:tgtEl>
                                        <p:attrNameLst>
                                          <p:attrName>style.visibility</p:attrName>
                                        </p:attrNameLst>
                                      </p:cBhvr>
                                      <p:to>
                                        <p:strVal val="hidden"/>
                                      </p:to>
                                    </p:set>
                                  </p:childTnLst>
                                </p:cTn>
                              </p:par>
                              <p:par>
                                <p:cTn id="10" presetID="55" presetClass="exit" presetSubtype="0" fill="hold" nodeType="withEffect">
                                  <p:stCondLst>
                                    <p:cond delay="0"/>
                                  </p:stCondLst>
                                  <p:childTnLst>
                                    <p:anim calcmode="lin" valueType="num">
                                      <p:cBhvr>
                                        <p:cTn id="11" dur="1000"/>
                                        <p:tgtEl>
                                          <p:spTgt spid="3"/>
                                        </p:tgtEl>
                                        <p:attrNameLst>
                                          <p:attrName>ppt_w</p:attrName>
                                        </p:attrNameLst>
                                      </p:cBhvr>
                                      <p:tavLst>
                                        <p:tav tm="0">
                                          <p:val>
                                            <p:strVal val="ppt_w"/>
                                          </p:val>
                                        </p:tav>
                                        <p:tav tm="100000">
                                          <p:val>
                                            <p:strVal val="ppt_w*0.70"/>
                                          </p:val>
                                        </p:tav>
                                      </p:tavLst>
                                    </p:anim>
                                    <p:anim calcmode="lin" valueType="num">
                                      <p:cBhvr>
                                        <p:cTn id="12" dur="1000"/>
                                        <p:tgtEl>
                                          <p:spTgt spid="3"/>
                                        </p:tgtEl>
                                        <p:attrNameLst>
                                          <p:attrName>ppt_h</p:attrName>
                                        </p:attrNameLst>
                                      </p:cBhvr>
                                      <p:tavLst>
                                        <p:tav tm="0">
                                          <p:val>
                                            <p:strVal val="ppt_h"/>
                                          </p:val>
                                        </p:tav>
                                        <p:tav tm="100000">
                                          <p:val>
                                            <p:strVal val="ppt_h"/>
                                          </p:val>
                                        </p:tav>
                                      </p:tavLst>
                                    </p:anim>
                                    <p:animEffect transition="out" filter="fade">
                                      <p:cBhvr>
                                        <p:cTn id="13" dur="1000"/>
                                        <p:tgtEl>
                                          <p:spTgt spid="3"/>
                                        </p:tgtEl>
                                      </p:cBhvr>
                                    </p:animEffect>
                                    <p:set>
                                      <p:cBhvr>
                                        <p:cTn id="14" dur="1" fill="hold">
                                          <p:stCondLst>
                                            <p:cond delay="999"/>
                                          </p:stCondLst>
                                        </p:cTn>
                                        <p:tgtEl>
                                          <p:spTgt spid="3"/>
                                        </p:tgtEl>
                                        <p:attrNameLst>
                                          <p:attrName>style.visibility</p:attrName>
                                        </p:attrNameLst>
                                      </p:cBhvr>
                                      <p:to>
                                        <p:strVal val="hidden"/>
                                      </p:to>
                                    </p:set>
                                  </p:childTnLst>
                                </p:cTn>
                              </p:par>
                              <p:par>
                                <p:cTn id="15" presetID="10"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xit" presetSubtype="0" fill="hold" nodeType="clickEffect">
                                  <p:stCondLst>
                                    <p:cond delay="0"/>
                                  </p:stCondLst>
                                  <p:childTnLst>
                                    <p:animEffect transition="out" filter="fade">
                                      <p:cBhvr>
                                        <p:cTn id="21" dur="1000"/>
                                        <p:tgtEl>
                                          <p:spTgt spid="4"/>
                                        </p:tgtEl>
                                      </p:cBhvr>
                                    </p:animEffect>
                                    <p:anim calcmode="lin" valueType="num">
                                      <p:cBhvr>
                                        <p:cTn id="22" dur="1000"/>
                                        <p:tgtEl>
                                          <p:spTgt spid="4"/>
                                        </p:tgtEl>
                                        <p:attrNameLst>
                                          <p:attrName>ppt_x</p:attrName>
                                        </p:attrNameLst>
                                      </p:cBhvr>
                                      <p:tavLst>
                                        <p:tav tm="0">
                                          <p:val>
                                            <p:strVal val="ppt_x"/>
                                          </p:val>
                                        </p:tav>
                                        <p:tav tm="100000">
                                          <p:val>
                                            <p:strVal val="ppt_x"/>
                                          </p:val>
                                        </p:tav>
                                      </p:tavLst>
                                    </p:anim>
                                    <p:anim calcmode="lin" valueType="num">
                                      <p:cBhvr>
                                        <p:cTn id="23" dur="1000"/>
                                        <p:tgtEl>
                                          <p:spTgt spid="4"/>
                                        </p:tgtEl>
                                        <p:attrNameLst>
                                          <p:attrName>ppt_y</p:attrName>
                                        </p:attrNameLst>
                                      </p:cBhvr>
                                      <p:tavLst>
                                        <p:tav tm="0">
                                          <p:val>
                                            <p:strVal val="ppt_y"/>
                                          </p:val>
                                        </p:tav>
                                        <p:tav tm="100000">
                                          <p:val>
                                            <p:strVal val="ppt_y+.1"/>
                                          </p:val>
                                        </p:tav>
                                      </p:tavLst>
                                    </p:anim>
                                    <p:set>
                                      <p:cBhvr>
                                        <p:cTn id="24" dur="1" fill="hold">
                                          <p:stCondLst>
                                            <p:cond delay="999"/>
                                          </p:stCondLst>
                                        </p:cTn>
                                        <p:tgtEl>
                                          <p:spTgt spid="4"/>
                                        </p:tgtEl>
                                        <p:attrNameLst>
                                          <p:attrName>style.visibility</p:attrName>
                                        </p:attrNameLst>
                                      </p:cBhvr>
                                      <p:to>
                                        <p:strVal val="hidden"/>
                                      </p:to>
                                    </p:set>
                                  </p:childTnLst>
                                </p:cTn>
                              </p:par>
                              <p:par>
                                <p:cTn id="25" presetID="55" presetClass="exit" presetSubtype="0" fill="hold" nodeType="withEffect">
                                  <p:stCondLst>
                                    <p:cond delay="0"/>
                                  </p:stCondLst>
                                  <p:childTnLst>
                                    <p:anim calcmode="lin" valueType="num">
                                      <p:cBhvr>
                                        <p:cTn id="26" dur="1000"/>
                                        <p:tgtEl>
                                          <p:spTgt spid="4"/>
                                        </p:tgtEl>
                                        <p:attrNameLst>
                                          <p:attrName>ppt_w</p:attrName>
                                        </p:attrNameLst>
                                      </p:cBhvr>
                                      <p:tavLst>
                                        <p:tav tm="0">
                                          <p:val>
                                            <p:strVal val="ppt_w"/>
                                          </p:val>
                                        </p:tav>
                                        <p:tav tm="100000">
                                          <p:val>
                                            <p:strVal val="ppt_w*0.70"/>
                                          </p:val>
                                        </p:tav>
                                      </p:tavLst>
                                    </p:anim>
                                    <p:anim calcmode="lin" valueType="num">
                                      <p:cBhvr>
                                        <p:cTn id="27" dur="1000"/>
                                        <p:tgtEl>
                                          <p:spTgt spid="4"/>
                                        </p:tgtEl>
                                        <p:attrNameLst>
                                          <p:attrName>ppt_h</p:attrName>
                                        </p:attrNameLst>
                                      </p:cBhvr>
                                      <p:tavLst>
                                        <p:tav tm="0">
                                          <p:val>
                                            <p:strVal val="ppt_h"/>
                                          </p:val>
                                        </p:tav>
                                        <p:tav tm="100000">
                                          <p:val>
                                            <p:strVal val="ppt_h"/>
                                          </p:val>
                                        </p:tav>
                                      </p:tavLst>
                                    </p:anim>
                                    <p:animEffect transition="out" filter="fade">
                                      <p:cBhvr>
                                        <p:cTn id="28" dur="1000"/>
                                        <p:tgtEl>
                                          <p:spTgt spid="4"/>
                                        </p:tgtEl>
                                      </p:cBhvr>
                                    </p:animEffect>
                                    <p:set>
                                      <p:cBhvr>
                                        <p:cTn id="29" dur="1" fill="hold">
                                          <p:stCondLst>
                                            <p:cond delay="999"/>
                                          </p:stCondLst>
                                        </p:cTn>
                                        <p:tgtEl>
                                          <p:spTgt spid="4"/>
                                        </p:tgtEl>
                                        <p:attrNameLst>
                                          <p:attrName>style.visibility</p:attrName>
                                        </p:attrNameLst>
                                      </p:cBhvr>
                                      <p:to>
                                        <p:strVal val="hidden"/>
                                      </p:to>
                                    </p:set>
                                  </p:childTnLst>
                                </p:cTn>
                              </p:par>
                              <p:par>
                                <p:cTn id="30" presetID="10"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xit" presetSubtype="0" fill="hold" nodeType="clickEffect">
                                  <p:stCondLst>
                                    <p:cond delay="0"/>
                                  </p:stCondLst>
                                  <p:childTnLst>
                                    <p:animEffect transition="out" filter="fade">
                                      <p:cBhvr>
                                        <p:cTn id="36" dur="1000"/>
                                        <p:tgtEl>
                                          <p:spTgt spid="5"/>
                                        </p:tgtEl>
                                      </p:cBhvr>
                                    </p:animEffect>
                                    <p:anim calcmode="lin" valueType="num">
                                      <p:cBhvr>
                                        <p:cTn id="37" dur="1000"/>
                                        <p:tgtEl>
                                          <p:spTgt spid="5"/>
                                        </p:tgtEl>
                                        <p:attrNameLst>
                                          <p:attrName>ppt_x</p:attrName>
                                        </p:attrNameLst>
                                      </p:cBhvr>
                                      <p:tavLst>
                                        <p:tav tm="0">
                                          <p:val>
                                            <p:strVal val="ppt_x"/>
                                          </p:val>
                                        </p:tav>
                                        <p:tav tm="100000">
                                          <p:val>
                                            <p:strVal val="ppt_x"/>
                                          </p:val>
                                        </p:tav>
                                      </p:tavLst>
                                    </p:anim>
                                    <p:anim calcmode="lin" valueType="num">
                                      <p:cBhvr>
                                        <p:cTn id="38" dur="1000"/>
                                        <p:tgtEl>
                                          <p:spTgt spid="5"/>
                                        </p:tgtEl>
                                        <p:attrNameLst>
                                          <p:attrName>ppt_y</p:attrName>
                                        </p:attrNameLst>
                                      </p:cBhvr>
                                      <p:tavLst>
                                        <p:tav tm="0">
                                          <p:val>
                                            <p:strVal val="ppt_y"/>
                                          </p:val>
                                        </p:tav>
                                        <p:tav tm="100000">
                                          <p:val>
                                            <p:strVal val="ppt_y+.1"/>
                                          </p:val>
                                        </p:tav>
                                      </p:tavLst>
                                    </p:anim>
                                    <p:set>
                                      <p:cBhvr>
                                        <p:cTn id="39" dur="1" fill="hold">
                                          <p:stCondLst>
                                            <p:cond delay="999"/>
                                          </p:stCondLst>
                                        </p:cTn>
                                        <p:tgtEl>
                                          <p:spTgt spid="5"/>
                                        </p:tgtEl>
                                        <p:attrNameLst>
                                          <p:attrName>style.visibility</p:attrName>
                                        </p:attrNameLst>
                                      </p:cBhvr>
                                      <p:to>
                                        <p:strVal val="hidden"/>
                                      </p:to>
                                    </p:set>
                                  </p:childTnLst>
                                </p:cTn>
                              </p:par>
                              <p:par>
                                <p:cTn id="40" presetID="55" presetClass="exit" presetSubtype="0" fill="hold" nodeType="withEffect">
                                  <p:stCondLst>
                                    <p:cond delay="0"/>
                                  </p:stCondLst>
                                  <p:childTnLst>
                                    <p:anim calcmode="lin" valueType="num">
                                      <p:cBhvr>
                                        <p:cTn id="41" dur="1000"/>
                                        <p:tgtEl>
                                          <p:spTgt spid="5"/>
                                        </p:tgtEl>
                                        <p:attrNameLst>
                                          <p:attrName>ppt_w</p:attrName>
                                        </p:attrNameLst>
                                      </p:cBhvr>
                                      <p:tavLst>
                                        <p:tav tm="0">
                                          <p:val>
                                            <p:strVal val="ppt_w"/>
                                          </p:val>
                                        </p:tav>
                                        <p:tav tm="100000">
                                          <p:val>
                                            <p:strVal val="ppt_w*0.70"/>
                                          </p:val>
                                        </p:tav>
                                      </p:tavLst>
                                    </p:anim>
                                    <p:anim calcmode="lin" valueType="num">
                                      <p:cBhvr>
                                        <p:cTn id="42" dur="1000"/>
                                        <p:tgtEl>
                                          <p:spTgt spid="5"/>
                                        </p:tgtEl>
                                        <p:attrNameLst>
                                          <p:attrName>ppt_h</p:attrName>
                                        </p:attrNameLst>
                                      </p:cBhvr>
                                      <p:tavLst>
                                        <p:tav tm="0">
                                          <p:val>
                                            <p:strVal val="ppt_h"/>
                                          </p:val>
                                        </p:tav>
                                        <p:tav tm="100000">
                                          <p:val>
                                            <p:strVal val="ppt_h"/>
                                          </p:val>
                                        </p:tav>
                                      </p:tavLst>
                                    </p:anim>
                                    <p:animEffect transition="out" filter="fade">
                                      <p:cBhvr>
                                        <p:cTn id="43" dur="1000"/>
                                        <p:tgtEl>
                                          <p:spTgt spid="5"/>
                                        </p:tgtEl>
                                      </p:cBhvr>
                                    </p:animEffect>
                                    <p:set>
                                      <p:cBhvr>
                                        <p:cTn id="44" dur="1" fill="hold">
                                          <p:stCondLst>
                                            <p:cond delay="999"/>
                                          </p:stCondLst>
                                        </p:cTn>
                                        <p:tgtEl>
                                          <p:spTgt spid="5"/>
                                        </p:tgtEl>
                                        <p:attrNameLst>
                                          <p:attrName>style.visibility</p:attrName>
                                        </p:attrNameLst>
                                      </p:cBhvr>
                                      <p:to>
                                        <p:strVal val="hidden"/>
                                      </p:to>
                                    </p:set>
                                  </p:childTnLst>
                                </p:cTn>
                              </p:par>
                              <p:par>
                                <p:cTn id="45" presetID="10"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081602" y="1810309"/>
            <a:ext cx="6980796" cy="699404"/>
          </a:xfrm>
          <a:prstGeom prst="rect">
            <a:avLst/>
          </a:prstGeom>
        </p:spPr>
        <p:txBody>
          <a:bodyPr wrap="square" lIns="0" tIns="72000" rIns="0" bIns="72000">
            <a:spAutoFit/>
          </a:bodyPr>
          <a:lstStyle/>
          <a:p>
            <a:pPr algn="ctr"/>
            <a:r>
              <a:rPr lang="en-GB" dirty="0"/>
              <a:t>To convert from litres to millilitres, we multiply by 1000. What do you think we need to do to convert from millilitres to litres?</a:t>
            </a:r>
          </a:p>
        </p:txBody>
      </p:sp>
      <p:sp>
        <p:nvSpPr>
          <p:cNvPr id="14" name="Rectangle 13"/>
          <p:cNvSpPr/>
          <p:nvPr/>
        </p:nvSpPr>
        <p:spPr>
          <a:xfrm>
            <a:off x="755650" y="2509713"/>
            <a:ext cx="7632700" cy="738558"/>
          </a:xfrm>
          <a:prstGeom prst="rect">
            <a:avLst/>
          </a:prstGeom>
          <a:solidFill>
            <a:schemeClr val="bg1"/>
          </a:solidFill>
          <a:ln w="28575">
            <a:solidFill>
              <a:srgbClr val="924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We need to divide the number of millilitres by 1000.</a:t>
            </a:r>
          </a:p>
        </p:txBody>
      </p:sp>
      <p:sp>
        <p:nvSpPr>
          <p:cNvPr id="9" name="Rectangle 8"/>
          <p:cNvSpPr/>
          <p:nvPr/>
        </p:nvSpPr>
        <p:spPr>
          <a:xfrm>
            <a:off x="2383900" y="765175"/>
            <a:ext cx="4376198" cy="1107996"/>
          </a:xfrm>
          <a:prstGeom prst="rect">
            <a:avLst/>
          </a:prstGeom>
        </p:spPr>
        <p:txBody>
          <a:bodyPr wrap="none" lIns="0" tIns="0" rIns="0" bIns="0">
            <a:spAutoFit/>
          </a:bodyPr>
          <a:lstStyle/>
          <a:p>
            <a:pPr algn="ctr"/>
            <a:r>
              <a:rPr lang="en-GB" altLang="en-US" sz="3600" dirty="0">
                <a:latin typeface="+mj-lt"/>
              </a:rPr>
              <a:t>Converting </a:t>
            </a:r>
            <a:r>
              <a:rPr lang="en-GB" altLang="en-US" sz="3600" dirty="0" smtClean="0">
                <a:latin typeface="+mj-lt"/>
              </a:rPr>
              <a:t>Millilitres</a:t>
            </a:r>
          </a:p>
          <a:p>
            <a:pPr algn="ctr"/>
            <a:r>
              <a:rPr lang="en-GB" altLang="en-US" sz="3600" dirty="0" smtClean="0">
                <a:latin typeface="+mj-lt"/>
              </a:rPr>
              <a:t>to </a:t>
            </a:r>
            <a:r>
              <a:rPr lang="en-GB" altLang="en-US" sz="3600" dirty="0">
                <a:latin typeface="+mj-lt"/>
              </a:rPr>
              <a:t>Litres</a:t>
            </a:r>
            <a:endParaRPr lang="en-GB" sz="3600" dirty="0">
              <a:latin typeface="+mj-lt"/>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61459" y="3344482"/>
            <a:ext cx="3026891" cy="2748343"/>
          </a:xfrm>
          <a:prstGeom prst="rect">
            <a:avLst/>
          </a:prstGeom>
        </p:spPr>
      </p:pic>
      <p:sp>
        <p:nvSpPr>
          <p:cNvPr id="18" name="Rectangle 17"/>
          <p:cNvSpPr/>
          <p:nvPr/>
        </p:nvSpPr>
        <p:spPr>
          <a:xfrm>
            <a:off x="755650" y="3554847"/>
            <a:ext cx="4928458" cy="1807400"/>
          </a:xfrm>
          <a:prstGeom prst="rect">
            <a:avLst/>
          </a:prstGeom>
        </p:spPr>
        <p:txBody>
          <a:bodyPr wrap="square" lIns="0" tIns="72000" rIns="0" bIns="72000">
            <a:spAutoFit/>
          </a:bodyPr>
          <a:lstStyle/>
          <a:p>
            <a:r>
              <a:rPr lang="en-GB" dirty="0"/>
              <a:t>8000ml ÷ 1000 = 8l</a:t>
            </a:r>
          </a:p>
          <a:p>
            <a:endParaRPr lang="en-GB" dirty="0"/>
          </a:p>
          <a:p>
            <a:r>
              <a:rPr lang="en-GB" dirty="0"/>
              <a:t>If this creates a decimal number, the thousandths can be written as millilitres:</a:t>
            </a:r>
          </a:p>
          <a:p>
            <a:endParaRPr lang="en-GB" dirty="0"/>
          </a:p>
          <a:p>
            <a:r>
              <a:rPr lang="en-GB" dirty="0"/>
              <a:t>6500ml ÷ 1000 = 6.500 = 6l 500ml </a:t>
            </a:r>
          </a:p>
        </p:txBody>
      </p:sp>
    </p:spTree>
    <p:extLst>
      <p:ext uri="{BB962C8B-B14F-4D97-AF65-F5344CB8AC3E}">
        <p14:creationId xmlns:p14="http://schemas.microsoft.com/office/powerpoint/2010/main" val="489403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p:bldLst>
  </p:timing>
</p:sld>
</file>

<file path=ppt/theme/theme1.xml><?xml version="1.0" encoding="utf-8"?>
<a:theme xmlns:a="http://schemas.openxmlformats.org/drawingml/2006/main" name="1_Office Theme">
  <a:themeElements>
    <a:clrScheme name="Twinkl Planit">
      <a:dk1>
        <a:srgbClr val="1C1C1C"/>
      </a:dk1>
      <a:lt1>
        <a:srgbClr val="FFFFFF"/>
      </a:lt1>
      <a:dk2>
        <a:srgbClr val="132A8C"/>
      </a:dk2>
      <a:lt2>
        <a:srgbClr val="E2E2E2"/>
      </a:lt2>
      <a:accent1>
        <a:srgbClr val="6B388C"/>
      </a:accent1>
      <a:accent2>
        <a:srgbClr val="E6236A"/>
      </a:accent2>
      <a:accent3>
        <a:srgbClr val="32B3A2"/>
      </a:accent3>
      <a:accent4>
        <a:srgbClr val="A21774"/>
      </a:accent4>
      <a:accent5>
        <a:srgbClr val="14B4E4"/>
      </a:accent5>
      <a:accent6>
        <a:srgbClr val="EE7918"/>
      </a:accent6>
      <a:hlink>
        <a:srgbClr val="14B4E4"/>
      </a:hlink>
      <a:folHlink>
        <a:srgbClr val="86CEFA"/>
      </a:folHlink>
    </a:clrScheme>
    <a:fontScheme name="Custom 1">
      <a:majorFont>
        <a:latin typeface="Twinkl SemiBold"/>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sson Presentation Template" id="{14A540DB-2BD4-4E42-9A45-35BBAA252D39}" vid="{82D6A7FA-28C5-4B0C-A16A-E306BAE6F13D}"/>
    </a:ext>
  </a:extLst>
</a:theme>
</file>

<file path=ppt/theme/theme2.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Lesson Presentation Template" id="{14A540DB-2BD4-4E42-9A45-35BBAA252D39}" vid="{444C389A-D247-4C10-BA1B-553142AFC24B}"/>
    </a:ext>
  </a:extLst>
</a:theme>
</file>

<file path=docProps/app.xml><?xml version="1.0" encoding="utf-8"?>
<Properties xmlns="http://schemas.openxmlformats.org/officeDocument/2006/extended-properties" xmlns:vt="http://schemas.openxmlformats.org/officeDocument/2006/docPropsVTypes">
  <Template/>
  <TotalTime>765</TotalTime>
  <Words>895</Words>
  <Application>Microsoft Office PowerPoint</Application>
  <PresentationFormat>On-screen Show (4:3)</PresentationFormat>
  <Paragraphs>205</Paragraphs>
  <Slides>23</Slides>
  <Notes>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23</vt:i4>
      </vt:variant>
    </vt:vector>
  </HeadingPairs>
  <TitlesOfParts>
    <vt:vector size="33" baseType="lpstr">
      <vt:lpstr>Tuffy</vt:lpstr>
      <vt:lpstr>Sassoon Infant Rg</vt:lpstr>
      <vt:lpstr>Sassoon Infant Md</vt:lpstr>
      <vt:lpstr>Tuffy-TTF</vt:lpstr>
      <vt:lpstr>Twinkl</vt:lpstr>
      <vt:lpstr>Kalam</vt:lpstr>
      <vt:lpstr>Twinkl SemiBold</vt:lpstr>
      <vt:lpstr>Arial</vt:lpstr>
      <vt:lpstr>1_Office Theme</vt:lpstr>
      <vt:lpstr>Office Theme</vt:lpstr>
      <vt:lpstr>Maths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Leather</dc:creator>
  <cp:lastModifiedBy>Rachel Leather</cp:lastModifiedBy>
  <cp:revision>46</cp:revision>
  <dcterms:created xsi:type="dcterms:W3CDTF">2018-10-16T13:36:33Z</dcterms:created>
  <dcterms:modified xsi:type="dcterms:W3CDTF">2018-11-05T08:58:01Z</dcterms:modified>
</cp:coreProperties>
</file>