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7" r:id="rId6"/>
    <p:sldId id="258" r:id="rId7"/>
    <p:sldId id="259" r:id="rId8"/>
    <p:sldId id="261" r:id="rId9"/>
    <p:sldId id="260" r:id="rId10"/>
    <p:sldId id="263" r:id="rId11"/>
    <p:sldId id="264" r:id="rId12"/>
    <p:sldId id="270" r:id="rId13"/>
    <p:sldId id="266"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57"/>
            <p14:sldId id="258"/>
            <p14:sldId id="259"/>
            <p14:sldId id="261"/>
            <p14:sldId id="260"/>
            <p14:sldId id="263"/>
            <p14:sldId id="264"/>
            <p14:sldId id="270"/>
            <p14:sldId id="266"/>
            <p14:sldId id="269"/>
          </p14:sldIdLst>
        </p14:section>
        <p14:section name="Design, Impress, Work Together"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F4CDD-C580-6820-B3E8-59C179FA820A}" v="926" dt="2023-09-20T10:06:09.109"/>
    <p1510:client id="{D2BADD0B-729D-06A6-78DC-7BB65F1455DA}" v="11" dt="2023-09-21T07:27:22.234"/>
    <p1510:client id="{EFDC0EC6-1EE1-82DE-7CE9-E12B5625FAB6}" v="267" dt="2023-09-27T10:15:10.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280" autoAdjust="0"/>
  </p:normalViewPr>
  <p:slideViewPr>
    <p:cSldViewPr snapToGrid="0">
      <p:cViewPr varScale="1">
        <p:scale>
          <a:sx n="70" d="100"/>
          <a:sy n="70" d="100"/>
        </p:scale>
        <p:origin x="53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10/10/2023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EEBAAA-29B5-4AF5-BC5F-7E580C29002D}" type="datetimeFigureOut">
              <a:rPr lang="en-US" smtClean="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5" name="Date Placeholder 4"/>
          <p:cNvSpPr>
            <a:spLocks noGrp="1"/>
          </p:cNvSpPr>
          <p:nvPr>
            <p:ph type="dt" sz="half" idx="10"/>
          </p:nvPr>
        </p:nvSpPr>
        <p:spPr/>
        <p:txBody>
          <a:bodyPr/>
          <a:lstStyle/>
          <a:p>
            <a:fld id="{8BEEBAAA-29B5-4AF5-BC5F-7E580C29002D}" type="datetimeFigureOut">
              <a:rPr lang="en-US" smtClean="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7" name="Date Placeholder 6"/>
          <p:cNvSpPr>
            <a:spLocks noGrp="1"/>
          </p:cNvSpPr>
          <p:nvPr>
            <p:ph type="dt" sz="half" idx="10"/>
          </p:nvPr>
        </p:nvSpPr>
        <p:spPr/>
        <p:txBody>
          <a:bodyPr/>
          <a:lstStyle/>
          <a:p>
            <a:fld id="{8BEEBAAA-29B5-4AF5-BC5F-7E580C29002D}" type="datetimeFigureOut">
              <a:rPr lang="en-US" smtClean="0"/>
              <a:t>10/10/2023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10/10/2023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10/10/2023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10/10/2023</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2596" y="2022370"/>
            <a:ext cx="10515600" cy="2387600"/>
          </a:xfrm>
        </p:spPr>
        <p:txBody>
          <a:bodyPr/>
          <a:lstStyle/>
          <a:p>
            <a:pPr algn="ctr"/>
            <a:r>
              <a:rPr lang="en-US" dirty="0">
                <a:latin typeface="Comic Sans MS"/>
              </a:rPr>
              <a:t>Welcome to Otter class 2023-2024</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Any questions?</a:t>
            </a:r>
          </a:p>
        </p:txBody>
      </p:sp>
      <p:pic>
        <p:nvPicPr>
          <p:cNvPr id="4" name="Picture 3"/>
          <p:cNvPicPr>
            <a:picLocks noChangeAspect="1"/>
          </p:cNvPicPr>
          <p:nvPr/>
        </p:nvPicPr>
        <p:blipFill>
          <a:blip r:embed="rId2"/>
          <a:stretch>
            <a:fillRect/>
          </a:stretch>
        </p:blipFill>
        <p:spPr>
          <a:xfrm rot="163918">
            <a:off x="4483945" y="1906075"/>
            <a:ext cx="2990344" cy="4393506"/>
          </a:xfrm>
          <a:prstGeom prst="rect">
            <a:avLst/>
          </a:prstGeom>
        </p:spPr>
      </p:pic>
    </p:spTree>
    <p:extLst>
      <p:ext uri="{BB962C8B-B14F-4D97-AF65-F5344CB8AC3E}">
        <p14:creationId xmlns:p14="http://schemas.microsoft.com/office/powerpoint/2010/main" val="2669362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1854557"/>
            <a:ext cx="9800823" cy="2308324"/>
          </a:xfrm>
          <a:prstGeom prst="rect">
            <a:avLst/>
          </a:prstGeom>
          <a:noFill/>
        </p:spPr>
        <p:txBody>
          <a:bodyPr wrap="square" rtlCol="0">
            <a:spAutoFit/>
          </a:bodyPr>
          <a:lstStyle/>
          <a:p>
            <a:r>
              <a:rPr lang="en-GB" sz="4800" dirty="0">
                <a:latin typeface="Comic Sans MS" panose="030F0702030302020204" pitchFamily="66" charset="0"/>
              </a:rPr>
              <a:t>Thank you for taking the time to join us this afternoon! As always your support is much appreciated.</a:t>
            </a:r>
          </a:p>
        </p:txBody>
      </p:sp>
      <p:pic>
        <p:nvPicPr>
          <p:cNvPr id="3074" name="Picture 2" descr="The Smiley Face (Yes, That One) Is Getting An Animated Show | IndieW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97" y="4420377"/>
            <a:ext cx="3051264" cy="21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8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Introductions…</a:t>
            </a:r>
          </a:p>
        </p:txBody>
      </p:sp>
      <p:sp>
        <p:nvSpPr>
          <p:cNvPr id="4" name="TextBox 3"/>
          <p:cNvSpPr txBox="1"/>
          <p:nvPr/>
        </p:nvSpPr>
        <p:spPr>
          <a:xfrm>
            <a:off x="1312177" y="3392368"/>
            <a:ext cx="3734873" cy="1938992"/>
          </a:xfrm>
          <a:prstGeom prst="rect">
            <a:avLst/>
          </a:prstGeom>
          <a:noFill/>
        </p:spPr>
        <p:txBody>
          <a:bodyPr wrap="square" lIns="91440" tIns="45720" rIns="91440" bIns="45720" rtlCol="0" anchor="t">
            <a:spAutoFit/>
          </a:bodyPr>
          <a:lstStyle/>
          <a:p>
            <a:r>
              <a:rPr lang="en-GB" sz="4000" dirty="0">
                <a:latin typeface="Comic Sans MS"/>
              </a:rPr>
              <a:t>Mr Sidhu</a:t>
            </a:r>
          </a:p>
          <a:p>
            <a:endParaRPr lang="en-GB" sz="4000" dirty="0">
              <a:latin typeface="Comic Sans MS"/>
            </a:endParaRPr>
          </a:p>
          <a:p>
            <a:r>
              <a:rPr lang="en-GB" sz="4000" dirty="0">
                <a:latin typeface="Comic Sans MS"/>
              </a:rPr>
              <a:t>Mrs Burton</a:t>
            </a:r>
            <a:endParaRPr lang="en-GB" dirty="0"/>
          </a:p>
        </p:txBody>
      </p:sp>
      <p:sp>
        <p:nvSpPr>
          <p:cNvPr id="5" name="TextBox 4"/>
          <p:cNvSpPr txBox="1"/>
          <p:nvPr/>
        </p:nvSpPr>
        <p:spPr>
          <a:xfrm>
            <a:off x="6915278" y="3532737"/>
            <a:ext cx="3734873" cy="1938992"/>
          </a:xfrm>
          <a:prstGeom prst="rect">
            <a:avLst/>
          </a:prstGeom>
          <a:noFill/>
        </p:spPr>
        <p:txBody>
          <a:bodyPr wrap="square" lIns="91440" tIns="45720" rIns="91440" bIns="45720" rtlCol="0" anchor="t">
            <a:spAutoFit/>
          </a:bodyPr>
          <a:lstStyle/>
          <a:p>
            <a:r>
              <a:rPr lang="en-GB" sz="4000" dirty="0">
                <a:latin typeface="Comic Sans MS"/>
              </a:rPr>
              <a:t>Mr Cartright</a:t>
            </a:r>
            <a:endParaRPr lang="en-GB" sz="4000" dirty="0">
              <a:latin typeface="Comic Sans MS" panose="030F0702030302020204" pitchFamily="66" charset="0"/>
            </a:endParaRPr>
          </a:p>
          <a:p>
            <a:endParaRPr lang="en-GB" sz="4000" dirty="0">
              <a:latin typeface="Comic Sans MS"/>
            </a:endParaRPr>
          </a:p>
          <a:p>
            <a:r>
              <a:rPr lang="en-GB" sz="4000" dirty="0">
                <a:latin typeface="Comic Sans MS"/>
              </a:rPr>
              <a:t>Miss Gill</a:t>
            </a:r>
            <a:endParaRPr lang="en-GB" sz="4000" dirty="0">
              <a:latin typeface="Comic Sans MS" panose="030F0702030302020204" pitchFamily="66" charset="0"/>
            </a:endParaRPr>
          </a:p>
        </p:txBody>
      </p:sp>
      <p:pic>
        <p:nvPicPr>
          <p:cNvPr id="3" name="Picture 2" descr="A person in a black jacket&#10;&#10;Description automatically generated">
            <a:extLst>
              <a:ext uri="{FF2B5EF4-FFF2-40B4-BE49-F238E27FC236}">
                <a16:creationId xmlns:a16="http://schemas.microsoft.com/office/drawing/2014/main" id="{E8ACDB26-2916-9E06-E744-52F72E7E85B3}"/>
              </a:ext>
            </a:extLst>
          </p:cNvPr>
          <p:cNvPicPr>
            <a:picLocks noChangeAspect="1"/>
          </p:cNvPicPr>
          <p:nvPr/>
        </p:nvPicPr>
        <p:blipFill>
          <a:blip r:embed="rId2"/>
          <a:stretch>
            <a:fillRect/>
          </a:stretch>
        </p:blipFill>
        <p:spPr>
          <a:xfrm>
            <a:off x="45119" y="2341145"/>
            <a:ext cx="1333500" cy="1714500"/>
          </a:xfrm>
          <a:prstGeom prst="rect">
            <a:avLst/>
          </a:prstGeom>
        </p:spPr>
      </p:pic>
      <p:pic>
        <p:nvPicPr>
          <p:cNvPr id="6" name="Picture 5" descr="A person in a black tank top&#10;&#10;Description automatically generated">
            <a:extLst>
              <a:ext uri="{FF2B5EF4-FFF2-40B4-BE49-F238E27FC236}">
                <a16:creationId xmlns:a16="http://schemas.microsoft.com/office/drawing/2014/main" id="{0465C0C1-E6EE-52C5-13B4-C2E1E4A8F7FB}"/>
              </a:ext>
            </a:extLst>
          </p:cNvPr>
          <p:cNvPicPr>
            <a:picLocks noChangeAspect="1"/>
          </p:cNvPicPr>
          <p:nvPr/>
        </p:nvPicPr>
        <p:blipFill>
          <a:blip r:embed="rId3"/>
          <a:stretch>
            <a:fillRect/>
          </a:stretch>
        </p:blipFill>
        <p:spPr>
          <a:xfrm>
            <a:off x="4276223" y="4707355"/>
            <a:ext cx="1333500" cy="1714500"/>
          </a:xfrm>
          <a:prstGeom prst="rect">
            <a:avLst/>
          </a:prstGeom>
        </p:spPr>
      </p:pic>
      <p:pic>
        <p:nvPicPr>
          <p:cNvPr id="7" name="Picture 6" descr="A person wearing glasses and a grey shirt&#10;&#10;Description automatically generated">
            <a:extLst>
              <a:ext uri="{FF2B5EF4-FFF2-40B4-BE49-F238E27FC236}">
                <a16:creationId xmlns:a16="http://schemas.microsoft.com/office/drawing/2014/main" id="{291AE914-5579-7D37-83B4-9558FBACC4EB}"/>
              </a:ext>
            </a:extLst>
          </p:cNvPr>
          <p:cNvPicPr>
            <a:picLocks noChangeAspect="1"/>
          </p:cNvPicPr>
          <p:nvPr/>
        </p:nvPicPr>
        <p:blipFill>
          <a:blip r:embed="rId4"/>
          <a:stretch>
            <a:fillRect/>
          </a:stretch>
        </p:blipFill>
        <p:spPr>
          <a:xfrm>
            <a:off x="5689934" y="2531645"/>
            <a:ext cx="1333500" cy="1714500"/>
          </a:xfrm>
          <a:prstGeom prst="rect">
            <a:avLst/>
          </a:prstGeom>
        </p:spPr>
      </p:pic>
      <p:pic>
        <p:nvPicPr>
          <p:cNvPr id="8" name="Picture 7" descr="A person with long hair wearing a black shirt&#10;&#10;Description automatically generated">
            <a:extLst>
              <a:ext uri="{FF2B5EF4-FFF2-40B4-BE49-F238E27FC236}">
                <a16:creationId xmlns:a16="http://schemas.microsoft.com/office/drawing/2014/main" id="{0DE3B711-4F89-C434-A2CD-71744B753659}"/>
              </a:ext>
            </a:extLst>
          </p:cNvPr>
          <p:cNvPicPr>
            <a:picLocks noChangeAspect="1"/>
          </p:cNvPicPr>
          <p:nvPr/>
        </p:nvPicPr>
        <p:blipFill>
          <a:blip r:embed="rId5"/>
          <a:stretch>
            <a:fillRect/>
          </a:stretch>
        </p:blipFill>
        <p:spPr>
          <a:xfrm>
            <a:off x="9118934" y="4617119"/>
            <a:ext cx="1333500" cy="1714500"/>
          </a:xfrm>
          <a:prstGeom prst="rect">
            <a:avLst/>
          </a:prstGeom>
        </p:spPr>
      </p:pic>
    </p:spTree>
    <p:extLst>
      <p:ext uri="{BB962C8B-B14F-4D97-AF65-F5344CB8AC3E}">
        <p14:creationId xmlns:p14="http://schemas.microsoft.com/office/powerpoint/2010/main" val="305254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673" y="1867437"/>
            <a:ext cx="10045521" cy="1323439"/>
          </a:xfrm>
          <a:prstGeom prst="rect">
            <a:avLst/>
          </a:prstGeom>
          <a:noFill/>
        </p:spPr>
        <p:txBody>
          <a:bodyPr wrap="square" lIns="91440" tIns="45720" rIns="91440" bIns="45720" rtlCol="0" anchor="t">
            <a:spAutoFit/>
          </a:bodyPr>
          <a:lstStyle/>
          <a:p>
            <a:r>
              <a:rPr lang="en-GB" sz="4000" dirty="0">
                <a:latin typeface="Comic Sans MS"/>
              </a:rPr>
              <a:t>Otter class is made up of KS3 pupils from years 7-9</a:t>
            </a:r>
            <a:endParaRPr lang="en-GB" sz="4000" dirty="0">
              <a:latin typeface="Comic Sans MS" panose="030F0702030302020204" pitchFamily="66" charset="0"/>
            </a:endParaRPr>
          </a:p>
        </p:txBody>
      </p:sp>
      <p:pic>
        <p:nvPicPr>
          <p:cNvPr id="2" name="Picture 1" descr="A group of kids in a classroom&#10;&#10;Description automatically generated">
            <a:extLst>
              <a:ext uri="{FF2B5EF4-FFF2-40B4-BE49-F238E27FC236}">
                <a16:creationId xmlns:a16="http://schemas.microsoft.com/office/drawing/2014/main" id="{797C91B2-4247-C977-76AD-49B7EEACD061}"/>
              </a:ext>
            </a:extLst>
          </p:cNvPr>
          <p:cNvPicPr>
            <a:picLocks noChangeAspect="1"/>
          </p:cNvPicPr>
          <p:nvPr/>
        </p:nvPicPr>
        <p:blipFill>
          <a:blip r:embed="rId2"/>
          <a:stretch>
            <a:fillRect/>
          </a:stretch>
        </p:blipFill>
        <p:spPr>
          <a:xfrm>
            <a:off x="3711742" y="3192082"/>
            <a:ext cx="4608094" cy="3461679"/>
          </a:xfrm>
          <a:prstGeom prst="rect">
            <a:avLst/>
          </a:prstGeom>
        </p:spPr>
      </p:pic>
    </p:spTree>
    <p:extLst>
      <p:ext uri="{BB962C8B-B14F-4D97-AF65-F5344CB8AC3E}">
        <p14:creationId xmlns:p14="http://schemas.microsoft.com/office/powerpoint/2010/main" val="170464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Equipment</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458175">
            <a:off x="10359414" y="1678674"/>
            <a:ext cx="1377661" cy="1079434"/>
          </a:xfrm>
          <a:prstGeom prst="rect">
            <a:avLst/>
          </a:prstGeom>
        </p:spPr>
      </p:pic>
      <p:sp>
        <p:nvSpPr>
          <p:cNvPr id="5" name="TextBox 4"/>
          <p:cNvSpPr txBox="1"/>
          <p:nvPr/>
        </p:nvSpPr>
        <p:spPr>
          <a:xfrm>
            <a:off x="604434" y="2806650"/>
            <a:ext cx="10573082" cy="2862322"/>
          </a:xfrm>
          <a:prstGeom prst="rect">
            <a:avLst/>
          </a:prstGeom>
          <a:noFill/>
        </p:spPr>
        <p:txBody>
          <a:bodyPr wrap="square" lIns="91440" tIns="45720" rIns="91440" bIns="45720" rtlCol="0" anchor="t">
            <a:spAutoFit/>
          </a:bodyPr>
          <a:lstStyle/>
          <a:p>
            <a:r>
              <a:rPr lang="en-GB" sz="3600" dirty="0">
                <a:latin typeface="Comic Sans MS" panose="030F0702030302020204" pitchFamily="66" charset="0"/>
              </a:rPr>
              <a:t>All equipment is provided by school. Pupils each have their own pencil case which contains everything that they could possibly need in class.</a:t>
            </a:r>
          </a:p>
          <a:p>
            <a:endParaRPr lang="en-GB" sz="3600" dirty="0">
              <a:latin typeface="Comic Sans MS" panose="030F0702030302020204" pitchFamily="66" charset="0"/>
            </a:endParaRPr>
          </a:p>
        </p:txBody>
      </p:sp>
    </p:spTree>
    <p:extLst>
      <p:ext uri="{BB962C8B-B14F-4D97-AF65-F5344CB8AC3E}">
        <p14:creationId xmlns:p14="http://schemas.microsoft.com/office/powerpoint/2010/main" val="215325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Spellings and homework</a:t>
            </a:r>
          </a:p>
        </p:txBody>
      </p:sp>
      <p:pic>
        <p:nvPicPr>
          <p:cNvPr id="4" name="Picture 3"/>
          <p:cNvPicPr>
            <a:picLocks noChangeAspect="1"/>
          </p:cNvPicPr>
          <p:nvPr/>
        </p:nvPicPr>
        <p:blipFill>
          <a:blip r:embed="rId2"/>
          <a:stretch>
            <a:fillRect/>
          </a:stretch>
        </p:blipFill>
        <p:spPr>
          <a:xfrm>
            <a:off x="294536" y="1774936"/>
            <a:ext cx="7610475" cy="4467225"/>
          </a:xfrm>
          <a:prstGeom prst="rect">
            <a:avLst/>
          </a:prstGeom>
        </p:spPr>
      </p:pic>
      <p:sp>
        <p:nvSpPr>
          <p:cNvPr id="5" name="TextBox 4"/>
          <p:cNvSpPr txBox="1"/>
          <p:nvPr/>
        </p:nvSpPr>
        <p:spPr>
          <a:xfrm>
            <a:off x="8113689" y="1596981"/>
            <a:ext cx="3683358" cy="3816429"/>
          </a:xfrm>
          <a:prstGeom prst="rect">
            <a:avLst/>
          </a:prstGeom>
          <a:noFill/>
        </p:spPr>
        <p:txBody>
          <a:bodyPr wrap="square" lIns="91440" tIns="45720" rIns="91440" bIns="45720" rtlCol="0" anchor="t">
            <a:spAutoFit/>
          </a:bodyPr>
          <a:lstStyle/>
          <a:p>
            <a:r>
              <a:rPr lang="en-GB" sz="1600" b="1" dirty="0">
                <a:solidFill>
                  <a:srgbClr val="333333"/>
                </a:solidFill>
                <a:latin typeface="Comic Sans MS"/>
              </a:rPr>
              <a:t>Homework will be given out on a Monday and we ask for it to be returned on the Friday at the end of the week.</a:t>
            </a:r>
            <a:endParaRPr lang="en-GB" sz="1600" dirty="0">
              <a:solidFill>
                <a:srgbClr val="333333"/>
              </a:solidFill>
              <a:latin typeface="Comic Sans MS"/>
            </a:endParaRPr>
          </a:p>
          <a:p>
            <a:endParaRPr lang="en-GB" sz="1600" b="1" dirty="0">
              <a:solidFill>
                <a:srgbClr val="333333"/>
              </a:solidFill>
              <a:latin typeface="Comic Sans MS" panose="030F0702030302020204" pitchFamily="66" charset="0"/>
            </a:endParaRPr>
          </a:p>
          <a:p>
            <a:r>
              <a:rPr lang="en-GB" sz="1600" b="1" dirty="0">
                <a:solidFill>
                  <a:srgbClr val="333333"/>
                </a:solidFill>
                <a:latin typeface="Comic Sans MS"/>
              </a:rPr>
              <a:t>New spellings will be given out each week and focused on your child's learning age. Please practise at home with your child and they will also practise in school every morning. </a:t>
            </a:r>
            <a:endParaRPr lang="en-GB" sz="1600" b="1" dirty="0">
              <a:solidFill>
                <a:srgbClr val="333333"/>
              </a:solidFill>
              <a:latin typeface="Comic Sans MS" panose="030F0702030302020204" pitchFamily="66" charset="0"/>
            </a:endParaRPr>
          </a:p>
          <a:p>
            <a:endParaRPr lang="en-GB" sz="1600" b="1" dirty="0">
              <a:solidFill>
                <a:srgbClr val="333333"/>
              </a:solidFill>
              <a:latin typeface="Comic Sans MS" panose="030F0702030302020204" pitchFamily="66" charset="0"/>
            </a:endParaRPr>
          </a:p>
          <a:p>
            <a:r>
              <a:rPr lang="en-GB" sz="1600" b="1" dirty="0">
                <a:solidFill>
                  <a:srgbClr val="333333"/>
                </a:solidFill>
                <a:latin typeface="Comic Sans MS"/>
              </a:rPr>
              <a:t>Homework will be alternate English and Maths each week. </a:t>
            </a:r>
            <a:endParaRPr lang="en-GB" sz="1600" b="1" dirty="0">
              <a:solidFill>
                <a:srgbClr val="333333"/>
              </a:solidFill>
              <a:latin typeface="Comic Sans MS" panose="030F0702030302020204" pitchFamily="66" charset="0"/>
            </a:endParaRPr>
          </a:p>
          <a:p>
            <a:endParaRPr lang="en-GB"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48413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What should pupils bring to school daily?</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21359047">
            <a:off x="1081457" y="2251880"/>
            <a:ext cx="1061242" cy="1095953"/>
          </a:xfrm>
          <a:prstGeom prst="rect">
            <a:avLst/>
          </a:prstGeom>
        </p:spPr>
      </p:pic>
      <p:sp>
        <p:nvSpPr>
          <p:cNvPr id="5" name="TextBox 4"/>
          <p:cNvSpPr txBox="1"/>
          <p:nvPr/>
        </p:nvSpPr>
        <p:spPr>
          <a:xfrm>
            <a:off x="2593075" y="1943110"/>
            <a:ext cx="8488907" cy="1938992"/>
          </a:xfrm>
          <a:prstGeom prst="rect">
            <a:avLst/>
          </a:prstGeom>
          <a:noFill/>
        </p:spPr>
        <p:txBody>
          <a:bodyPr wrap="square" rtlCol="0">
            <a:spAutoFit/>
          </a:bodyPr>
          <a:lstStyle/>
          <a:p>
            <a:r>
              <a:rPr lang="en-GB" sz="2000" dirty="0">
                <a:latin typeface="Comic Sans MS" panose="030F0702030302020204" pitchFamily="66" charset="0"/>
              </a:rPr>
              <a:t>Pupils have all been given a planner. Every Monday they will add any important information for the week ahead. </a:t>
            </a:r>
          </a:p>
          <a:p>
            <a:endParaRPr lang="en-GB" sz="2000" dirty="0">
              <a:latin typeface="Comic Sans MS" panose="030F0702030302020204" pitchFamily="66" charset="0"/>
            </a:endParaRPr>
          </a:p>
          <a:p>
            <a:r>
              <a:rPr lang="en-GB" sz="2000" dirty="0">
                <a:latin typeface="Comic Sans MS" panose="030F0702030302020204" pitchFamily="66" charset="0"/>
              </a:rPr>
              <a:t>These are also used for school/home communication. Please feel free to write any notes to class staff in here. Staff will also use planners to pass on any messages home, please check these daily.</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rot="386013">
            <a:off x="1044383" y="4176216"/>
            <a:ext cx="1071392" cy="906784"/>
          </a:xfrm>
          <a:prstGeom prst="rect">
            <a:avLst/>
          </a:prstGeom>
        </p:spPr>
      </p:pic>
      <p:sp>
        <p:nvSpPr>
          <p:cNvPr id="8" name="TextBox 7"/>
          <p:cNvSpPr txBox="1"/>
          <p:nvPr/>
        </p:nvSpPr>
        <p:spPr>
          <a:xfrm>
            <a:off x="2688609" y="4271749"/>
            <a:ext cx="8665192" cy="1477328"/>
          </a:xfrm>
          <a:prstGeom prst="rect">
            <a:avLst/>
          </a:prstGeom>
          <a:noFill/>
        </p:spPr>
        <p:txBody>
          <a:bodyPr wrap="square" rtlCol="0">
            <a:spAutoFit/>
          </a:bodyPr>
          <a:lstStyle/>
          <a:p>
            <a:r>
              <a:rPr lang="en-GB" dirty="0">
                <a:latin typeface="Comic Sans MS" panose="030F0702030302020204" pitchFamily="66" charset="0"/>
              </a:rPr>
              <a:t>Reading books and records are given in line with pupils phonics assessments. We aim to read with your child on a 1:1 basis 3x each week. Please record in the reading record when you have read with your child at home.</a:t>
            </a:r>
          </a:p>
          <a:p>
            <a:endParaRPr lang="en-GB" dirty="0">
              <a:latin typeface="Comic Sans MS" panose="030F0702030302020204" pitchFamily="66" charset="0"/>
            </a:endParaRPr>
          </a:p>
          <a:p>
            <a:r>
              <a:rPr lang="en-GB" dirty="0">
                <a:latin typeface="Comic Sans MS" panose="030F0702030302020204" pitchFamily="66" charset="0"/>
              </a:rPr>
              <a:t>Books will be changed as required. </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044383" y="5918719"/>
            <a:ext cx="959115" cy="791005"/>
          </a:xfrm>
          <a:prstGeom prst="rect">
            <a:avLst/>
          </a:prstGeom>
        </p:spPr>
      </p:pic>
      <p:sp>
        <p:nvSpPr>
          <p:cNvPr id="10" name="TextBox 9"/>
          <p:cNvSpPr txBox="1"/>
          <p:nvPr/>
        </p:nvSpPr>
        <p:spPr>
          <a:xfrm>
            <a:off x="2688609" y="6127845"/>
            <a:ext cx="5076967" cy="369332"/>
          </a:xfrm>
          <a:prstGeom prst="rect">
            <a:avLst/>
          </a:prstGeom>
          <a:noFill/>
        </p:spPr>
        <p:txBody>
          <a:bodyPr wrap="square" lIns="91440" tIns="45720" rIns="91440" bIns="45720" rtlCol="0" anchor="t">
            <a:spAutoFit/>
          </a:bodyPr>
          <a:lstStyle/>
          <a:p>
            <a:r>
              <a:rPr lang="en-GB" dirty="0">
                <a:latin typeface="Comic Sans MS"/>
              </a:rPr>
              <a:t>Water bottles and snack if required.</a:t>
            </a:r>
            <a:endParaRPr lang="en-GB" dirty="0">
              <a:latin typeface="Comic Sans MS" panose="030F0702030302020204" pitchFamily="66" charset="0"/>
            </a:endParaRPr>
          </a:p>
        </p:txBody>
      </p:sp>
    </p:spTree>
    <p:extLst>
      <p:ext uri="{BB962C8B-B14F-4D97-AF65-F5344CB8AC3E}">
        <p14:creationId xmlns:p14="http://schemas.microsoft.com/office/powerpoint/2010/main" val="177558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a:rPr>
              <a:t>PE, Art, Technology, Spanish and RE</a:t>
            </a:r>
            <a:endParaRPr lang="en-GB" dirty="0">
              <a:latin typeface="Comic Sans MS" panose="030F0702030302020204" pitchFamily="66" charset="0"/>
            </a:endParaRPr>
          </a:p>
        </p:txBody>
      </p:sp>
      <p:sp>
        <p:nvSpPr>
          <p:cNvPr id="8" name="TextBox 7"/>
          <p:cNvSpPr txBox="1"/>
          <p:nvPr/>
        </p:nvSpPr>
        <p:spPr>
          <a:xfrm>
            <a:off x="1227292" y="1710680"/>
            <a:ext cx="2924185" cy="369332"/>
          </a:xfrm>
          <a:prstGeom prst="rect">
            <a:avLst/>
          </a:prstGeom>
          <a:noFill/>
        </p:spPr>
        <p:txBody>
          <a:bodyPr wrap="square" lIns="91440" tIns="45720" rIns="91440" bIns="45720" rtlCol="0" anchor="t">
            <a:spAutoFit/>
          </a:bodyPr>
          <a:lstStyle/>
          <a:p>
            <a:r>
              <a:rPr lang="en-GB" b="1" dirty="0">
                <a:latin typeface="Comic Sans MS"/>
              </a:rPr>
              <a:t>PE – Thursday</a:t>
            </a:r>
            <a:endParaRPr lang="en-GB" b="1" dirty="0">
              <a:latin typeface="Comic Sans MS" panose="030F0702030302020204" pitchFamily="66" charset="0"/>
            </a:endParaRPr>
          </a:p>
        </p:txBody>
      </p:sp>
      <p:sp>
        <p:nvSpPr>
          <p:cNvPr id="10" name="TextBox 9"/>
          <p:cNvSpPr txBox="1"/>
          <p:nvPr/>
        </p:nvSpPr>
        <p:spPr>
          <a:xfrm>
            <a:off x="1223627" y="2573403"/>
            <a:ext cx="3657600" cy="3108543"/>
          </a:xfrm>
          <a:prstGeom prst="rect">
            <a:avLst/>
          </a:prstGeom>
          <a:noFill/>
        </p:spPr>
        <p:txBody>
          <a:bodyPr wrap="square" lIns="91440" tIns="45720" rIns="91440" bIns="45720" rtlCol="0" anchor="t">
            <a:spAutoFit/>
          </a:bodyPr>
          <a:lstStyle/>
          <a:p>
            <a:r>
              <a:rPr lang="en-GB" sz="2800" dirty="0">
                <a:latin typeface="Comic Sans MS"/>
              </a:rPr>
              <a:t>Pupils should come to school in their PE kit on Thursdays.</a:t>
            </a:r>
          </a:p>
          <a:p>
            <a:endParaRPr lang="en-GB" sz="2800" dirty="0">
              <a:latin typeface="Comic Sans MS"/>
            </a:endParaRPr>
          </a:p>
          <a:p>
            <a:r>
              <a:rPr lang="en-GB" sz="2800" dirty="0">
                <a:latin typeface="Comic Sans MS"/>
              </a:rPr>
              <a:t>PE is taught by the Warrington Wolves foundation coaches.</a:t>
            </a:r>
          </a:p>
        </p:txBody>
      </p:sp>
      <p:pic>
        <p:nvPicPr>
          <p:cNvPr id="2050" name="Picture 2" descr="P.E Kit &amp;amp; P.E. Days – Pumpherston and Uphall Station CP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030" y="3275696"/>
            <a:ext cx="1827771" cy="15828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89EBDC-8B2C-A4BF-3A9D-F1C0F389D86E}"/>
              </a:ext>
            </a:extLst>
          </p:cNvPr>
          <p:cNvSpPr txBox="1"/>
          <p:nvPr/>
        </p:nvSpPr>
        <p:spPr>
          <a:xfrm>
            <a:off x="7040980" y="2190750"/>
            <a:ext cx="431131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Comic Sans MS"/>
                <a:cs typeface="Segoe UI"/>
              </a:rPr>
              <a:t>Otter class will be taught Spanish and RE by Mrs </a:t>
            </a:r>
            <a:r>
              <a:rPr lang="en-GB" sz="2800" dirty="0" err="1">
                <a:latin typeface="Comic Sans MS"/>
                <a:cs typeface="Segoe UI"/>
              </a:rPr>
              <a:t>Stunnell</a:t>
            </a:r>
            <a:r>
              <a:rPr lang="en-GB" sz="2800" dirty="0">
                <a:latin typeface="Comic Sans MS"/>
                <a:cs typeface="Segoe UI"/>
              </a:rPr>
              <a:t>. </a:t>
            </a:r>
          </a:p>
          <a:p>
            <a:endParaRPr lang="en-GB" sz="2800" dirty="0">
              <a:latin typeface="Comic Sans MS"/>
              <a:cs typeface="Segoe UI"/>
            </a:endParaRPr>
          </a:p>
          <a:p>
            <a:r>
              <a:rPr lang="en-GB" sz="2800" dirty="0">
                <a:latin typeface="Comic Sans MS"/>
                <a:cs typeface="Segoe UI"/>
              </a:rPr>
              <a:t>Mrs Burton will teach Technology and Art.</a:t>
            </a:r>
          </a:p>
          <a:p>
            <a:endParaRPr lang="en-GB" sz="2800" dirty="0">
              <a:latin typeface="Comic Sans MS"/>
              <a:cs typeface="Segoe UI"/>
            </a:endParaRPr>
          </a:p>
          <a:p>
            <a:r>
              <a:rPr lang="en-GB" sz="2800" dirty="0">
                <a:latin typeface="Comic Sans MS"/>
                <a:cs typeface="Segoe UI"/>
              </a:rPr>
              <a:t>Mr Sidhu will teach all other subjects.</a:t>
            </a:r>
          </a:p>
        </p:txBody>
      </p:sp>
    </p:spTree>
    <p:extLst>
      <p:ext uri="{BB962C8B-B14F-4D97-AF65-F5344CB8AC3E}">
        <p14:creationId xmlns:p14="http://schemas.microsoft.com/office/powerpoint/2010/main" val="312162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a:rPr>
              <a:t>Otter Curriculum and Overview</a:t>
            </a:r>
          </a:p>
        </p:txBody>
      </p:sp>
      <p:sp>
        <p:nvSpPr>
          <p:cNvPr id="6" name="TextBox 5"/>
          <p:cNvSpPr txBox="1"/>
          <p:nvPr/>
        </p:nvSpPr>
        <p:spPr>
          <a:xfrm>
            <a:off x="371623" y="1613676"/>
            <a:ext cx="10939840" cy="707886"/>
          </a:xfrm>
          <a:prstGeom prst="rect">
            <a:avLst/>
          </a:prstGeom>
          <a:noFill/>
        </p:spPr>
        <p:txBody>
          <a:bodyPr wrap="square" lIns="91440" tIns="45720" rIns="91440" bIns="45720" rtlCol="0" anchor="t">
            <a:spAutoFit/>
          </a:bodyPr>
          <a:lstStyle/>
          <a:p>
            <a:r>
              <a:rPr lang="en-GB" sz="2000" dirty="0">
                <a:latin typeface="Comic Sans MS"/>
              </a:rPr>
              <a:t>The Otter class curriculum follows the national curriculum but is adapted to the needs of the children. The website will show what is being taught in each subject per term.</a:t>
            </a:r>
            <a:endParaRPr lang="en-GB" sz="2000" dirty="0">
              <a:latin typeface="Comic Sans MS" panose="030F0702030302020204" pitchFamily="66" charset="0"/>
            </a:endParaRPr>
          </a:p>
        </p:txBody>
      </p:sp>
      <p:pic>
        <p:nvPicPr>
          <p:cNvPr id="3" name="Picture 2" descr="A screenshot of a computer&#10;&#10;Description automatically generated">
            <a:extLst>
              <a:ext uri="{FF2B5EF4-FFF2-40B4-BE49-F238E27FC236}">
                <a16:creationId xmlns:a16="http://schemas.microsoft.com/office/drawing/2014/main" id="{57373B92-B5D4-2E34-B0E2-6165951BE68F}"/>
              </a:ext>
            </a:extLst>
          </p:cNvPr>
          <p:cNvPicPr>
            <a:picLocks noChangeAspect="1"/>
          </p:cNvPicPr>
          <p:nvPr/>
        </p:nvPicPr>
        <p:blipFill rotWithShape="1">
          <a:blip r:embed="rId2"/>
          <a:srcRect l="26072" t="21605" r="27462" b="8230"/>
          <a:stretch/>
        </p:blipFill>
        <p:spPr>
          <a:xfrm>
            <a:off x="172453" y="2978317"/>
            <a:ext cx="3977883" cy="3385205"/>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487FAE0-77C3-12BB-5D94-52DB6233CF5C}"/>
              </a:ext>
            </a:extLst>
          </p:cNvPr>
          <p:cNvPicPr>
            <a:picLocks noChangeAspect="1"/>
          </p:cNvPicPr>
          <p:nvPr/>
        </p:nvPicPr>
        <p:blipFill rotWithShape="1">
          <a:blip r:embed="rId3"/>
          <a:srcRect l="24730" t="16529" r="26584" b="17906"/>
          <a:stretch/>
        </p:blipFill>
        <p:spPr>
          <a:xfrm>
            <a:off x="4152901" y="3058528"/>
            <a:ext cx="4564907" cy="3454972"/>
          </a:xfrm>
          <a:prstGeom prst="rect">
            <a:avLst/>
          </a:prstGeom>
        </p:spPr>
      </p:pic>
    </p:spTree>
    <p:extLst>
      <p:ext uri="{BB962C8B-B14F-4D97-AF65-F5344CB8AC3E}">
        <p14:creationId xmlns:p14="http://schemas.microsoft.com/office/powerpoint/2010/main" val="90134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B692-616E-BABF-1D29-65A41A8B02BE}"/>
              </a:ext>
            </a:extLst>
          </p:cNvPr>
          <p:cNvSpPr>
            <a:spLocks noGrp="1"/>
          </p:cNvSpPr>
          <p:nvPr>
            <p:ph type="title"/>
          </p:nvPr>
        </p:nvSpPr>
        <p:spPr/>
        <p:txBody>
          <a:bodyPr/>
          <a:lstStyle/>
          <a:p>
            <a:r>
              <a:rPr lang="en-GB" dirty="0">
                <a:latin typeface="Comic Sans MS"/>
                <a:cs typeface="Segoe UI Light"/>
              </a:rPr>
              <a:t>Evidence For Learning</a:t>
            </a:r>
            <a:endParaRPr lang="en-GB">
              <a:latin typeface="Comic Sans MS"/>
            </a:endParaRPr>
          </a:p>
        </p:txBody>
      </p:sp>
      <p:sp>
        <p:nvSpPr>
          <p:cNvPr id="3" name="Content Placeholder 2">
            <a:extLst>
              <a:ext uri="{FF2B5EF4-FFF2-40B4-BE49-F238E27FC236}">
                <a16:creationId xmlns:a16="http://schemas.microsoft.com/office/drawing/2014/main" id="{746D1DB3-61DD-AB0F-FC76-8FE833E5F8D2}"/>
              </a:ext>
            </a:extLst>
          </p:cNvPr>
          <p:cNvSpPr>
            <a:spLocks noGrp="1"/>
          </p:cNvSpPr>
          <p:nvPr>
            <p:ph idx="1"/>
          </p:nvPr>
        </p:nvSpPr>
        <p:spPr>
          <a:xfrm>
            <a:off x="768017" y="2136441"/>
            <a:ext cx="4167753" cy="2496470"/>
          </a:xfrm>
        </p:spPr>
        <p:txBody>
          <a:bodyPr vert="horz" lIns="91440" tIns="45720" rIns="91440" bIns="45720" rtlCol="0" anchor="t">
            <a:noAutofit/>
          </a:bodyPr>
          <a:lstStyle/>
          <a:p>
            <a:r>
              <a:rPr lang="en-GB" sz="2000" b="1" dirty="0">
                <a:solidFill>
                  <a:schemeClr val="tx1"/>
                </a:solidFill>
                <a:latin typeface="Comic Sans MS"/>
                <a:cs typeface="Segoe UI"/>
              </a:rPr>
              <a:t>The EFL app is used to share information on the work we have been completing in class with you. </a:t>
            </a:r>
          </a:p>
          <a:p>
            <a:r>
              <a:rPr lang="en-GB" sz="2000" b="1" dirty="0">
                <a:solidFill>
                  <a:schemeClr val="tx1"/>
                </a:solidFill>
                <a:latin typeface="Comic Sans MS"/>
                <a:cs typeface="Segoe UI"/>
              </a:rPr>
              <a:t>We will aim to share some work per subject per week. </a:t>
            </a:r>
          </a:p>
          <a:p>
            <a:endParaRPr lang="en-GB" b="1" dirty="0">
              <a:solidFill>
                <a:schemeClr val="tx1"/>
              </a:solidFill>
              <a:cs typeface="Segoe UI"/>
            </a:endParaRPr>
          </a:p>
        </p:txBody>
      </p:sp>
      <p:sp>
        <p:nvSpPr>
          <p:cNvPr id="4" name="TextBox 3">
            <a:extLst>
              <a:ext uri="{FF2B5EF4-FFF2-40B4-BE49-F238E27FC236}">
                <a16:creationId xmlns:a16="http://schemas.microsoft.com/office/drawing/2014/main" id="{956F0330-1C8B-A01C-21C2-038B51E08DFA}"/>
              </a:ext>
            </a:extLst>
          </p:cNvPr>
          <p:cNvSpPr txBox="1"/>
          <p:nvPr/>
        </p:nvSpPr>
        <p:spPr>
          <a:xfrm>
            <a:off x="6374230" y="1975184"/>
            <a:ext cx="495049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Comic Sans MS"/>
              </a:rPr>
              <a:t>To make sure you have access you can download the EFL family app from the </a:t>
            </a:r>
            <a:r>
              <a:rPr lang="en-GB" sz="2000" b="1" err="1">
                <a:latin typeface="Comic Sans MS"/>
              </a:rPr>
              <a:t>playstore</a:t>
            </a:r>
            <a:r>
              <a:rPr lang="en-GB" sz="2000" b="1" dirty="0">
                <a:latin typeface="Comic Sans MS"/>
              </a:rPr>
              <a:t>/app store. </a:t>
            </a:r>
            <a:endParaRPr lang="en-GB" sz="2000">
              <a:latin typeface="Comic Sans MS"/>
            </a:endParaRPr>
          </a:p>
          <a:p>
            <a:endParaRPr lang="en-GB" sz="2000" b="1" dirty="0">
              <a:latin typeface="Comic Sans MS"/>
            </a:endParaRPr>
          </a:p>
          <a:p>
            <a:r>
              <a:rPr lang="en-GB" sz="2000" b="1" dirty="0">
                <a:latin typeface="Comic Sans MS"/>
              </a:rPr>
              <a:t>Log in details are: </a:t>
            </a:r>
          </a:p>
          <a:p>
            <a:endParaRPr lang="en-GB" sz="2000" b="1" dirty="0">
              <a:latin typeface="Comic Sans MS"/>
            </a:endParaRPr>
          </a:p>
          <a:p>
            <a:r>
              <a:rPr lang="en-GB" sz="2000" b="1" dirty="0">
                <a:latin typeface="Comic Sans MS"/>
              </a:rPr>
              <a:t>Domain: </a:t>
            </a:r>
            <a:r>
              <a:rPr lang="en-GB" sz="2000" b="1" err="1">
                <a:latin typeface="Comic Sans MS"/>
              </a:rPr>
              <a:t>greenlane</a:t>
            </a:r>
            <a:r>
              <a:rPr lang="en-GB" sz="2000" b="1" dirty="0">
                <a:latin typeface="Comic Sans MS"/>
              </a:rPr>
              <a:t> (no spaces or caps)</a:t>
            </a:r>
          </a:p>
          <a:p>
            <a:endParaRPr lang="en-GB" sz="2000" b="1" dirty="0">
              <a:latin typeface="Comic Sans MS"/>
            </a:endParaRPr>
          </a:p>
          <a:p>
            <a:r>
              <a:rPr lang="en-GB" sz="2000" b="1" dirty="0">
                <a:latin typeface="Comic Sans MS"/>
              </a:rPr>
              <a:t>Username: your email address</a:t>
            </a:r>
          </a:p>
          <a:p>
            <a:endParaRPr lang="en-GB" sz="2000" b="1" dirty="0">
              <a:latin typeface="Comic Sans MS"/>
            </a:endParaRPr>
          </a:p>
          <a:p>
            <a:r>
              <a:rPr lang="en-GB" sz="2000" b="1" dirty="0">
                <a:latin typeface="Comic Sans MS"/>
              </a:rPr>
              <a:t>Password: What you set first time. </a:t>
            </a:r>
          </a:p>
          <a:p>
            <a:endParaRPr lang="en-GB" sz="2000" b="1" dirty="0">
              <a:latin typeface="Comic Sans MS"/>
            </a:endParaRPr>
          </a:p>
          <a:p>
            <a:r>
              <a:rPr lang="en-GB" sz="2000" b="1" dirty="0">
                <a:latin typeface="Comic Sans MS"/>
              </a:rPr>
              <a:t>If you need help to reset let me know!</a:t>
            </a:r>
          </a:p>
        </p:txBody>
      </p:sp>
    </p:spTree>
    <p:extLst>
      <p:ext uri="{BB962C8B-B14F-4D97-AF65-F5344CB8AC3E}">
        <p14:creationId xmlns:p14="http://schemas.microsoft.com/office/powerpoint/2010/main" val="2878654189"/>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70C04F-E7AC-41AB-9C6D-1B1BB88BFF7F}">
  <ds:schemaRefs>
    <ds:schemaRef ds:uri="http://purl.org/dc/elements/1.1/"/>
    <ds:schemaRef ds:uri="http://schemas.microsoft.com/office/2006/metadata/properties"/>
    <ds:schemaRef ds:uri="4873beb7-5857-4685-be1f-d57550cc96c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 2013</Template>
  <TotalTime>66</TotalTime>
  <Words>612</Words>
  <Application>Microsoft Office PowerPoint</Application>
  <PresentationFormat>Widescreen</PresentationFormat>
  <Paragraphs>52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WelcomeDoc</vt:lpstr>
      <vt:lpstr>Welcome to Otter class 2023-2024</vt:lpstr>
      <vt:lpstr>Introductions…</vt:lpstr>
      <vt:lpstr>PowerPoint Presentation</vt:lpstr>
      <vt:lpstr>Equipment</vt:lpstr>
      <vt:lpstr>Spellings and homework</vt:lpstr>
      <vt:lpstr>What should pupils bring to school daily?</vt:lpstr>
      <vt:lpstr>PE, Art, Technology, Spanish and RE</vt:lpstr>
      <vt:lpstr>Otter Curriculum and Overview</vt:lpstr>
      <vt:lpstr>Evidence For Learning</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Q3 2021-2022</dc:title>
  <dc:creator>Teacher</dc:creator>
  <cp:keywords/>
  <cp:lastModifiedBy>Microsoft account</cp:lastModifiedBy>
  <cp:revision>181</cp:revision>
  <dcterms:created xsi:type="dcterms:W3CDTF">2021-09-18T20:35:27Z</dcterms:created>
  <dcterms:modified xsi:type="dcterms:W3CDTF">2023-10-10T08:31:13Z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