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8"/>
  </p:notesMasterIdLst>
  <p:sldIdLst>
    <p:sldId id="256" r:id="rId2"/>
    <p:sldId id="257" r:id="rId3"/>
    <p:sldId id="267" r:id="rId4"/>
    <p:sldId id="259" r:id="rId5"/>
    <p:sldId id="264" r:id="rId6"/>
    <p:sldId id="266" r:id="rId7"/>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de Souza-Ingle" initials="SdS" lastIdx="2" clrIdx="0">
    <p:extLst/>
  </p:cmAuthor>
  <p:cmAuthor id="2" name="Jemma Best" initials="JB"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B3F0"/>
    <a:srgbClr val="12AD42"/>
    <a:srgbClr val="FFF2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8"/>
    <p:restoredTop sz="52652" autoAdjust="0"/>
  </p:normalViewPr>
  <p:slideViewPr>
    <p:cSldViewPr snapToGrid="0">
      <p:cViewPr varScale="1">
        <p:scale>
          <a:sx n="39" d="100"/>
          <a:sy n="39" d="100"/>
        </p:scale>
        <p:origin x="1998" y="48"/>
      </p:cViewPr>
      <p:guideLst>
        <p:guide orient="horz" pos="2160"/>
        <p:guide pos="2880"/>
      </p:guideLst>
    </p:cSldViewPr>
  </p:slideViewPr>
  <p:notesTextViewPr>
    <p:cViewPr>
      <p:scale>
        <a:sx n="1" d="1"/>
        <a:sy n="1" d="1"/>
      </p:scale>
      <p:origin x="0" y="0"/>
    </p:cViewPr>
  </p:notesTextViewPr>
  <p:notesViewPr>
    <p:cSldViewPr snapToGrid="0">
      <p:cViewPr varScale="1">
        <p:scale>
          <a:sx n="113" d="100"/>
          <a:sy n="113" d="100"/>
        </p:scale>
        <p:origin x="2472" y="10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962399" cy="34289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180012" y="0"/>
            <a:ext cx="3962399" cy="342899"/>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857500" y="514350"/>
            <a:ext cx="3429000" cy="257174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14400" y="3257550"/>
            <a:ext cx="7315200" cy="308609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513512"/>
            <a:ext cx="3962399" cy="34289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180012" y="6513512"/>
            <a:ext cx="3962399" cy="3428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4677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 name="Shape 45"/>
          <p:cNvSpPr txBox="1">
            <a:spLocks noGrp="1"/>
          </p:cNvSpPr>
          <p:nvPr>
            <p:ph type="body" idx="1"/>
          </p:nvPr>
        </p:nvSpPr>
        <p:spPr>
          <a:xfrm>
            <a:off x="914400" y="3257550"/>
            <a:ext cx="7315200" cy="3086099"/>
          </a:xfrm>
          <a:prstGeom prst="rect">
            <a:avLst/>
          </a:prstGeom>
          <a:noFill/>
          <a:ln>
            <a:noFill/>
          </a:ln>
        </p:spPr>
        <p:txBody>
          <a:bodyPr lIns="91425" tIns="45700" rIns="91425" bIns="45700" anchor="t" anchorCtr="0">
            <a:noAutofit/>
          </a:bodyPr>
          <a:lstStyle/>
          <a:p>
            <a:pPr marL="171450" indent="-171450">
              <a:buFont typeface="Arial" panose="020B0604020202020204" pitchFamily="34" charset="0"/>
              <a:buChar char="•"/>
            </a:pPr>
            <a:r>
              <a:rPr lang="en-US" dirty="0" smtClean="0"/>
              <a:t>Before you begin:</a:t>
            </a:r>
          </a:p>
          <a:p>
            <a:pPr marL="171450" indent="-171450">
              <a:buFont typeface="Arial" panose="020B0604020202020204" pitchFamily="34" charset="0"/>
              <a:buChar char="•"/>
            </a:pPr>
            <a:endParaRPr lang="en-US" dirty="0" smtClean="0"/>
          </a:p>
          <a:p>
            <a:pPr marL="628650" lvl="1" indent="-171450">
              <a:buFont typeface="Arial" panose="020B0604020202020204" pitchFamily="34" charset="0"/>
              <a:buChar char="•"/>
            </a:pPr>
            <a:r>
              <a:rPr lang="en-US" i="0" dirty="0" smtClean="0"/>
              <a:t>Review the slide content and make any adaptations to suit the time you have available for your lesson starter.</a:t>
            </a:r>
          </a:p>
          <a:p>
            <a:pPr marL="628650" lvl="1" indent="-171450">
              <a:buFont typeface="Arial" panose="020B0604020202020204" pitchFamily="34" charset="0"/>
              <a:buChar char="•"/>
            </a:pPr>
            <a:endParaRPr lang="en-US" dirty="0" smtClean="0"/>
          </a:p>
          <a:p>
            <a:pPr marL="628650" lvl="1" indent="-171450">
              <a:buFont typeface="Arial" panose="020B0604020202020204" pitchFamily="34" charset="0"/>
              <a:buChar char="•"/>
            </a:pPr>
            <a:r>
              <a:rPr lang="en-US" dirty="0" smtClean="0"/>
              <a:t>You may wish to prepare two measured amounts of sugar to show pupils</a:t>
            </a:r>
            <a:r>
              <a:rPr lang="en-US" baseline="0" dirty="0" smtClean="0"/>
              <a:t> or to pass around, which show the maximum sugar a child aged 7 to 10 should eat each day (6 cubes – 24 grams), and how much children consume in practice (13 cubes – 52 grams). You can do this using sugar cubes or by weighing grams of loose sugar. Place your samples in a clear, sealed container like a washed and dried jam jar. </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You may also want to provide a single cube of sugar, again in a sealed container, as a reference for when pupils guess how much sugar they do, and should, consume each day.</a:t>
            </a:r>
          </a:p>
        </p:txBody>
      </p:sp>
      <p:sp>
        <p:nvSpPr>
          <p:cNvPr id="46" name="Shape 46"/>
          <p:cNvSpPr txBox="1">
            <a:spLocks noGrp="1"/>
          </p:cNvSpPr>
          <p:nvPr>
            <p:ph type="sldNum" idx="12"/>
          </p:nvPr>
        </p:nvSpPr>
        <p:spPr>
          <a:xfrm>
            <a:off x="5180012" y="6513512"/>
            <a:ext cx="3962399" cy="3428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480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 name="Shape 58"/>
          <p:cNvSpPr txBox="1">
            <a:spLocks noGrp="1"/>
          </p:cNvSpPr>
          <p:nvPr>
            <p:ph type="body" idx="1"/>
          </p:nvPr>
        </p:nvSpPr>
        <p:spPr>
          <a:xfrm>
            <a:off x="914400" y="3257550"/>
            <a:ext cx="7315200" cy="3086099"/>
          </a:xfrm>
          <a:prstGeom prst="rect">
            <a:avLst/>
          </a:prstGeom>
          <a:noFill/>
          <a:ln>
            <a:noFill/>
          </a:ln>
        </p:spPr>
        <p:txBody>
          <a:bodyPr lIns="91425" tIns="45700" rIns="91425" bIns="45700" anchor="t" anchorCtr="0">
            <a:noAutofit/>
          </a:bodyPr>
          <a:lstStyle/>
          <a:p>
            <a:pPr marL="171450" indent="-171450">
              <a:buFont typeface="Arial" panose="020B0604020202020204" pitchFamily="34" charset="0"/>
              <a:buChar char="•"/>
            </a:pPr>
            <a:r>
              <a:rPr lang="en-GB" dirty="0" smtClean="0"/>
              <a:t>Ask children ‘What does it mean to be food smart?</a:t>
            </a:r>
            <a:r>
              <a:rPr lang="en-GB" baseline="0" dirty="0" smtClean="0"/>
              <a:t> and find out what they think this phrase means</a:t>
            </a:r>
            <a:r>
              <a:rPr lang="en-GB" dirty="0" smtClean="0"/>
              <a:t>. (You may wish to also use an alternative phrase,</a:t>
            </a:r>
            <a:r>
              <a:rPr lang="en-GB" baseline="0" dirty="0" smtClean="0"/>
              <a:t> like ‘being healthy’, to help younger pupils.)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Invite pupils to share their ideas and congratulate them on any good suggestions they share.</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Explain that we are all eating too much sugar, a kind of fat called saturated fat, and salt. There are surprising amounts of sugar, saturated fat and salt in the everyday food and drinks we enjoy. We might seem fine on the outside, but too much sugar and saturated fat can lead to the build-up of harmful fat on the inside that we can’t see. This fat can cause serious diseases in the future.</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But when we’re food smart, we make healthier food and drink choices that are lower in sugar, saturated fat and salt.</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This lesson is going to help all of us to be </a:t>
            </a:r>
            <a:r>
              <a:rPr lang="en-GB" dirty="0"/>
              <a:t>f</a:t>
            </a:r>
            <a:r>
              <a:rPr lang="en-GB" baseline="0" dirty="0" smtClean="0"/>
              <a:t>ood </a:t>
            </a:r>
            <a:r>
              <a:rPr lang="en-GB" dirty="0"/>
              <a:t>s</a:t>
            </a:r>
            <a:r>
              <a:rPr lang="en-GB" baseline="0" dirty="0" smtClean="0"/>
              <a:t>mart and begin to learn how we can make these healthier food and drink choices!</a:t>
            </a:r>
          </a:p>
          <a:p>
            <a:endParaRPr lang="en-US" dirty="0"/>
          </a:p>
        </p:txBody>
      </p:sp>
      <p:sp>
        <p:nvSpPr>
          <p:cNvPr id="59" name="Shape 59"/>
          <p:cNvSpPr txBox="1">
            <a:spLocks noGrp="1"/>
          </p:cNvSpPr>
          <p:nvPr>
            <p:ph type="sldNum" idx="12"/>
          </p:nvPr>
        </p:nvSpPr>
        <p:spPr>
          <a:xfrm>
            <a:off x="5180012" y="6513512"/>
            <a:ext cx="3962399" cy="3428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1338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 name="Shape 70"/>
          <p:cNvSpPr txBox="1">
            <a:spLocks noGrp="1"/>
          </p:cNvSpPr>
          <p:nvPr>
            <p:ph type="body" idx="1"/>
          </p:nvPr>
        </p:nvSpPr>
        <p:spPr>
          <a:xfrm>
            <a:off x="914400" y="3257550"/>
            <a:ext cx="7315200" cy="3086099"/>
          </a:xfrm>
          <a:prstGeom prst="rect">
            <a:avLst/>
          </a:prstGeom>
          <a:noFill/>
          <a:ln>
            <a:noFill/>
          </a:ln>
        </p:spPr>
        <p:txBody>
          <a:bodyPr lIns="91425" tIns="45700" rIns="91425" bIns="45700" anchor="t" anchorCtr="0">
            <a:noAutofit/>
          </a:bodyPr>
          <a:lstStyle/>
          <a:p>
            <a:pPr marL="171450" indent="-171450">
              <a:buFont typeface="Arial" panose="020B0604020202020204" pitchFamily="34" charset="0"/>
              <a:buChar char="•"/>
            </a:pPr>
            <a:r>
              <a:rPr lang="en-US" dirty="0" smtClean="0"/>
              <a:t>Ask pupils if they can name some foods that are</a:t>
            </a:r>
            <a:r>
              <a:rPr lang="en-US" baseline="0" dirty="0" smtClean="0"/>
              <a:t> high in </a:t>
            </a:r>
            <a:r>
              <a:rPr lang="en-US" dirty="0" smtClean="0"/>
              <a:t>sugar. </a:t>
            </a:r>
            <a:r>
              <a:rPr lang="en-US" i="1" dirty="0" smtClean="0"/>
              <a:t>(The</a:t>
            </a:r>
            <a:r>
              <a:rPr lang="en-US" i="1" baseline="0" dirty="0" smtClean="0"/>
              <a:t> biggest source of sugar in children’s diets is sugary drinks like cola, fizzy pop, juice drinks, squashes, cordials and energy drinks. There can also be lots of sugar in sweets and chocolate, fruit juice, buns, cakes, pastries and fruit pies, biscuits and breakfast cereals.)</a:t>
            </a:r>
            <a:endParaRPr lang="en-US" i="1"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Ask pupils to guess how much sugar they eat each day.</a:t>
            </a:r>
            <a:r>
              <a:rPr lang="en-US" baseline="0" dirty="0" smtClean="0"/>
              <a:t> </a:t>
            </a:r>
            <a:r>
              <a:rPr lang="en-US" b="1" dirty="0" smtClean="0"/>
              <a:t>As</a:t>
            </a:r>
            <a:r>
              <a:rPr lang="en-US" b="1" baseline="0" dirty="0" smtClean="0"/>
              <a:t> a reference unit, y</a:t>
            </a:r>
            <a:r>
              <a:rPr lang="en-US" b="1" dirty="0" smtClean="0"/>
              <a:t>ou may want to show pupils a single sugar cube or pass a few around.</a:t>
            </a:r>
          </a:p>
          <a:p>
            <a:pPr marL="171450" indent="-171450">
              <a:buFont typeface="Arial" panose="020B0604020202020204" pitchFamily="34" charset="0"/>
              <a:buChar cha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How many cubes like this do they think they should eat each day (at most) in the foods they enjoy?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Gather pupils’ ideas and share them with the group, to get a feel for the range of values they have suggested.</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Remind pupils that eating too much sugar can lead to the build-up of harmful fat we can’t see. Ask pupils if they can name some of the health harms too much fat can cause. </a:t>
            </a:r>
            <a:r>
              <a:rPr lang="en-US" i="1" baseline="0" dirty="0" smtClean="0"/>
              <a:t>(These include heart disease, type 2 diabetes and some cancers. And too much sugar can also cause tooth decay.)</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i="1" dirty="0"/>
          </a:p>
        </p:txBody>
      </p:sp>
      <p:sp>
        <p:nvSpPr>
          <p:cNvPr id="71" name="Shape 71"/>
          <p:cNvSpPr txBox="1">
            <a:spLocks noGrp="1"/>
          </p:cNvSpPr>
          <p:nvPr>
            <p:ph type="sldNum" idx="12"/>
          </p:nvPr>
        </p:nvSpPr>
        <p:spPr>
          <a:xfrm>
            <a:off x="5180012" y="6513512"/>
            <a:ext cx="3962399" cy="3428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9187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2" name="Shape 82"/>
          <p:cNvSpPr txBox="1">
            <a:spLocks noGrp="1"/>
          </p:cNvSpPr>
          <p:nvPr>
            <p:ph type="body" idx="1"/>
          </p:nvPr>
        </p:nvSpPr>
        <p:spPr>
          <a:xfrm>
            <a:off x="914400" y="3257550"/>
            <a:ext cx="7315200" cy="3086099"/>
          </a:xfrm>
          <a:prstGeom prst="rect">
            <a:avLst/>
          </a:prstGeom>
          <a:noFill/>
          <a:ln>
            <a:noFill/>
          </a:ln>
        </p:spPr>
        <p:txBody>
          <a:bodyPr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solidFill>
                  <a:schemeClr val="tx1"/>
                </a:solidFill>
              </a:rPr>
              <a:t>Explain that most children are eating over 13 cubes of sugar each day. </a:t>
            </a:r>
            <a:r>
              <a:rPr lang="en-US" b="1" dirty="0" smtClean="0">
                <a:solidFill>
                  <a:schemeClr val="tx1"/>
                </a:solidFill>
              </a:rPr>
              <a:t>If you have prepared one,</a:t>
            </a:r>
            <a:r>
              <a:rPr lang="en-US" b="1" baseline="0" dirty="0" smtClean="0">
                <a:solidFill>
                  <a:schemeClr val="tx1"/>
                </a:solidFill>
              </a:rPr>
              <a:t> circulate the jar containing 13 cubes of sugar.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solidFill>
                <a:schemeClr val="tx1"/>
              </a:solidFill>
            </a:endParaRPr>
          </a:p>
          <a:p>
            <a:pPr marL="171450" indent="-171450">
              <a:buFont typeface="Arial" panose="020B0604020202020204" pitchFamily="34" charset="0"/>
              <a:buChar char="•"/>
            </a:pPr>
            <a:r>
              <a:rPr lang="en-US" baseline="0" dirty="0" smtClean="0">
                <a:solidFill>
                  <a:schemeClr val="tx1"/>
                </a:solidFill>
              </a:rPr>
              <a:t>Ask pupils what they think about this amount of sugar. Does it seem like a lot, or a little? Highlight that this is about three times as much as the maximum they should be eating!</a:t>
            </a:r>
          </a:p>
          <a:p>
            <a:pPr marL="0" indent="0">
              <a:buFont typeface="Arial" panose="020B0604020202020204" pitchFamily="34" charset="0"/>
              <a:buNone/>
            </a:pPr>
            <a:endParaRPr lang="en-US" dirty="0" smtClean="0">
              <a:solidFill>
                <a:schemeClr val="tx1"/>
              </a:solidFill>
            </a:endParaRPr>
          </a:p>
          <a:p>
            <a:pPr marL="171450" indent="-171450">
              <a:buFont typeface="Arial" panose="020B0604020202020204" pitchFamily="34" charset="0"/>
              <a:buChar char="•"/>
            </a:pPr>
            <a:r>
              <a:rPr lang="en-US" dirty="0" smtClean="0">
                <a:solidFill>
                  <a:schemeClr val="tx1"/>
                </a:solidFill>
              </a:rPr>
              <a:t>Explain that to stay healthy a child aged 7</a:t>
            </a:r>
            <a:r>
              <a:rPr lang="en-US" baseline="0" dirty="0" smtClean="0">
                <a:solidFill>
                  <a:schemeClr val="tx1"/>
                </a:solidFill>
              </a:rPr>
              <a:t> to </a:t>
            </a:r>
            <a:r>
              <a:rPr lang="en-US" dirty="0" smtClean="0">
                <a:solidFill>
                  <a:schemeClr val="tx1"/>
                </a:solidFill>
              </a:rPr>
              <a:t>10 should eat no</a:t>
            </a:r>
            <a:r>
              <a:rPr lang="en-US" baseline="0" dirty="0" smtClean="0">
                <a:solidFill>
                  <a:schemeClr val="tx1"/>
                </a:solidFill>
              </a:rPr>
              <a:t> more than </a:t>
            </a:r>
            <a:r>
              <a:rPr lang="en-US" dirty="0" smtClean="0">
                <a:solidFill>
                  <a:schemeClr val="tx1"/>
                </a:solidFill>
              </a:rPr>
              <a:t>6 cubes of sugar a day or less – that’s about 24 grams of sugar.</a:t>
            </a:r>
            <a:r>
              <a:rPr lang="en-US" baseline="0" dirty="0" smtClean="0">
                <a:solidFill>
                  <a:schemeClr val="tx1"/>
                </a:solidFill>
              </a:rPr>
              <a:t> </a:t>
            </a:r>
            <a:r>
              <a:rPr lang="en-US" b="1" baseline="0" dirty="0" smtClean="0">
                <a:solidFill>
                  <a:schemeClr val="tx1"/>
                </a:solidFill>
              </a:rPr>
              <a:t>Now circulate the jar containing 6 cubes or 24 grams of sugar. </a:t>
            </a:r>
            <a:r>
              <a:rPr lang="en-US" b="0" baseline="0" dirty="0" smtClean="0">
                <a:solidFill>
                  <a:schemeClr val="tx1"/>
                </a:solidFill>
              </a:rPr>
              <a:t>(A child aged 4 to 6 should eat no more than 5 cubes, or 19 grams, each day.)</a:t>
            </a:r>
          </a:p>
          <a:p>
            <a:pPr marL="171450" indent="-171450">
              <a:buFont typeface="Arial" panose="020B0604020202020204" pitchFamily="34" charset="0"/>
              <a:buChar char="•"/>
            </a:pPr>
            <a:endParaRPr lang="en-US" baseline="0" dirty="0" smtClean="0">
              <a:solidFill>
                <a:schemeClr val="tx1"/>
              </a:solidFill>
            </a:endParaRPr>
          </a:p>
          <a:p>
            <a:pPr marL="171450" indent="-171450">
              <a:buFont typeface="Arial" panose="020B0604020202020204" pitchFamily="34" charset="0"/>
              <a:buChar char="•"/>
            </a:pPr>
            <a:r>
              <a:rPr lang="en-US" baseline="0" dirty="0" smtClean="0">
                <a:solidFill>
                  <a:schemeClr val="tx1"/>
                </a:solidFill>
              </a:rPr>
              <a:t>An average can of cola contains 9 cubes of sugar. That means that drinking just 2/3 of a can, or around 200ml, would provide the maximum daily limit.</a:t>
            </a:r>
          </a:p>
          <a:p>
            <a:pPr marL="0" indent="0">
              <a:buFont typeface="Arial" panose="020B0604020202020204" pitchFamily="34" charset="0"/>
              <a:buNone/>
            </a:pPr>
            <a:endParaRPr lang="en-US" dirty="0">
              <a:solidFill>
                <a:schemeClr val="tx1"/>
              </a:solidFill>
            </a:endParaRPr>
          </a:p>
        </p:txBody>
      </p:sp>
      <p:sp>
        <p:nvSpPr>
          <p:cNvPr id="83" name="Shape 83"/>
          <p:cNvSpPr txBox="1">
            <a:spLocks noGrp="1"/>
          </p:cNvSpPr>
          <p:nvPr>
            <p:ph type="sldNum" idx="12"/>
          </p:nvPr>
        </p:nvSpPr>
        <p:spPr>
          <a:xfrm>
            <a:off x="5180012" y="6513512"/>
            <a:ext cx="3962399" cy="3428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4711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914400" y="3257550"/>
            <a:ext cx="7315200" cy="3086099"/>
          </a:xfrm>
          <a:prstGeom prst="rect">
            <a:avLst/>
          </a:prstGeom>
          <a:noFill/>
          <a:ln>
            <a:noFill/>
          </a:ln>
        </p:spPr>
        <p:txBody>
          <a:bodyPr lIns="91425" tIns="45700" rIns="91425" bIns="45700" anchor="t" anchorCtr="0">
            <a:no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Explain to pupils that when we know how to find this information, choosing healthier alternatives to sugary food becomes much easier! And the good news is that it isn’t difficult!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well as using the food labels, which are sometimes </a:t>
            </a:r>
            <a:r>
              <a:rPr lang="en-US" baseline="0" dirty="0" err="1" smtClean="0"/>
              <a:t>colour</a:t>
            </a:r>
            <a:r>
              <a:rPr lang="en-US" baseline="0" dirty="0" smtClean="0"/>
              <a:t>-coded to work like traffic lights, there’s a new Be Food Smart app that helps you make healthier food and drink choices that are lower in sugar, saturated fat and salt. With a simple scan you can see how much sugar saturated fat and salt is in your food, with hints and tips for healthier choices.</a:t>
            </a:r>
          </a:p>
          <a:p>
            <a:pPr marL="171450" indent="-171450">
              <a:buFont typeface="Arial" panose="020B0604020202020204" pitchFamily="34" charset="0"/>
              <a:buChar cha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cap="none" dirty="0" smtClean="0">
                <a:solidFill>
                  <a:schemeClr val="dk1"/>
                </a:solidFill>
                <a:effectLst/>
                <a:latin typeface="Calibri"/>
                <a:ea typeface="Calibri"/>
                <a:cs typeface="Calibri"/>
                <a:sym typeface="Calibri"/>
              </a:rPr>
              <a:t>Click to open the assembly film page on the Change4Life School Zone, where you will be able to play the film.</a:t>
            </a:r>
          </a:p>
          <a:p>
            <a:pPr marL="171450" indent="-171450">
              <a:buFont typeface="Arial" panose="020B0604020202020204" pitchFamily="34" charset="0"/>
              <a:buChar char="•"/>
            </a:pPr>
            <a:r>
              <a:rPr lang="en-US" baseline="0" dirty="0" smtClean="0"/>
              <a:t>This shows pupils how to find out how much sugar is in food using food labels and the Food Smart app, and reinforces some of the benefits of making healthier choices.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When pupils have watched </a:t>
            </a:r>
            <a:r>
              <a:rPr lang="en-US" baseline="0" smtClean="0"/>
              <a:t>the film, </a:t>
            </a:r>
            <a:r>
              <a:rPr lang="en-US" baseline="0" dirty="0" smtClean="0"/>
              <a:t>ask them:</a:t>
            </a:r>
          </a:p>
          <a:p>
            <a:pPr marL="628650" lvl="1" indent="-171450">
              <a:buFont typeface="Arial" panose="020B0604020202020204" pitchFamily="34" charset="0"/>
              <a:buChar char="•"/>
            </a:pPr>
            <a:r>
              <a:rPr lang="en-US" baseline="0" dirty="0" smtClean="0"/>
              <a:t>how do the children find out what is really in their food and drink?</a:t>
            </a:r>
          </a:p>
          <a:p>
            <a:pPr marL="628650" lvl="1" indent="-171450">
              <a:buFont typeface="Arial" panose="020B0604020202020204" pitchFamily="34" charset="0"/>
              <a:buChar char="•"/>
            </a:pPr>
            <a:r>
              <a:rPr lang="en-US" baseline="0" dirty="0" smtClean="0"/>
              <a:t>what did they find out that surprised them?</a:t>
            </a:r>
          </a:p>
          <a:p>
            <a:pPr marL="628650" lvl="1" indent="-171450">
              <a:buFont typeface="Arial" panose="020B0604020202020204" pitchFamily="34" charset="0"/>
              <a:buChar char="•"/>
            </a:pPr>
            <a:r>
              <a:rPr lang="en-US" baseline="0" dirty="0" smtClean="0"/>
              <a:t>what are they going to do in future after using the app?</a:t>
            </a:r>
          </a:p>
          <a:p>
            <a:pPr marL="171450" indent="-171450">
              <a:buFont typeface="Arial" panose="020B0604020202020204" pitchFamily="34" charset="0"/>
              <a:buChar char="•"/>
            </a:pPr>
            <a:r>
              <a:rPr lang="en-US" dirty="0" smtClean="0"/>
              <a:t>Explain</a:t>
            </a:r>
            <a:r>
              <a:rPr lang="en-US" baseline="0" dirty="0" smtClean="0"/>
              <a:t> that they can ask their parents to download the app and they can be Food Detectives like the children in the films. </a:t>
            </a:r>
            <a:endParaRPr lang="en-US" dirty="0"/>
          </a:p>
        </p:txBody>
      </p:sp>
      <p:sp>
        <p:nvSpPr>
          <p:cNvPr id="148" name="Shape 148"/>
          <p:cNvSpPr txBox="1">
            <a:spLocks noGrp="1"/>
          </p:cNvSpPr>
          <p:nvPr>
            <p:ph type="sldNum" idx="12"/>
          </p:nvPr>
        </p:nvSpPr>
        <p:spPr>
          <a:xfrm>
            <a:off x="5180012" y="6513512"/>
            <a:ext cx="3962399" cy="3428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44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2857500" y="514350"/>
            <a:ext cx="3429000" cy="25717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3" name="Shape 173"/>
          <p:cNvSpPr txBox="1">
            <a:spLocks noGrp="1"/>
          </p:cNvSpPr>
          <p:nvPr>
            <p:ph type="body" idx="1"/>
          </p:nvPr>
        </p:nvSpPr>
        <p:spPr>
          <a:xfrm>
            <a:off x="914400" y="3257550"/>
            <a:ext cx="7315200" cy="30860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smtClean="0"/>
              <a:t>Use this slide at the end of the lesson.</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Ask pupils</a:t>
            </a:r>
            <a:r>
              <a:rPr lang="en-US" baseline="0" dirty="0" smtClean="0"/>
              <a:t> whether they have learned something new today, that will help them think differently about sugar and sugary foods? (With older pupils mention saturated fat and salt as well.)</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Invite pupils to share their ideas. You may wish to share a food swap that you might make yourself in the future!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Invite pupils to show, with a show of hands:</a:t>
            </a:r>
          </a:p>
          <a:p>
            <a:pPr marL="628650" lvl="1" indent="-171450">
              <a:buFont typeface="Arial" panose="020B0604020202020204" pitchFamily="34" charset="0"/>
              <a:buChar char="•"/>
            </a:pPr>
            <a:r>
              <a:rPr lang="en-US" baseline="0" dirty="0" smtClean="0"/>
              <a:t>Who is going to look at </a:t>
            </a:r>
            <a:r>
              <a:rPr lang="en-US" baseline="0" smtClean="0"/>
              <a:t>the food label </a:t>
            </a:r>
            <a:r>
              <a:rPr lang="en-US" baseline="0" dirty="0" smtClean="0"/>
              <a:t>on food packaging, on their own or with a family member</a:t>
            </a:r>
            <a:r>
              <a:rPr lang="en-US" baseline="0" noProof="0" dirty="0" smtClean="0"/>
              <a:t>? (Then ask pupils to remind you of which </a:t>
            </a:r>
            <a:r>
              <a:rPr lang="en-US" baseline="0" noProof="0" dirty="0" err="1" smtClean="0"/>
              <a:t>colours</a:t>
            </a:r>
            <a:r>
              <a:rPr lang="en-US" baseline="0" noProof="0" dirty="0" smtClean="0"/>
              <a:t> they should look for more of, and which </a:t>
            </a:r>
            <a:r>
              <a:rPr lang="en-US" baseline="0" noProof="0" dirty="0" err="1" smtClean="0"/>
              <a:t>colour</a:t>
            </a:r>
            <a:r>
              <a:rPr lang="en-US" baseline="0" noProof="0" dirty="0" smtClean="0"/>
              <a:t> they should aim to avoid.)</a:t>
            </a:r>
          </a:p>
          <a:p>
            <a:pPr marL="628650" lvl="1" indent="-171450">
              <a:buFont typeface="Arial" panose="020B0604020202020204" pitchFamily="34" charset="0"/>
              <a:buChar char="•"/>
            </a:pPr>
            <a:r>
              <a:rPr lang="en-US" baseline="0" dirty="0" smtClean="0"/>
              <a:t>Who is going to ask a family member to download the Be Food Smart app and find out how much sugar is in their </a:t>
            </a:r>
            <a:r>
              <a:rPr lang="en-US" baseline="0" dirty="0" err="1" smtClean="0"/>
              <a:t>favourite</a:t>
            </a:r>
            <a:r>
              <a:rPr lang="en-US" baseline="0" dirty="0" smtClean="0"/>
              <a:t> foods?’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If you have time, you might invite pupils to make some specific suggestions about foods they might swap, or other actions they might take. </a:t>
            </a:r>
          </a:p>
          <a:p>
            <a:pPr marL="171450" indent="-171450">
              <a:buFont typeface="Arial" panose="020B0604020202020204" pitchFamily="34" charset="0"/>
              <a:buChar char="•"/>
            </a:pPr>
            <a:r>
              <a:rPr lang="en-US" baseline="0" dirty="0" smtClean="0"/>
              <a:t>You may also wish to highlight healthier options available at your school, for example break-time fruit and vegetable snacks and healthy options available through your school meal service.</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Thank pupils for taking part and helping to answer your questions, and encourage them all to be food smart!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If you are going to hold a Be Food Smart campaign in your school and invite parents, this is a good time to explain what pupils are now going to do to help their whole family to be food smart!</a:t>
            </a:r>
          </a:p>
        </p:txBody>
      </p:sp>
      <p:sp>
        <p:nvSpPr>
          <p:cNvPr id="174" name="Shape 174"/>
          <p:cNvSpPr txBox="1">
            <a:spLocks noGrp="1"/>
          </p:cNvSpPr>
          <p:nvPr>
            <p:ph type="sldNum" idx="12"/>
          </p:nvPr>
        </p:nvSpPr>
        <p:spPr>
          <a:xfrm>
            <a:off x="5180012" y="6513512"/>
            <a:ext cx="3962399" cy="3428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721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Blank">
    <p:bg>
      <p:bgPr>
        <a:solidFill>
          <a:schemeClr val="lt1"/>
        </a:solidFill>
        <a:effectLst/>
      </p:bgPr>
    </p:bg>
    <p:spTree>
      <p:nvGrpSpPr>
        <p:cNvPr id="1" name="Shape 15"/>
        <p:cNvGrpSpPr/>
        <p:nvPr/>
      </p:nvGrpSpPr>
      <p:grpSpPr>
        <a:xfrm>
          <a:off x="0" y="0"/>
          <a:ext cx="0" cy="0"/>
          <a:chOff x="0" y="0"/>
          <a:chExt cx="0" cy="0"/>
        </a:xfrm>
      </p:grpSpPr>
      <p:sp>
        <p:nvSpPr>
          <p:cNvPr id="16" name="Shape 16"/>
          <p:cNvSpPr/>
          <p:nvPr/>
        </p:nvSpPr>
        <p:spPr>
          <a:xfrm>
            <a:off x="4395089"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 name="Shape 17"/>
          <p:cNvSpPr txBox="1">
            <a:spLocks noGrp="1"/>
          </p:cNvSpPr>
          <p:nvPr>
            <p:ph type="dt" idx="10"/>
          </p:nvPr>
        </p:nvSpPr>
        <p:spPr>
          <a:xfrm>
            <a:off x="457200" y="6377939"/>
            <a:ext cx="2103120" cy="342899"/>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4505396" y="6524860"/>
            <a:ext cx="111760" cy="139699"/>
          </a:xfrm>
          <a:prstGeom prst="rect">
            <a:avLst/>
          </a:prstGeom>
          <a:noFill/>
          <a:ln>
            <a:noFill/>
          </a:ln>
        </p:spPr>
        <p:txBody>
          <a:bodyPr lIns="0" tIns="0" rIns="0" bIns="0" anchor="t" anchorCtr="0">
            <a:noAutofit/>
          </a:bodyPr>
          <a:lstStyle/>
          <a:p>
            <a:pPr marL="25400" marR="0" lvl="0" indent="0" algn="l" rtl="0">
              <a:lnSpc>
                <a:spcPct val="106666"/>
              </a:lnSpc>
              <a:spcBef>
                <a:spcPts val="0"/>
              </a:spcBef>
              <a:buSzPct val="25000"/>
              <a:buNone/>
            </a:pPr>
            <a:fld id="{00000000-1234-1234-1234-123412341234}" type="slidenum">
              <a:rPr lang="en-US" sz="900" b="1" i="0" u="none">
                <a:solidFill>
                  <a:schemeClr val="lt1"/>
                </a:solidFill>
                <a:latin typeface="Arial"/>
                <a:ea typeface="Arial"/>
                <a:cs typeface="Arial"/>
                <a:sym typeface="Arial"/>
              </a:rPr>
              <a:t>‹#›</a:t>
            </a:fld>
            <a:endParaRPr lang="en-US" sz="900" b="1" i="0" u="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Onl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058331" y="869550"/>
            <a:ext cx="3027336" cy="677544"/>
          </a:xfrm>
          <a:prstGeom prst="rect">
            <a:avLst/>
          </a:prstGeom>
          <a:noFill/>
          <a:ln>
            <a:noFill/>
          </a:ln>
        </p:spPr>
        <p:txBody>
          <a:bodyPr lIns="91425" tIns="91425" rIns="91425" bIns="91425" anchor="t" anchorCtr="0"/>
          <a:lstStyle>
            <a:lvl1pPr marL="0" marR="0" lvl="0" indent="0" algn="l" rtl="0">
              <a:spcBef>
                <a:spcPts val="0"/>
              </a:spcBef>
              <a:buNone/>
              <a:defRPr sz="4300" b="1" i="0" u="none" strike="noStrike" cap="none">
                <a:solidFill>
                  <a:srgbClr val="00AB5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ftr" idx="11"/>
          </p:nvPr>
        </p:nvSpPr>
        <p:spPr>
          <a:xfrm>
            <a:off x="3108959" y="6377939"/>
            <a:ext cx="2926079" cy="342899"/>
          </a:xfrm>
          <a:prstGeom prst="rect">
            <a:avLst/>
          </a:prstGeom>
          <a:noFill/>
          <a:ln>
            <a:noFill/>
          </a:ln>
        </p:spPr>
        <p:txBody>
          <a:bodyPr lIns="91425" tIns="91425" rIns="91425" bIns="91425" anchor="t" anchorCtr="0"/>
          <a:lstStyle>
            <a:lvl1pPr marL="0" marR="0" lvl="0" indent="0" algn="ctr"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77939"/>
            <a:ext cx="2103120" cy="342899"/>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4505396" y="6524860"/>
            <a:ext cx="111760" cy="139699"/>
          </a:xfrm>
          <a:prstGeom prst="rect">
            <a:avLst/>
          </a:prstGeom>
          <a:noFill/>
          <a:ln>
            <a:noFill/>
          </a:ln>
        </p:spPr>
        <p:txBody>
          <a:bodyPr lIns="0" tIns="0" rIns="0" bIns="0" anchor="t" anchorCtr="0">
            <a:noAutofit/>
          </a:bodyPr>
          <a:lstStyle/>
          <a:p>
            <a:pPr marL="25400" marR="0" lvl="0" indent="0" algn="l"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a:t>
            </a:fld>
            <a:endParaRPr lang="en-US" sz="900" b="1" i="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685800" y="2125980"/>
            <a:ext cx="7772400" cy="1440180"/>
          </a:xfrm>
          <a:prstGeom prst="rect">
            <a:avLst/>
          </a:prstGeom>
          <a:noFill/>
          <a:ln>
            <a:noFill/>
          </a:ln>
        </p:spPr>
        <p:txBody>
          <a:bodyPr lIns="91425" tIns="91425" rIns="91425" bIns="91425" anchor="t" anchorCtr="0"/>
          <a:lstStyle>
            <a:lvl1pPr marL="0" marR="0" lvl="0" indent="0" algn="l" rtl="0">
              <a:spcBef>
                <a:spcPts val="0"/>
              </a:spcBef>
              <a:buNone/>
              <a:defRPr sz="4300" b="1" i="0" u="none" strike="noStrike" cap="none">
                <a:solidFill>
                  <a:srgbClr val="00AB5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subTitle" idx="1"/>
          </p:nvPr>
        </p:nvSpPr>
        <p:spPr>
          <a:xfrm>
            <a:off x="1371600" y="3840480"/>
            <a:ext cx="6400799" cy="17145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27" name="Shape 27"/>
          <p:cNvSpPr txBox="1">
            <a:spLocks noGrp="1"/>
          </p:cNvSpPr>
          <p:nvPr>
            <p:ph type="ftr" idx="11"/>
          </p:nvPr>
        </p:nvSpPr>
        <p:spPr>
          <a:xfrm>
            <a:off x="3108959" y="6377939"/>
            <a:ext cx="2926079" cy="342899"/>
          </a:xfrm>
          <a:prstGeom prst="rect">
            <a:avLst/>
          </a:prstGeom>
          <a:noFill/>
          <a:ln>
            <a:noFill/>
          </a:ln>
        </p:spPr>
        <p:txBody>
          <a:bodyPr lIns="91425" tIns="91425" rIns="91425" bIns="91425" anchor="t" anchorCtr="0"/>
          <a:lstStyle>
            <a:lvl1pPr marL="0" marR="0" lvl="0" indent="0" algn="ctr"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dt" idx="10"/>
          </p:nvPr>
        </p:nvSpPr>
        <p:spPr>
          <a:xfrm>
            <a:off x="457200" y="6377939"/>
            <a:ext cx="2103120" cy="342899"/>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4505396" y="6524860"/>
            <a:ext cx="111760" cy="139699"/>
          </a:xfrm>
          <a:prstGeom prst="rect">
            <a:avLst/>
          </a:prstGeom>
          <a:noFill/>
          <a:ln>
            <a:noFill/>
          </a:ln>
        </p:spPr>
        <p:txBody>
          <a:bodyPr lIns="0" tIns="0" rIns="0" bIns="0" anchor="t" anchorCtr="0">
            <a:noAutofit/>
          </a:bodyPr>
          <a:lstStyle/>
          <a:p>
            <a:pPr marL="25400" marR="0" lvl="0" indent="0" algn="l"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a:t>
            </a:fld>
            <a:endParaRPr lang="en-US" sz="900" b="1" i="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058331" y="869550"/>
            <a:ext cx="3027336" cy="677544"/>
          </a:xfrm>
          <a:prstGeom prst="rect">
            <a:avLst/>
          </a:prstGeom>
          <a:noFill/>
          <a:ln>
            <a:noFill/>
          </a:ln>
        </p:spPr>
        <p:txBody>
          <a:bodyPr lIns="91425" tIns="91425" rIns="91425" bIns="91425" anchor="t" anchorCtr="0"/>
          <a:lstStyle>
            <a:lvl1pPr marL="0" marR="0" lvl="0" indent="0" algn="l" rtl="0">
              <a:spcBef>
                <a:spcPts val="0"/>
              </a:spcBef>
              <a:buNone/>
              <a:defRPr sz="4300" b="1" i="0" u="none" strike="noStrike" cap="none">
                <a:solidFill>
                  <a:srgbClr val="00AB5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577340"/>
            <a:ext cx="8229600" cy="452627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33" name="Shape 33"/>
          <p:cNvSpPr txBox="1">
            <a:spLocks noGrp="1"/>
          </p:cNvSpPr>
          <p:nvPr>
            <p:ph type="ftr" idx="11"/>
          </p:nvPr>
        </p:nvSpPr>
        <p:spPr>
          <a:xfrm>
            <a:off x="3108959" y="6377939"/>
            <a:ext cx="2926079" cy="342899"/>
          </a:xfrm>
          <a:prstGeom prst="rect">
            <a:avLst/>
          </a:prstGeom>
          <a:noFill/>
          <a:ln>
            <a:noFill/>
          </a:ln>
        </p:spPr>
        <p:txBody>
          <a:bodyPr lIns="91425" tIns="91425" rIns="91425" bIns="91425" anchor="t" anchorCtr="0"/>
          <a:lstStyle>
            <a:lvl1pPr marL="0" marR="0" lvl="0" indent="0" algn="ctr"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77939"/>
            <a:ext cx="2103120" cy="342899"/>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4505396" y="6524860"/>
            <a:ext cx="111760" cy="139699"/>
          </a:xfrm>
          <a:prstGeom prst="rect">
            <a:avLst/>
          </a:prstGeom>
          <a:noFill/>
          <a:ln>
            <a:noFill/>
          </a:ln>
        </p:spPr>
        <p:txBody>
          <a:bodyPr lIns="0" tIns="0" rIns="0" bIns="0" anchor="t" anchorCtr="0">
            <a:noAutofit/>
          </a:bodyPr>
          <a:lstStyle/>
          <a:p>
            <a:pPr marL="25400" marR="0" lvl="0" indent="0" algn="l"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a:t>
            </a:fld>
            <a:endParaRPr lang="en-US" sz="900" b="1" i="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058331" y="869550"/>
            <a:ext cx="3027336" cy="677544"/>
          </a:xfrm>
          <a:prstGeom prst="rect">
            <a:avLst/>
          </a:prstGeom>
          <a:noFill/>
          <a:ln>
            <a:noFill/>
          </a:ln>
        </p:spPr>
        <p:txBody>
          <a:bodyPr lIns="91425" tIns="91425" rIns="91425" bIns="91425" anchor="t" anchorCtr="0"/>
          <a:lstStyle>
            <a:lvl1pPr marL="0" marR="0" lvl="0" indent="0" algn="l" rtl="0">
              <a:spcBef>
                <a:spcPts val="0"/>
              </a:spcBef>
              <a:buNone/>
              <a:defRPr sz="4300" b="1" i="0" u="none" strike="noStrike" cap="none">
                <a:solidFill>
                  <a:srgbClr val="00AB5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457200" y="1577340"/>
            <a:ext cx="3977640" cy="452627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39" name="Shape 39"/>
          <p:cNvSpPr txBox="1">
            <a:spLocks noGrp="1"/>
          </p:cNvSpPr>
          <p:nvPr>
            <p:ph type="body" idx="2"/>
          </p:nvPr>
        </p:nvSpPr>
        <p:spPr>
          <a:xfrm>
            <a:off x="4709160" y="1577340"/>
            <a:ext cx="3977640" cy="452627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40" name="Shape 40"/>
          <p:cNvSpPr txBox="1">
            <a:spLocks noGrp="1"/>
          </p:cNvSpPr>
          <p:nvPr>
            <p:ph type="ftr" idx="11"/>
          </p:nvPr>
        </p:nvSpPr>
        <p:spPr>
          <a:xfrm>
            <a:off x="3108959" y="6377939"/>
            <a:ext cx="2926079" cy="342899"/>
          </a:xfrm>
          <a:prstGeom prst="rect">
            <a:avLst/>
          </a:prstGeom>
          <a:noFill/>
          <a:ln>
            <a:noFill/>
          </a:ln>
        </p:spPr>
        <p:txBody>
          <a:bodyPr lIns="91425" tIns="91425" rIns="91425" bIns="91425" anchor="t" anchorCtr="0"/>
          <a:lstStyle>
            <a:lvl1pPr marL="0" marR="0" lvl="0" indent="0" algn="ctr"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457200" y="6377939"/>
            <a:ext cx="2103120" cy="342899"/>
          </a:xfrm>
          <a:prstGeom prst="rect">
            <a:avLst/>
          </a:prstGeom>
          <a:noFill/>
          <a:ln>
            <a:noFill/>
          </a:ln>
        </p:spPr>
        <p:txBody>
          <a:bodyPr lIns="91425" tIns="91425" rIns="91425" bIns="91425" anchor="t" anchorCtr="0"/>
          <a:lstStyle>
            <a:lvl1pPr marL="0" marR="0" lvl="0" indent="0" algn="l" rtl="0">
              <a:spcBef>
                <a:spcPts val="0"/>
              </a:spcBef>
              <a:buNone/>
              <a:defRPr sz="18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4505396" y="6524860"/>
            <a:ext cx="111760" cy="139699"/>
          </a:xfrm>
          <a:prstGeom prst="rect">
            <a:avLst/>
          </a:prstGeom>
          <a:noFill/>
          <a:ln>
            <a:noFill/>
          </a:ln>
        </p:spPr>
        <p:txBody>
          <a:bodyPr lIns="0" tIns="0" rIns="0" bIns="0" anchor="t" anchorCtr="0">
            <a:noAutofit/>
          </a:bodyPr>
          <a:lstStyle/>
          <a:p>
            <a:pPr marL="25400" marR="0" lvl="0" indent="0" algn="l"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a:t>
            </a:fld>
            <a:endParaRPr lang="en-US" sz="900" b="1" i="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58331" y="869550"/>
            <a:ext cx="3027336" cy="677544"/>
          </a:xfrm>
          <a:prstGeom prst="rect">
            <a:avLst/>
          </a:prstGeom>
          <a:noFill/>
          <a:ln>
            <a:noFill/>
          </a:ln>
        </p:spPr>
        <p:txBody>
          <a:bodyPr lIns="91425" tIns="91425" rIns="91425" bIns="91425" anchor="t" anchorCtr="0"/>
          <a:lstStyle>
            <a:lvl1pPr marL="0" marR="0" lvl="0" indent="0" algn="l" rtl="0">
              <a:spcBef>
                <a:spcPts val="0"/>
              </a:spcBef>
              <a:buNone/>
              <a:defRPr sz="4300" b="1" i="0" u="none" strike="noStrike" cap="none">
                <a:solidFill>
                  <a:srgbClr val="00AB5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577340"/>
            <a:ext cx="8229600" cy="452627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atin typeface="Calibri"/>
                <a:ea typeface="Calibri"/>
                <a:cs typeface="Calibri"/>
                <a:sym typeface="Calibri"/>
              </a:defRPr>
            </a:lvl1pPr>
            <a:lvl2pPr marL="457200" marR="0" lvl="1" indent="0" algn="l" rtl="0">
              <a:spcBef>
                <a:spcPts val="0"/>
              </a:spcBef>
              <a:buNone/>
              <a:defRPr sz="1800" b="0" i="0" u="none" strike="noStrike" cap="none">
                <a:latin typeface="Calibri"/>
                <a:ea typeface="Calibri"/>
                <a:cs typeface="Calibri"/>
                <a:sym typeface="Calibri"/>
              </a:defRPr>
            </a:lvl2pPr>
            <a:lvl3pPr marL="914400" marR="0" lvl="2" indent="0" algn="l" rtl="0">
              <a:spcBef>
                <a:spcPts val="0"/>
              </a:spcBef>
              <a:buNone/>
              <a:defRPr sz="1800" b="0" i="0" u="none" strike="noStrike" cap="none">
                <a:latin typeface="Calibri"/>
                <a:ea typeface="Calibri"/>
                <a:cs typeface="Calibri"/>
                <a:sym typeface="Calibri"/>
              </a:defRPr>
            </a:lvl3pPr>
            <a:lvl4pPr marL="1371600" marR="0" lvl="3" indent="0" algn="l" rtl="0">
              <a:spcBef>
                <a:spcPts val="0"/>
              </a:spcBef>
              <a:buNone/>
              <a:defRPr sz="1800" b="0" i="0" u="none" strike="noStrike" cap="none">
                <a:latin typeface="Calibri"/>
                <a:ea typeface="Calibri"/>
                <a:cs typeface="Calibri"/>
                <a:sym typeface="Calibri"/>
              </a:defRPr>
            </a:lvl4pPr>
            <a:lvl5pPr marL="1828800" marR="0" lvl="4" indent="0" algn="l" rtl="0">
              <a:spcBef>
                <a:spcPts val="0"/>
              </a:spcBef>
              <a:buNone/>
              <a:defRPr sz="1800" b="0" i="0" u="none" strike="noStrike" cap="none">
                <a:latin typeface="Calibri"/>
                <a:ea typeface="Calibri"/>
                <a:cs typeface="Calibri"/>
                <a:sym typeface="Calibri"/>
              </a:defRPr>
            </a:lvl5pPr>
            <a:lvl6pPr marL="2286000" marR="0" lvl="5" indent="0" algn="l" rtl="0">
              <a:spcBef>
                <a:spcPts val="0"/>
              </a:spcBef>
              <a:buNone/>
              <a:defRPr sz="1800" b="0" i="0" u="none" strike="noStrike" cap="none">
                <a:latin typeface="Calibri"/>
                <a:ea typeface="Calibri"/>
                <a:cs typeface="Calibri"/>
                <a:sym typeface="Calibri"/>
              </a:defRPr>
            </a:lvl6pPr>
            <a:lvl7pPr marL="2743200" marR="0" lvl="6" indent="0" algn="l" rtl="0">
              <a:spcBef>
                <a:spcPts val="0"/>
              </a:spcBef>
              <a:buNone/>
              <a:defRPr sz="1800" b="0" i="0" u="none" strike="noStrike" cap="none">
                <a:latin typeface="Calibri"/>
                <a:ea typeface="Calibri"/>
                <a:cs typeface="Calibri"/>
                <a:sym typeface="Calibri"/>
              </a:defRPr>
            </a:lvl7pPr>
            <a:lvl8pPr marL="3200400" marR="0" lvl="7" indent="0" algn="l" rtl="0">
              <a:spcBef>
                <a:spcPts val="0"/>
              </a:spcBef>
              <a:buNone/>
              <a:defRPr sz="1800" b="0" i="0" u="none" strike="noStrike" cap="none">
                <a:latin typeface="Calibri"/>
                <a:ea typeface="Calibri"/>
                <a:cs typeface="Calibri"/>
                <a:sym typeface="Calibri"/>
              </a:defRPr>
            </a:lvl8pPr>
            <a:lvl9pPr marL="3657600" marR="0" lvl="8" indent="0" algn="l" rtl="0">
              <a:spcBef>
                <a:spcPts val="0"/>
              </a:spcBef>
              <a:buNone/>
              <a:defRPr sz="1800" b="0" i="0" u="none" strike="noStrike" cap="none">
                <a:latin typeface="Calibri"/>
                <a:ea typeface="Calibri"/>
                <a:cs typeface="Calibri"/>
                <a:sym typeface="Calibri"/>
              </a:defRPr>
            </a:lvl9pPr>
          </a:lstStyle>
          <a:p>
            <a:endParaRPr/>
          </a:p>
        </p:txBody>
      </p:sp>
      <p:sp>
        <p:nvSpPr>
          <p:cNvPr id="12" name="Shape 12"/>
          <p:cNvSpPr txBox="1">
            <a:spLocks noGrp="1"/>
          </p:cNvSpPr>
          <p:nvPr>
            <p:ph type="ftr" idx="11"/>
          </p:nvPr>
        </p:nvSpPr>
        <p:spPr>
          <a:xfrm>
            <a:off x="3108959" y="6377939"/>
            <a:ext cx="2926079" cy="342899"/>
          </a:xfrm>
          <a:prstGeom prst="rect">
            <a:avLst/>
          </a:prstGeom>
          <a:noFill/>
          <a:ln>
            <a:noFill/>
          </a:ln>
        </p:spPr>
        <p:txBody>
          <a:bodyPr lIns="91425" tIns="91425" rIns="91425" bIns="91425" anchor="t" anchorCtr="0"/>
          <a:lstStyle>
            <a:lvl1pPr marL="0" marR="0" lvl="0" indent="0" algn="ctr" rtl="0">
              <a:spcBef>
                <a:spcPts val="0"/>
              </a:spcBef>
              <a:buNone/>
              <a:defRPr sz="18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457200" y="6377939"/>
            <a:ext cx="2103120" cy="342899"/>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4505396" y="6524860"/>
            <a:ext cx="111760" cy="139699"/>
          </a:xfrm>
          <a:prstGeom prst="rect">
            <a:avLst/>
          </a:prstGeom>
          <a:noFill/>
          <a:ln>
            <a:noFill/>
          </a:ln>
        </p:spPr>
        <p:txBody>
          <a:bodyPr lIns="0" tIns="0" rIns="0" bIns="0" anchor="t" anchorCtr="0">
            <a:noAutofit/>
          </a:bodyPr>
          <a:lstStyle/>
          <a:p>
            <a:pPr marL="25400" marR="0" lvl="0" indent="0" algn="l" rtl="0">
              <a:lnSpc>
                <a:spcPct val="106666"/>
              </a:lnSpc>
              <a:spcBef>
                <a:spcPts val="0"/>
              </a:spcBef>
              <a:buSzPct val="25000"/>
              <a:buNone/>
            </a:pPr>
            <a:fld id="{00000000-1234-1234-1234-123412341234}" type="slidenum">
              <a:rPr lang="en-US" sz="900" b="1" i="0" u="none" strike="noStrike" cap="none">
                <a:solidFill>
                  <a:schemeClr val="lt1"/>
                </a:solidFill>
                <a:latin typeface="Arial"/>
                <a:ea typeface="Arial"/>
                <a:cs typeface="Arial"/>
                <a:sym typeface="Arial"/>
              </a:rPr>
              <a:t>‹#›</a:t>
            </a:fld>
            <a:endParaRPr lang="en-US" sz="900" b="1"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campaignresources.phe.gov.uk/schools/resources/be-food-smart-assembly-film"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17" name="Rectangle 16"/>
          <p:cNvSpPr/>
          <p:nvPr/>
        </p:nvSpPr>
        <p:spPr>
          <a:xfrm>
            <a:off x="3773510" y="6297769"/>
            <a:ext cx="1506828" cy="560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228600" y="171450"/>
            <a:ext cx="8686800" cy="6515100"/>
          </a:xfrm>
          <a:prstGeom prst="roundRect">
            <a:avLst>
              <a:gd name="adj" fmla="val 2023"/>
            </a:avLst>
          </a:prstGeom>
          <a:solidFill>
            <a:srgbClr val="FFF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Shape 50"/>
          <p:cNvPicPr preferRelativeResize="0"/>
          <p:nvPr/>
        </p:nvPicPr>
        <p:blipFill>
          <a:blip r:embed="rId3" cstate="screen">
            <a:extLst>
              <a:ext uri="{28A0092B-C50C-407E-A947-70E740481C1C}">
                <a14:useLocalDpi xmlns:a14="http://schemas.microsoft.com/office/drawing/2010/main"/>
              </a:ext>
            </a:extLst>
          </a:blip>
          <a:stretch>
            <a:fillRect/>
          </a:stretch>
        </p:blipFill>
        <p:spPr>
          <a:xfrm>
            <a:off x="981482" y="3609387"/>
            <a:ext cx="7412858" cy="1003381"/>
          </a:xfrm>
          <a:prstGeom prst="rect">
            <a:avLst/>
          </a:prstGeom>
          <a:noFill/>
          <a:ln>
            <a:noFill/>
          </a:ln>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6086" y="1068964"/>
            <a:ext cx="2163650" cy="2163650"/>
          </a:xfrm>
          <a:prstGeom prst="rect">
            <a:avLst/>
          </a:prstGeom>
        </p:spPr>
      </p:pic>
      <p:grpSp>
        <p:nvGrpSpPr>
          <p:cNvPr id="9" name="Group 8"/>
          <p:cNvGrpSpPr/>
          <p:nvPr/>
        </p:nvGrpSpPr>
        <p:grpSpPr>
          <a:xfrm>
            <a:off x="1651374" y="4798684"/>
            <a:ext cx="5869601" cy="480405"/>
            <a:chOff x="1651374" y="4798684"/>
            <a:chExt cx="5869601" cy="480405"/>
          </a:xfrm>
        </p:grpSpPr>
        <p:grpSp>
          <p:nvGrpSpPr>
            <p:cNvPr id="10" name="Shape 52"/>
            <p:cNvGrpSpPr/>
            <p:nvPr/>
          </p:nvGrpSpPr>
          <p:grpSpPr>
            <a:xfrm>
              <a:off x="1651374" y="4798684"/>
              <a:ext cx="3974036" cy="480405"/>
              <a:chOff x="2590800" y="4730482"/>
              <a:chExt cx="3974036" cy="480405"/>
            </a:xfrm>
          </p:grpSpPr>
          <p:pic>
            <p:nvPicPr>
              <p:cNvPr id="14" name="Shape 53" descr="Green-block.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590800" y="4730482"/>
                <a:ext cx="2602436" cy="480405"/>
              </a:xfrm>
              <a:prstGeom prst="rect">
                <a:avLst/>
              </a:prstGeom>
              <a:noFill/>
              <a:ln>
                <a:noFill/>
              </a:ln>
            </p:spPr>
          </p:pic>
          <p:pic>
            <p:nvPicPr>
              <p:cNvPr id="15" name="Shape 54" descr="Green-block.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962400" y="4730482"/>
                <a:ext cx="2602436" cy="480405"/>
              </a:xfrm>
              <a:prstGeom prst="rect">
                <a:avLst/>
              </a:prstGeom>
              <a:noFill/>
              <a:ln>
                <a:noFill/>
              </a:ln>
            </p:spPr>
          </p:pic>
        </p:grpSp>
        <p:grpSp>
          <p:nvGrpSpPr>
            <p:cNvPr id="11" name="Shape 52"/>
            <p:cNvGrpSpPr/>
            <p:nvPr/>
          </p:nvGrpSpPr>
          <p:grpSpPr>
            <a:xfrm>
              <a:off x="3546939" y="4798684"/>
              <a:ext cx="3974036" cy="480405"/>
              <a:chOff x="2590800" y="4730482"/>
              <a:chExt cx="3974036" cy="480405"/>
            </a:xfrm>
          </p:grpSpPr>
          <p:pic>
            <p:nvPicPr>
              <p:cNvPr id="12" name="Shape 53" descr="Green-block.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590800" y="4730482"/>
                <a:ext cx="2602436" cy="480405"/>
              </a:xfrm>
              <a:prstGeom prst="rect">
                <a:avLst/>
              </a:prstGeom>
              <a:noFill/>
              <a:ln>
                <a:noFill/>
              </a:ln>
            </p:spPr>
          </p:pic>
          <p:pic>
            <p:nvPicPr>
              <p:cNvPr id="13" name="Shape 54" descr="Green-block.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962400" y="4730482"/>
                <a:ext cx="2602436" cy="480405"/>
              </a:xfrm>
              <a:prstGeom prst="rect">
                <a:avLst/>
              </a:prstGeom>
              <a:noFill/>
              <a:ln>
                <a:noFill/>
              </a:ln>
            </p:spPr>
          </p:pic>
        </p:grpSp>
      </p:grpSp>
      <p:pic>
        <p:nvPicPr>
          <p:cNvPr id="19" name="Picture 1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28600" y="4594897"/>
            <a:ext cx="8686800" cy="9631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p:nvPr/>
        </p:nvSpPr>
        <p:spPr>
          <a:xfrm>
            <a:off x="228600" y="190500"/>
            <a:ext cx="8686800" cy="6134099"/>
          </a:xfrm>
          <a:prstGeom prst="roundRect">
            <a:avLst>
              <a:gd name="adj" fmla="val 2023"/>
            </a:avLst>
          </a:prstGeom>
          <a:solidFill>
            <a:srgbClr val="FFF2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65" name="Shape 65"/>
          <p:cNvSpPr/>
          <p:nvPr/>
        </p:nvSpPr>
        <p:spPr>
          <a:xfrm>
            <a:off x="4395089"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6" name="Shape 66"/>
          <p:cNvSpPr/>
          <p:nvPr/>
        </p:nvSpPr>
        <p:spPr>
          <a:xfrm>
            <a:off x="4391978"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67" name="Shape 67"/>
          <p:cNvSpPr txBox="1">
            <a:spLocks noGrp="1"/>
          </p:cNvSpPr>
          <p:nvPr>
            <p:ph type="sldNum" idx="12"/>
          </p:nvPr>
        </p:nvSpPr>
        <p:spPr>
          <a:xfrm>
            <a:off x="4402192" y="6524860"/>
            <a:ext cx="339616" cy="125675"/>
          </a:xfrm>
          <a:prstGeom prst="rect">
            <a:avLst/>
          </a:prstGeom>
          <a:noFill/>
          <a:ln>
            <a:noFill/>
          </a:ln>
        </p:spPr>
        <p:txBody>
          <a:bodyPr lIns="0" tIns="0" rIns="0" bIns="0" anchor="t" anchorCtr="0">
            <a:noAutofit/>
          </a:bodyPr>
          <a:lstStyle/>
          <a:p>
            <a:pPr marL="0" marR="0" lvl="0" indent="0" algn="ctr"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2</a:t>
            </a:fld>
            <a:endParaRPr lang="en-US" sz="900" b="1" i="0" dirty="0">
              <a:solidFill>
                <a:schemeClr val="lt1"/>
              </a:solidFill>
              <a:latin typeface="Arial"/>
              <a:ea typeface="Arial"/>
              <a:cs typeface="Arial"/>
              <a:sym typeface="Aria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2539" y="2504340"/>
            <a:ext cx="5873120" cy="315938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1698" y="5039748"/>
            <a:ext cx="1144912" cy="114491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 y="724616"/>
            <a:ext cx="8686800" cy="18531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p:nvPr/>
        </p:nvSpPr>
        <p:spPr>
          <a:xfrm>
            <a:off x="228600" y="190500"/>
            <a:ext cx="8686800" cy="6134099"/>
          </a:xfrm>
          <a:prstGeom prst="roundRect">
            <a:avLst>
              <a:gd name="adj" fmla="val 2023"/>
            </a:avLst>
          </a:prstGeom>
          <a:solidFill>
            <a:srgbClr val="FFF2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77" name="Shape 77"/>
          <p:cNvSpPr/>
          <p:nvPr/>
        </p:nvSpPr>
        <p:spPr>
          <a:xfrm>
            <a:off x="4395089"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8" name="Shape 78"/>
          <p:cNvSpPr/>
          <p:nvPr/>
        </p:nvSpPr>
        <p:spPr>
          <a:xfrm>
            <a:off x="4391978"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9" name="Shape 79"/>
          <p:cNvSpPr txBox="1">
            <a:spLocks noGrp="1"/>
          </p:cNvSpPr>
          <p:nvPr>
            <p:ph type="sldNum" idx="12"/>
          </p:nvPr>
        </p:nvSpPr>
        <p:spPr>
          <a:xfrm>
            <a:off x="4402192" y="6524860"/>
            <a:ext cx="339616" cy="125675"/>
          </a:xfrm>
          <a:prstGeom prst="rect">
            <a:avLst/>
          </a:prstGeom>
          <a:noFill/>
          <a:ln>
            <a:noFill/>
          </a:ln>
        </p:spPr>
        <p:txBody>
          <a:bodyPr lIns="0" tIns="0" rIns="0" bIns="0" anchor="t" anchorCtr="0">
            <a:noAutofit/>
          </a:bodyPr>
          <a:lstStyle/>
          <a:p>
            <a:pPr marL="0" marR="0" lvl="0" indent="0" algn="ctr"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3</a:t>
            </a:fld>
            <a:endParaRPr lang="en-US" sz="900" b="1" i="0">
              <a:solidFill>
                <a:schemeClr val="lt1"/>
              </a:solidFill>
              <a:latin typeface="Arial"/>
              <a:ea typeface="Arial"/>
              <a:cs typeface="Arial"/>
              <a:sym typeface="Aria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1698" y="5039748"/>
            <a:ext cx="1144912" cy="114491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 y="719965"/>
            <a:ext cx="8686800" cy="1182624"/>
          </a:xfrm>
          <a:prstGeom prst="rect">
            <a:avLst/>
          </a:prstGeom>
        </p:spPr>
      </p:pic>
      <p:pic>
        <p:nvPicPr>
          <p:cNvPr id="10" name="Shape 55" descr="3-people-holding-food.png"/>
          <p:cNvPicPr preferRelativeResize="0"/>
          <p:nvPr/>
        </p:nvPicPr>
        <p:blipFill rotWithShape="1">
          <a:blip r:embed="rId5">
            <a:alphaModFix/>
          </a:blip>
          <a:srcRect/>
          <a:stretch/>
        </p:blipFill>
        <p:spPr>
          <a:xfrm>
            <a:off x="2947979" y="2085313"/>
            <a:ext cx="3248042" cy="2880991"/>
          </a:xfrm>
          <a:prstGeom prst="rect">
            <a:avLst/>
          </a:prstGeom>
          <a:noFill/>
          <a:ln>
            <a:noFill/>
          </a:ln>
        </p:spPr>
      </p:pic>
    </p:spTree>
    <p:extLst>
      <p:ext uri="{BB962C8B-B14F-4D97-AF65-F5344CB8AC3E}">
        <p14:creationId xmlns:p14="http://schemas.microsoft.com/office/powerpoint/2010/main" val="2846486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p:nvPr/>
        </p:nvSpPr>
        <p:spPr>
          <a:xfrm>
            <a:off x="228600" y="190500"/>
            <a:ext cx="8686800" cy="6134099"/>
          </a:xfrm>
          <a:prstGeom prst="roundRect">
            <a:avLst>
              <a:gd name="adj" fmla="val 2023"/>
            </a:avLst>
          </a:prstGeom>
          <a:solidFill>
            <a:srgbClr val="FFF2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90" name="Shape 90"/>
          <p:cNvSpPr/>
          <p:nvPr/>
        </p:nvSpPr>
        <p:spPr>
          <a:xfrm>
            <a:off x="4395089"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1" name="Shape 91"/>
          <p:cNvSpPr/>
          <p:nvPr/>
        </p:nvSpPr>
        <p:spPr>
          <a:xfrm>
            <a:off x="4391978"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2" name="Shape 92"/>
          <p:cNvSpPr txBox="1">
            <a:spLocks noGrp="1"/>
          </p:cNvSpPr>
          <p:nvPr>
            <p:ph type="sldNum" idx="12"/>
          </p:nvPr>
        </p:nvSpPr>
        <p:spPr>
          <a:xfrm>
            <a:off x="4402192" y="6524860"/>
            <a:ext cx="339616" cy="125675"/>
          </a:xfrm>
          <a:prstGeom prst="rect">
            <a:avLst/>
          </a:prstGeom>
          <a:noFill/>
          <a:ln>
            <a:noFill/>
          </a:ln>
        </p:spPr>
        <p:txBody>
          <a:bodyPr lIns="0" tIns="0" rIns="0" bIns="0" anchor="t" anchorCtr="0">
            <a:noAutofit/>
          </a:bodyPr>
          <a:lstStyle/>
          <a:p>
            <a:pPr marL="0" marR="0" lvl="0" indent="0" algn="ctr"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4</a:t>
            </a:fld>
            <a:endParaRPr lang="en-US" sz="900" b="1" i="0">
              <a:solidFill>
                <a:schemeClr val="lt1"/>
              </a:solidFill>
              <a:latin typeface="Arial"/>
              <a:ea typeface="Arial"/>
              <a:cs typeface="Arial"/>
              <a:sym typeface="Aria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3042" y="1788925"/>
            <a:ext cx="5537916" cy="4103026"/>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41698" y="5039748"/>
            <a:ext cx="1144912" cy="114491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 y="719965"/>
            <a:ext cx="8686800" cy="11826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p:nvPr/>
        </p:nvSpPr>
        <p:spPr>
          <a:xfrm>
            <a:off x="228600" y="190500"/>
            <a:ext cx="8686800" cy="6134099"/>
          </a:xfrm>
          <a:prstGeom prst="roundRect">
            <a:avLst>
              <a:gd name="adj" fmla="val 2023"/>
            </a:avLst>
          </a:prstGeom>
          <a:solidFill>
            <a:srgbClr val="FFF2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56" name="Shape 156"/>
          <p:cNvSpPr/>
          <p:nvPr/>
        </p:nvSpPr>
        <p:spPr>
          <a:xfrm>
            <a:off x="4395089"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57" name="Shape 157"/>
          <p:cNvSpPr/>
          <p:nvPr/>
        </p:nvSpPr>
        <p:spPr>
          <a:xfrm>
            <a:off x="4391978"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4402192" y="6524860"/>
            <a:ext cx="339616" cy="125675"/>
          </a:xfrm>
          <a:prstGeom prst="rect">
            <a:avLst/>
          </a:prstGeom>
          <a:noFill/>
          <a:ln>
            <a:noFill/>
          </a:ln>
        </p:spPr>
        <p:txBody>
          <a:bodyPr lIns="0" tIns="0" rIns="0" bIns="0" anchor="t" anchorCtr="0">
            <a:noAutofit/>
          </a:bodyPr>
          <a:lstStyle/>
          <a:p>
            <a:pPr marL="0" marR="0" lvl="0" indent="0" algn="ctr"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5</a:t>
            </a:fld>
            <a:endParaRPr lang="en-US" sz="900" b="1" i="0">
              <a:solidFill>
                <a:schemeClr val="lt1"/>
              </a:solidFill>
              <a:latin typeface="Arial"/>
              <a:ea typeface="Arial"/>
              <a:cs typeface="Arial"/>
              <a:sym typeface="Aria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41698" y="5039748"/>
            <a:ext cx="1144912" cy="1144912"/>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 y="724616"/>
            <a:ext cx="8686800" cy="1853184"/>
          </a:xfrm>
          <a:prstGeom prst="rect">
            <a:avLst/>
          </a:prstGeom>
        </p:spPr>
      </p:pic>
      <p:pic>
        <p:nvPicPr>
          <p:cNvPr id="15" name="Picture 14">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19673" y="2384386"/>
            <a:ext cx="5904654" cy="332365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p:nvPr/>
        </p:nvSpPr>
        <p:spPr>
          <a:xfrm>
            <a:off x="228600" y="190500"/>
            <a:ext cx="8686800" cy="6134099"/>
          </a:xfrm>
          <a:prstGeom prst="roundRect">
            <a:avLst>
              <a:gd name="adj" fmla="val 2023"/>
            </a:avLst>
          </a:prstGeom>
          <a:solidFill>
            <a:srgbClr val="FFF200"/>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80" name="Shape 180"/>
          <p:cNvSpPr/>
          <p:nvPr/>
        </p:nvSpPr>
        <p:spPr>
          <a:xfrm>
            <a:off x="4395089"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81" name="Shape 181"/>
          <p:cNvSpPr/>
          <p:nvPr/>
        </p:nvSpPr>
        <p:spPr>
          <a:xfrm>
            <a:off x="4391978" y="6489000"/>
            <a:ext cx="360045" cy="205104"/>
          </a:xfrm>
          <a:custGeom>
            <a:avLst/>
            <a:gdLst/>
            <a:ahLst/>
            <a:cxnLst/>
            <a:rect l="0" t="0" r="0" b="0"/>
            <a:pathLst>
              <a:path w="120000" h="120000" extrusionOk="0">
                <a:moveTo>
                  <a:pt x="98975" y="0"/>
                </a:moveTo>
                <a:lnTo>
                  <a:pt x="21007" y="0"/>
                </a:lnTo>
                <a:lnTo>
                  <a:pt x="8862" y="575"/>
                </a:lnTo>
                <a:lnTo>
                  <a:pt x="2625" y="4609"/>
                </a:lnTo>
                <a:lnTo>
                  <a:pt x="327" y="15556"/>
                </a:lnTo>
                <a:lnTo>
                  <a:pt x="0" y="36876"/>
                </a:lnTo>
                <a:lnTo>
                  <a:pt x="0" y="82900"/>
                </a:lnTo>
                <a:lnTo>
                  <a:pt x="327" y="104224"/>
                </a:lnTo>
                <a:lnTo>
                  <a:pt x="2625" y="115174"/>
                </a:lnTo>
                <a:lnTo>
                  <a:pt x="8862" y="119208"/>
                </a:lnTo>
                <a:lnTo>
                  <a:pt x="21007" y="119784"/>
                </a:lnTo>
                <a:lnTo>
                  <a:pt x="98975" y="119784"/>
                </a:lnTo>
                <a:lnTo>
                  <a:pt x="111120" y="119208"/>
                </a:lnTo>
                <a:lnTo>
                  <a:pt x="117356" y="115174"/>
                </a:lnTo>
                <a:lnTo>
                  <a:pt x="119654" y="104224"/>
                </a:lnTo>
                <a:lnTo>
                  <a:pt x="119983" y="82900"/>
                </a:lnTo>
                <a:lnTo>
                  <a:pt x="119983" y="36876"/>
                </a:lnTo>
                <a:lnTo>
                  <a:pt x="119654" y="15556"/>
                </a:lnTo>
                <a:lnTo>
                  <a:pt x="117356" y="4609"/>
                </a:lnTo>
                <a:lnTo>
                  <a:pt x="111120" y="575"/>
                </a:lnTo>
                <a:lnTo>
                  <a:pt x="98975" y="0"/>
                </a:lnTo>
                <a:close/>
              </a:path>
            </a:pathLst>
          </a:custGeom>
          <a:solidFill>
            <a:srgbClr val="00B3F0"/>
          </a:solidFill>
          <a:ln>
            <a:noFill/>
          </a:ln>
        </p:spPr>
        <p:txBody>
          <a:bodyPr lIns="0" tIns="0" rIns="0" bIns="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82" name="Shape 182"/>
          <p:cNvSpPr txBox="1">
            <a:spLocks noGrp="1"/>
          </p:cNvSpPr>
          <p:nvPr>
            <p:ph type="sldNum" idx="12"/>
          </p:nvPr>
        </p:nvSpPr>
        <p:spPr>
          <a:xfrm>
            <a:off x="4402192" y="6524860"/>
            <a:ext cx="339616" cy="125675"/>
          </a:xfrm>
          <a:prstGeom prst="rect">
            <a:avLst/>
          </a:prstGeom>
          <a:noFill/>
          <a:ln>
            <a:noFill/>
          </a:ln>
        </p:spPr>
        <p:txBody>
          <a:bodyPr lIns="0" tIns="0" rIns="0" bIns="0" anchor="t" anchorCtr="0">
            <a:noAutofit/>
          </a:bodyPr>
          <a:lstStyle/>
          <a:p>
            <a:pPr marL="0" marR="0" lvl="0" indent="0" algn="ctr" rtl="0">
              <a:lnSpc>
                <a:spcPct val="106666"/>
              </a:lnSpc>
              <a:spcBef>
                <a:spcPts val="0"/>
              </a:spcBef>
              <a:buSzPct val="25000"/>
              <a:buNone/>
            </a:pPr>
            <a:fld id="{00000000-1234-1234-1234-123412341234}" type="slidenum">
              <a:rPr lang="en-US" sz="900" b="1" i="0">
                <a:solidFill>
                  <a:schemeClr val="lt1"/>
                </a:solidFill>
                <a:latin typeface="Arial"/>
                <a:ea typeface="Arial"/>
                <a:cs typeface="Arial"/>
                <a:sym typeface="Arial"/>
              </a:rPr>
              <a:t>6</a:t>
            </a:fld>
            <a:endParaRPr lang="en-US" sz="900" b="1" i="0">
              <a:solidFill>
                <a:schemeClr val="lt1"/>
              </a:solidFill>
              <a:latin typeface="Arial"/>
              <a:ea typeface="Arial"/>
              <a:cs typeface="Arial"/>
              <a:sym typeface="Arial"/>
            </a:endParaRPr>
          </a:p>
        </p:txBody>
      </p:sp>
      <p:pic>
        <p:nvPicPr>
          <p:cNvPr id="11" name="Picture 10"/>
          <p:cNvPicPr>
            <a:picLocks noChangeAspect="1"/>
          </p:cNvPicPr>
          <p:nvPr/>
        </p:nvPicPr>
        <p:blipFill rotWithShape="1">
          <a:blip r:embed="rId3" cstate="screen">
            <a:extLst>
              <a:ext uri="{28A0092B-C50C-407E-A947-70E740481C1C}">
                <a14:useLocalDpi xmlns:a14="http://schemas.microsoft.com/office/drawing/2010/main"/>
              </a:ext>
            </a:extLst>
          </a:blip>
          <a:srcRect b="31266"/>
          <a:stretch/>
        </p:blipFill>
        <p:spPr>
          <a:xfrm>
            <a:off x="924895" y="1894736"/>
            <a:ext cx="6413679" cy="4425890"/>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89848" y="2050817"/>
            <a:ext cx="2624214" cy="262421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00" y="719964"/>
            <a:ext cx="8686800" cy="118262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1235</Words>
  <Application>Microsoft Office PowerPoint</Application>
  <PresentationFormat>On-screen Show (4:3)</PresentationFormat>
  <Paragraphs>71</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de Souza-Ingle</dc:creator>
  <cp:lastModifiedBy>Teacher</cp:lastModifiedBy>
  <cp:revision>51</cp:revision>
  <cp:lastPrinted>2016-11-23T14:02:05Z</cp:lastPrinted>
  <dcterms:modified xsi:type="dcterms:W3CDTF">2021-03-04T11:26:19Z</dcterms:modified>
</cp:coreProperties>
</file>