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0" r:id="rId4"/>
    <p:sldId id="275" r:id="rId5"/>
    <p:sldId id="271" r:id="rId6"/>
    <p:sldId id="274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7" b="1" u="none" dirty="0">
                <a:solidFill>
                  <a:schemeClr val="tx1"/>
                </a:solidFill>
                <a:latin typeface="Twinkl" pitchFamily="50" charset="0"/>
              </a:rPr>
              <a:t>A Bar Chart</a:t>
            </a: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 to Show </a:t>
            </a:r>
            <a:b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How Many Pets Y6 Have</a:t>
            </a:r>
            <a:endParaRPr lang="en-US" sz="1200" b="1" u="none" dirty="0">
              <a:solidFill>
                <a:schemeClr val="tx1"/>
              </a:solidFill>
              <a:latin typeface="Twinkl" pitchFamily="50" charset="0"/>
            </a:endParaRPr>
          </a:p>
        </c:rich>
      </c:tx>
      <c:layout>
        <c:manualLayout>
          <c:xMode val="edge"/>
          <c:yMode val="edge"/>
          <c:x val="0.33723153431731961"/>
          <c:y val="1.55618616979808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40907686542643"/>
          <c:y val="0.13142655328990552"/>
          <c:w val="0.83830831913889559"/>
          <c:h val="0.72010097053732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Children</c:v>
                </c:pt>
              </c:strCache>
            </c:strRef>
          </c:tx>
          <c:spPr>
            <a:solidFill>
              <a:srgbClr val="F6ADF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B17-41D7-A689-C071F6526E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17-41D7-A689-C071F6526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17-41D7-A689-C071F6526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17-41D7-A689-C071F6526E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17-41D7-A689-C071F6526EFB}"/>
              </c:ext>
            </c:extLst>
          </c:dPt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17-41D7-A689-C071F6526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71366304"/>
        <c:axId val="371364736"/>
      </c:barChart>
      <c:catAx>
        <c:axId val="37136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0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71364736"/>
        <c:crosses val="autoZero"/>
        <c:auto val="1"/>
        <c:lblAlgn val="ctr"/>
        <c:lblOffset val="100"/>
        <c:noMultiLvlLbl val="0"/>
      </c:catAx>
      <c:valAx>
        <c:axId val="371364736"/>
        <c:scaling>
          <c:orientation val="minMax"/>
          <c:max val="16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2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7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71366304"/>
        <c:crosses val="autoZero"/>
        <c:crossBetween val="between"/>
        <c:majorUnit val="2"/>
        <c:minorUnit val="1"/>
      </c:valAx>
      <c:spPr>
        <a:noFill/>
        <a:ln w="25337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8" b="1" u="none" dirty="0">
                <a:latin typeface="Twinkl" pitchFamily="50" charset="0"/>
              </a:rPr>
              <a:t>A Bar Chart</a:t>
            </a:r>
            <a:r>
              <a:rPr lang="en-US" sz="1198" b="1" u="none" baseline="0" dirty="0">
                <a:latin typeface="Twinkl" pitchFamily="50" charset="0"/>
              </a:rPr>
              <a:t> to Show How Many Pets Y6 Have</a:t>
            </a:r>
            <a:endParaRPr lang="en-US" sz="1200" b="1" u="none" dirty="0">
              <a:latin typeface="Twinkl" pitchFamily="50" charset="0"/>
            </a:endParaRPr>
          </a:p>
        </c:rich>
      </c:tx>
      <c:layout>
        <c:manualLayout>
          <c:xMode val="edge"/>
          <c:yMode val="edge"/>
          <c:x val="0.16890258392791155"/>
          <c:y val="3.43347639484978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Boys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9-4FF2-B3E6-B71F127AD156}"/>
            </c:ext>
          </c:extLst>
        </c:ser>
        <c:ser>
          <c:idx val="1"/>
          <c:order val="1"/>
          <c:tx>
            <c:strRef>
              <c:f>'Bar Chart Travel to School  (2)'!$D$4</c:f>
              <c:strCache>
                <c:ptCount val="1"/>
                <c:pt idx="0">
                  <c:v>Number of Girls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(2)'!$D$5:$D$9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E9-4FF2-B3E6-B71F127A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76431776"/>
        <c:axId val="376431384"/>
      </c:barChart>
      <c:catAx>
        <c:axId val="37643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76431384"/>
        <c:crosses val="autoZero"/>
        <c:auto val="1"/>
        <c:lblAlgn val="ctr"/>
        <c:lblOffset val="100"/>
        <c:noMultiLvlLbl val="0"/>
      </c:catAx>
      <c:valAx>
        <c:axId val="376431384"/>
        <c:scaling>
          <c:orientation val="minMax"/>
          <c:max val="10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83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76431776"/>
        <c:crosses val="autoZero"/>
        <c:crossBetween val="between"/>
        <c:majorUnit val="1"/>
        <c:minorUnit val="1"/>
      </c:valAx>
      <c:spPr>
        <a:noFill/>
        <a:ln w="25352">
          <a:noFill/>
        </a:ln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inkl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Pictograms</a:t>
            </a:r>
            <a:endParaRPr lang="en-GB" sz="3600" b="1" dirty="0"/>
          </a:p>
        </p:txBody>
      </p:sp>
      <p:sp>
        <p:nvSpPr>
          <p:cNvPr id="177" name="Rectangle 12">
            <a:extLst>
              <a:ext uri="{FF2B5EF4-FFF2-40B4-BE49-F238E27FC236}">
                <a16:creationId xmlns:a16="http://schemas.microsoft.com/office/drawing/2014/main" xmlns="" id="{47783640-D6BA-4B78-B890-E1E821D8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356" y="3264725"/>
            <a:ext cx="3749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It is important to identify the value of the whole picture or symbol in a pictogram, as part symbols are often used to show different values.</a:t>
            </a:r>
          </a:p>
        </p:txBody>
      </p:sp>
      <p:grpSp>
        <p:nvGrpSpPr>
          <p:cNvPr id="178" name="Group 203">
            <a:extLst>
              <a:ext uri="{FF2B5EF4-FFF2-40B4-BE49-F238E27FC236}">
                <a16:creationId xmlns:a16="http://schemas.microsoft.com/office/drawing/2014/main" xmlns="" id="{1B9C30E2-8961-4D9B-B299-C39889C7CB33}"/>
              </a:ext>
            </a:extLst>
          </p:cNvPr>
          <p:cNvGrpSpPr>
            <a:grpSpLocks/>
          </p:cNvGrpSpPr>
          <p:nvPr/>
        </p:nvGrpSpPr>
        <p:grpSpPr bwMode="auto">
          <a:xfrm>
            <a:off x="3554342" y="4589463"/>
            <a:ext cx="1058862" cy="1420812"/>
            <a:chOff x="3512820" y="1673238"/>
            <a:chExt cx="1059180" cy="1420768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6A3CC8E5-B9C9-4780-B392-542A76E9721F}"/>
                </a:ext>
              </a:extLst>
            </p:cNvPr>
            <p:cNvSpPr/>
            <p:nvPr/>
          </p:nvSpPr>
          <p:spPr>
            <a:xfrm>
              <a:off x="3512820" y="1673238"/>
              <a:ext cx="1059180" cy="14207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Key:</a:t>
              </a: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= 4 children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309E7366-C89D-4210-8C4B-8E1F623D97C3}"/>
                </a:ext>
              </a:extLst>
            </p:cNvPr>
            <p:cNvSpPr/>
            <p:nvPr/>
          </p:nvSpPr>
          <p:spPr>
            <a:xfrm>
              <a:off x="3860586" y="2124074"/>
              <a:ext cx="368411" cy="369876"/>
            </a:xfrm>
            <a:prstGeom prst="ellipse">
              <a:avLst/>
            </a:prstGeom>
            <a:solidFill>
              <a:srgbClr val="E94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41363" y="4248150"/>
            <a:ext cx="3495675" cy="2097989"/>
            <a:chOff x="741363" y="4248150"/>
            <a:chExt cx="3495675" cy="2097989"/>
          </a:xfrm>
        </p:grpSpPr>
        <p:grpSp>
          <p:nvGrpSpPr>
            <p:cNvPr id="182" name="Group 88">
              <a:extLst>
                <a:ext uri="{FF2B5EF4-FFF2-40B4-BE49-F238E27FC236}">
                  <a16:creationId xmlns:a16="http://schemas.microsoft.com/office/drawing/2014/main" xmlns="" id="{8390EE09-A86B-44C7-B2F5-DBD5A1DD7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504" y="4500564"/>
              <a:ext cx="2625556" cy="1845575"/>
              <a:chOff x="625574" y="4525794"/>
              <a:chExt cx="2677350" cy="1881138"/>
            </a:xfrm>
          </p:grpSpPr>
          <p:grpSp>
            <p:nvGrpSpPr>
              <p:cNvPr id="184" name="Group 113">
                <a:extLst>
                  <a:ext uri="{FF2B5EF4-FFF2-40B4-BE49-F238E27FC236}">
                    <a16:creationId xmlns:a16="http://schemas.microsoft.com/office/drawing/2014/main" xmlns="" id="{0131A01F-76E2-41E0-A368-B6B1FC1E5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823" y="4525794"/>
                <a:ext cx="2533926" cy="363323"/>
                <a:chOff x="782595" y="1458097"/>
                <a:chExt cx="4194085" cy="601362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D0D95C5C-4AFA-4EA1-AE09-0CD416E778D4}"/>
                    </a:ext>
                  </a:extLst>
                </p:cNvPr>
                <p:cNvSpPr/>
                <p:nvPr/>
              </p:nvSpPr>
              <p:spPr>
                <a:xfrm>
                  <a:off x="783485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163E00E1-DFC9-4845-A2E0-DCEAB1B0CD19}"/>
                    </a:ext>
                  </a:extLst>
                </p:cNvPr>
                <p:cNvSpPr/>
                <p:nvPr/>
              </p:nvSpPr>
              <p:spPr>
                <a:xfrm>
                  <a:off x="1385134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xmlns="" id="{CD3F8C6A-105F-4F0C-A4C0-36A888926C2D}"/>
                    </a:ext>
                  </a:extLst>
                </p:cNvPr>
                <p:cNvSpPr/>
                <p:nvPr/>
              </p:nvSpPr>
              <p:spPr>
                <a:xfrm>
                  <a:off x="1986780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607B48F9-6B2F-4F1E-B31B-3E2916B874BE}"/>
                    </a:ext>
                  </a:extLst>
                </p:cNvPr>
                <p:cNvSpPr/>
                <p:nvPr/>
              </p:nvSpPr>
              <p:spPr>
                <a:xfrm>
                  <a:off x="2580546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A9FDCB6E-FC36-44F5-B7CF-1B83C8712FD4}"/>
                    </a:ext>
                  </a:extLst>
                </p:cNvPr>
                <p:cNvSpPr/>
                <p:nvPr/>
              </p:nvSpPr>
              <p:spPr>
                <a:xfrm>
                  <a:off x="3182194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FE46BDD4-F53F-4EB5-8006-F36C23E5F86B}"/>
                    </a:ext>
                  </a:extLst>
                </p:cNvPr>
                <p:cNvSpPr/>
                <p:nvPr/>
              </p:nvSpPr>
              <p:spPr>
                <a:xfrm>
                  <a:off x="3783841" y="1458097"/>
                  <a:ext cx="599020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A3D06352-FC5B-4D43-8E2B-E45831630DF9}"/>
                    </a:ext>
                  </a:extLst>
                </p:cNvPr>
                <p:cNvSpPr/>
                <p:nvPr/>
              </p:nvSpPr>
              <p:spPr>
                <a:xfrm>
                  <a:off x="4374980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5" name="Group 114">
                <a:extLst>
                  <a:ext uri="{FF2B5EF4-FFF2-40B4-BE49-F238E27FC236}">
                    <a16:creationId xmlns:a16="http://schemas.microsoft.com/office/drawing/2014/main" xmlns="" id="{EBAE52C2-6875-4396-BC28-5A0B1151E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444" y="4889117"/>
                <a:ext cx="2533926" cy="363323"/>
                <a:chOff x="782595" y="1458097"/>
                <a:chExt cx="4194085" cy="601362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68BB37D4-AE6A-4F74-8545-73F7EB362025}"/>
                    </a:ext>
                  </a:extLst>
                </p:cNvPr>
                <p:cNvSpPr/>
                <p:nvPr/>
              </p:nvSpPr>
              <p:spPr>
                <a:xfrm>
                  <a:off x="782458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859EFA64-2B21-4E9D-B40D-CED27FD8DFB9}"/>
                    </a:ext>
                  </a:extLst>
                </p:cNvPr>
                <p:cNvSpPr/>
                <p:nvPr/>
              </p:nvSpPr>
              <p:spPr>
                <a:xfrm>
                  <a:off x="1384106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C6C6F3C7-AF90-4BC6-A83F-B0DCD9AA6571}"/>
                    </a:ext>
                  </a:extLst>
                </p:cNvPr>
                <p:cNvSpPr/>
                <p:nvPr/>
              </p:nvSpPr>
              <p:spPr>
                <a:xfrm>
                  <a:off x="1985753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889BFD80-9326-4929-951C-ED58D8192116}"/>
                    </a:ext>
                  </a:extLst>
                </p:cNvPr>
                <p:cNvSpPr/>
                <p:nvPr/>
              </p:nvSpPr>
              <p:spPr>
                <a:xfrm>
                  <a:off x="2579518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A99FC128-FDC8-4866-B500-7B53AEE38B2F}"/>
                    </a:ext>
                  </a:extLst>
                </p:cNvPr>
                <p:cNvSpPr/>
                <p:nvPr/>
              </p:nvSpPr>
              <p:spPr>
                <a:xfrm>
                  <a:off x="3181167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839F55BF-7C30-4522-9F83-802D74EEA256}"/>
                    </a:ext>
                  </a:extLst>
                </p:cNvPr>
                <p:cNvSpPr/>
                <p:nvPr/>
              </p:nvSpPr>
              <p:spPr>
                <a:xfrm>
                  <a:off x="3782813" y="1458114"/>
                  <a:ext cx="599020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B2898E46-A0BE-4B40-9EC9-93064721C351}"/>
                    </a:ext>
                  </a:extLst>
                </p:cNvPr>
                <p:cNvSpPr/>
                <p:nvPr/>
              </p:nvSpPr>
              <p:spPr>
                <a:xfrm>
                  <a:off x="4373953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6" name="Group 115">
                <a:extLst>
                  <a:ext uri="{FF2B5EF4-FFF2-40B4-BE49-F238E27FC236}">
                    <a16:creationId xmlns:a16="http://schemas.microsoft.com/office/drawing/2014/main" xmlns="" id="{A88CAEC9-6FA5-4C83-9ACF-3D354DF82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066" y="5252439"/>
                <a:ext cx="2533926" cy="363323"/>
                <a:chOff x="782595" y="1458097"/>
                <a:chExt cx="4194085" cy="601362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9324797C-D0C5-4DE4-9CB2-55980CB2E395}"/>
                    </a:ext>
                  </a:extLst>
                </p:cNvPr>
                <p:cNvSpPr/>
                <p:nvPr/>
              </p:nvSpPr>
              <p:spPr>
                <a:xfrm>
                  <a:off x="781428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4C7DB5A1-B29D-4AE3-8C3C-5F899B5814EF}"/>
                    </a:ext>
                  </a:extLst>
                </p:cNvPr>
                <p:cNvSpPr/>
                <p:nvPr/>
              </p:nvSpPr>
              <p:spPr>
                <a:xfrm>
                  <a:off x="1383077" y="1458130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3756E4C1-74A3-42B8-82FF-447B1641381B}"/>
                    </a:ext>
                  </a:extLst>
                </p:cNvPr>
                <p:cNvSpPr/>
                <p:nvPr/>
              </p:nvSpPr>
              <p:spPr>
                <a:xfrm>
                  <a:off x="1984723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E15463EE-BA3D-4124-BD44-AAFC1341F809}"/>
                    </a:ext>
                  </a:extLst>
                </p:cNvPr>
                <p:cNvSpPr/>
                <p:nvPr/>
              </p:nvSpPr>
              <p:spPr>
                <a:xfrm>
                  <a:off x="2578489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B117E999-768E-44EC-94B2-11AD1BD436C4}"/>
                    </a:ext>
                  </a:extLst>
                </p:cNvPr>
                <p:cNvSpPr/>
                <p:nvPr/>
              </p:nvSpPr>
              <p:spPr>
                <a:xfrm>
                  <a:off x="3180137" y="1458130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51401396-EF7F-46A1-B904-687368C58F01}"/>
                    </a:ext>
                  </a:extLst>
                </p:cNvPr>
                <p:cNvSpPr/>
                <p:nvPr/>
              </p:nvSpPr>
              <p:spPr>
                <a:xfrm>
                  <a:off x="3781784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9BC34C9D-3C68-4EBF-BE32-AB66ED77359E}"/>
                    </a:ext>
                  </a:extLst>
                </p:cNvPr>
                <p:cNvSpPr/>
                <p:nvPr/>
              </p:nvSpPr>
              <p:spPr>
                <a:xfrm>
                  <a:off x="4375550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7" name="Group 116">
                <a:extLst>
                  <a:ext uri="{FF2B5EF4-FFF2-40B4-BE49-F238E27FC236}">
                    <a16:creationId xmlns:a16="http://schemas.microsoft.com/office/drawing/2014/main" xmlns="" id="{BFB51ED2-BEB3-4BAB-A126-91D30749C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687" y="5615762"/>
                <a:ext cx="2533926" cy="363323"/>
                <a:chOff x="782595" y="1458097"/>
                <a:chExt cx="4194085" cy="601362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D5092839-26F2-4746-AD28-379DF7345F3C}"/>
                    </a:ext>
                  </a:extLst>
                </p:cNvPr>
                <p:cNvSpPr/>
                <p:nvPr/>
              </p:nvSpPr>
              <p:spPr>
                <a:xfrm>
                  <a:off x="783029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xmlns="" id="{9B83DAA4-EC89-49B8-8C40-7D8BF410A986}"/>
                    </a:ext>
                  </a:extLst>
                </p:cNvPr>
                <p:cNvSpPr/>
                <p:nvPr/>
              </p:nvSpPr>
              <p:spPr>
                <a:xfrm>
                  <a:off x="1384675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FE7B508-5E42-4769-B10A-1D02100536B0}"/>
                    </a:ext>
                  </a:extLst>
                </p:cNvPr>
                <p:cNvSpPr/>
                <p:nvPr/>
              </p:nvSpPr>
              <p:spPr>
                <a:xfrm>
                  <a:off x="1986324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F510FED8-CB9B-4A18-BBEF-93471778ACE4}"/>
                    </a:ext>
                  </a:extLst>
                </p:cNvPr>
                <p:cNvSpPr/>
                <p:nvPr/>
              </p:nvSpPr>
              <p:spPr>
                <a:xfrm>
                  <a:off x="2580089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406E956E-96FE-405A-AD9F-A612167AC912}"/>
                    </a:ext>
                  </a:extLst>
                </p:cNvPr>
                <p:cNvSpPr/>
                <p:nvPr/>
              </p:nvSpPr>
              <p:spPr>
                <a:xfrm>
                  <a:off x="3181736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63896D12-0075-4946-9FB5-35A3AB6313D5}"/>
                    </a:ext>
                  </a:extLst>
                </p:cNvPr>
                <p:cNvSpPr/>
                <p:nvPr/>
              </p:nvSpPr>
              <p:spPr>
                <a:xfrm>
                  <a:off x="3783384" y="1458147"/>
                  <a:ext cx="599020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994DD6F0-3F7A-4814-AF62-16231E73E2C5}"/>
                    </a:ext>
                  </a:extLst>
                </p:cNvPr>
                <p:cNvSpPr/>
                <p:nvPr/>
              </p:nvSpPr>
              <p:spPr>
                <a:xfrm>
                  <a:off x="4374522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8D935D93-2544-4FF5-9754-9EEB6883B2B6}"/>
                  </a:ext>
                </a:extLst>
              </p:cNvPr>
              <p:cNvSpPr/>
              <p:nvPr/>
            </p:nvSpPr>
            <p:spPr>
              <a:xfrm>
                <a:off x="625574" y="5979123"/>
                <a:ext cx="454753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Walk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A1A1D7B4-CBCC-4787-BB6D-A2E581FCE1E8}"/>
                  </a:ext>
                </a:extLst>
              </p:cNvPr>
              <p:cNvSpPr/>
              <p:nvPr/>
            </p:nvSpPr>
            <p:spPr>
              <a:xfrm>
                <a:off x="941665" y="5979123"/>
                <a:ext cx="549561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Bicycle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C9D76262-F5CD-4AE5-82F0-6A46BA122706}"/>
                  </a:ext>
                </a:extLst>
              </p:cNvPr>
              <p:cNvSpPr/>
              <p:nvPr/>
            </p:nvSpPr>
            <p:spPr>
              <a:xfrm>
                <a:off x="1410890" y="5979123"/>
                <a:ext cx="373022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Car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E6344D62-855F-4F4C-B42B-07F06F44D897}"/>
                  </a:ext>
                </a:extLst>
              </p:cNvPr>
              <p:cNvSpPr/>
              <p:nvPr/>
            </p:nvSpPr>
            <p:spPr>
              <a:xfrm>
                <a:off x="1790236" y="5979123"/>
                <a:ext cx="374656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Bus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0CEF93FA-06AD-41D9-90F7-57AF5369B917}"/>
                  </a:ext>
                </a:extLst>
              </p:cNvPr>
              <p:cNvSpPr/>
              <p:nvPr/>
            </p:nvSpPr>
            <p:spPr>
              <a:xfrm>
                <a:off x="2120683" y="5979123"/>
                <a:ext cx="464561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Tram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87A64AE9-5D16-4F9A-A396-B8E400472591}"/>
                  </a:ext>
                </a:extLst>
              </p:cNvPr>
              <p:cNvSpPr/>
              <p:nvPr/>
            </p:nvSpPr>
            <p:spPr>
              <a:xfrm>
                <a:off x="2466695" y="5979123"/>
                <a:ext cx="466195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Train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263AFC73-8091-4D84-895B-8702297CBAF4}"/>
                  </a:ext>
                </a:extLst>
              </p:cNvPr>
              <p:cNvSpPr/>
              <p:nvPr/>
            </p:nvSpPr>
            <p:spPr>
              <a:xfrm>
                <a:off x="2823652" y="5979123"/>
                <a:ext cx="479272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Other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AC4348B9-CBBD-4734-99F9-3BACB1C5BC75}"/>
                  </a:ext>
                </a:extLst>
              </p:cNvPr>
              <p:cNvSpPr/>
              <p:nvPr/>
            </p:nvSpPr>
            <p:spPr>
              <a:xfrm>
                <a:off x="1367767" y="6150477"/>
                <a:ext cx="1159276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ea typeface="Calibri" panose="020F0502020204030204" pitchFamily="34" charset="0"/>
                    <a:cs typeface="Liberation Sans"/>
                  </a:rPr>
                  <a:t>Types of Transport</a:t>
                </a: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xmlns="" id="{54468CAC-0112-4651-8ED0-6BFDCF9C1842}"/>
                  </a:ext>
                </a:extLst>
              </p:cNvPr>
              <p:cNvSpPr/>
              <p:nvPr/>
            </p:nvSpPr>
            <p:spPr>
              <a:xfrm>
                <a:off x="741044" y="5671322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xmlns="" id="{3688194B-9819-4E83-8291-76C19F220289}"/>
                  </a:ext>
                </a:extLst>
              </p:cNvPr>
              <p:cNvSpPr/>
              <p:nvPr/>
            </p:nvSpPr>
            <p:spPr>
              <a:xfrm>
                <a:off x="741044" y="5309576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xmlns="" id="{0A342478-957A-437A-9843-5C4F383CA505}"/>
                  </a:ext>
                </a:extLst>
              </p:cNvPr>
              <p:cNvSpPr/>
              <p:nvPr/>
            </p:nvSpPr>
            <p:spPr>
              <a:xfrm>
                <a:off x="741044" y="4949418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xmlns="" id="{E6B98434-5D12-471C-8A54-B7AE9EF2C43D}"/>
                  </a:ext>
                </a:extLst>
              </p:cNvPr>
              <p:cNvSpPr/>
              <p:nvPr/>
            </p:nvSpPr>
            <p:spPr>
              <a:xfrm>
                <a:off x="1126762" y="5671322"/>
                <a:ext cx="265082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xmlns="" id="{67168B00-1FC7-4030-B261-639664DE2F18}"/>
                  </a:ext>
                </a:extLst>
              </p:cNvPr>
              <p:cNvSpPr/>
              <p:nvPr/>
            </p:nvSpPr>
            <p:spPr>
              <a:xfrm>
                <a:off x="1491844" y="5671322"/>
                <a:ext cx="265082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xmlns="" id="{1C99194C-7590-483D-9077-59D91842C97E}"/>
                  </a:ext>
                </a:extLst>
              </p:cNvPr>
              <p:cNvSpPr/>
              <p:nvPr/>
            </p:nvSpPr>
            <p:spPr>
              <a:xfrm>
                <a:off x="1836292" y="5671322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2" name="Freeform 139">
                <a:extLst>
                  <a:ext uri="{FF2B5EF4-FFF2-40B4-BE49-F238E27FC236}">
                    <a16:creationId xmlns:a16="http://schemas.microsoft.com/office/drawing/2014/main" xmlns="" id="{C9F64921-EA99-40E3-851E-C223CEFB4084}"/>
                  </a:ext>
                </a:extLst>
              </p:cNvPr>
              <p:cNvSpPr/>
              <p:nvPr/>
            </p:nvSpPr>
            <p:spPr>
              <a:xfrm rot="5400000">
                <a:off x="1916512" y="5369043"/>
                <a:ext cx="266549" cy="138097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xmlns="" id="{B7C728C1-D2A4-4106-BE5E-7626F7696CB9}"/>
                  </a:ext>
                </a:extLst>
              </p:cNvPr>
              <p:cNvSpPr/>
              <p:nvPr/>
            </p:nvSpPr>
            <p:spPr>
              <a:xfrm>
                <a:off x="2196613" y="5664976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4" name="Freeform 196">
                <a:extLst>
                  <a:ext uri="{FF2B5EF4-FFF2-40B4-BE49-F238E27FC236}">
                    <a16:creationId xmlns:a16="http://schemas.microsoft.com/office/drawing/2014/main" xmlns="" id="{81AD9B22-D298-4E0D-AAFB-1164C867BB78}"/>
                  </a:ext>
                </a:extLst>
              </p:cNvPr>
              <p:cNvSpPr/>
              <p:nvPr/>
            </p:nvSpPr>
            <p:spPr>
              <a:xfrm rot="16200000">
                <a:off x="877582" y="4586055"/>
                <a:ext cx="131689" cy="138096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5" name="Freeform 197">
                <a:extLst>
                  <a:ext uri="{FF2B5EF4-FFF2-40B4-BE49-F238E27FC236}">
                    <a16:creationId xmlns:a16="http://schemas.microsoft.com/office/drawing/2014/main" xmlns="" id="{8135F08D-EBD3-418C-94E8-FD21B7978F83}"/>
                  </a:ext>
                </a:extLst>
              </p:cNvPr>
              <p:cNvSpPr/>
              <p:nvPr/>
            </p:nvSpPr>
            <p:spPr>
              <a:xfrm rot="16200000">
                <a:off x="1605366" y="5310340"/>
                <a:ext cx="130102" cy="138096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6" name="Freeform 198">
                <a:extLst>
                  <a:ext uri="{FF2B5EF4-FFF2-40B4-BE49-F238E27FC236}">
                    <a16:creationId xmlns:a16="http://schemas.microsoft.com/office/drawing/2014/main" xmlns="" id="{EFB96615-9419-45C3-819F-96749F76BF14}"/>
                  </a:ext>
                </a:extLst>
              </p:cNvPr>
              <p:cNvSpPr/>
              <p:nvPr/>
            </p:nvSpPr>
            <p:spPr>
              <a:xfrm rot="10800000">
                <a:off x="2195026" y="5660216"/>
                <a:ext cx="130160" cy="139621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7" name="Freeform 199">
                <a:extLst>
                  <a:ext uri="{FF2B5EF4-FFF2-40B4-BE49-F238E27FC236}">
                    <a16:creationId xmlns:a16="http://schemas.microsoft.com/office/drawing/2014/main" xmlns="" id="{4EF7C8DC-0DFC-45E3-BA23-7C0593CFC035}"/>
                  </a:ext>
                </a:extLst>
              </p:cNvPr>
              <p:cNvSpPr/>
              <p:nvPr/>
            </p:nvSpPr>
            <p:spPr>
              <a:xfrm rot="5400000">
                <a:off x="2621280" y="5741894"/>
                <a:ext cx="266549" cy="138097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0E7375C4-49C6-46C5-A9A1-0FBFDAFE9C76}"/>
                  </a:ext>
                </a:extLst>
              </p:cNvPr>
              <p:cNvSpPr/>
              <p:nvPr/>
            </p:nvSpPr>
            <p:spPr>
              <a:xfrm>
                <a:off x="2941064" y="5677669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9" name="Freeform 201">
                <a:extLst>
                  <a:ext uri="{FF2B5EF4-FFF2-40B4-BE49-F238E27FC236}">
                    <a16:creationId xmlns:a16="http://schemas.microsoft.com/office/drawing/2014/main" xmlns="" id="{2B970D26-9AAD-4BA4-B761-D839B413B150}"/>
                  </a:ext>
                </a:extLst>
              </p:cNvPr>
              <p:cNvSpPr/>
              <p:nvPr/>
            </p:nvSpPr>
            <p:spPr>
              <a:xfrm rot="10800000">
                <a:off x="2939476" y="5672909"/>
                <a:ext cx="131748" cy="138034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F34DA66E-DF24-407C-9B52-107E866B6DB5}"/>
                </a:ext>
              </a:extLst>
            </p:cNvPr>
            <p:cNvSpPr/>
            <p:nvPr/>
          </p:nvSpPr>
          <p:spPr>
            <a:xfrm>
              <a:off x="741363" y="4248150"/>
              <a:ext cx="3495675" cy="252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kern="50" dirty="0">
                  <a:ea typeface="Calibri" panose="020F0502020204030204" pitchFamily="34" charset="0"/>
                  <a:cs typeface="Liberation Sans"/>
                </a:rPr>
                <a:t>A Pictogram to Show How the Children in KS2 Travel to School</a:t>
              </a:r>
            </a:p>
          </p:txBody>
        </p:sp>
      </p:grpSp>
      <p:grpSp>
        <p:nvGrpSpPr>
          <p:cNvPr id="238" name="Group 10">
            <a:extLst>
              <a:ext uri="{FF2B5EF4-FFF2-40B4-BE49-F238E27FC236}">
                <a16:creationId xmlns:a16="http://schemas.microsoft.com/office/drawing/2014/main" xmlns="" id="{582B7FB5-5DE2-49D6-B6A7-086F4E709643}"/>
              </a:ext>
            </a:extLst>
          </p:cNvPr>
          <p:cNvGrpSpPr>
            <a:grpSpLocks/>
          </p:cNvGrpSpPr>
          <p:nvPr/>
        </p:nvGrpSpPr>
        <p:grpSpPr bwMode="auto">
          <a:xfrm>
            <a:off x="3552666" y="2080852"/>
            <a:ext cx="1058862" cy="1420813"/>
            <a:chOff x="3512820" y="1673238"/>
            <a:chExt cx="1059180" cy="1420768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xmlns="" id="{198F2C73-6E53-47B9-AF9F-65DEFB1565BE}"/>
                </a:ext>
              </a:extLst>
            </p:cNvPr>
            <p:cNvSpPr/>
            <p:nvPr/>
          </p:nvSpPr>
          <p:spPr>
            <a:xfrm>
              <a:off x="3512820" y="1673238"/>
              <a:ext cx="1059180" cy="14207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Key:</a:t>
              </a: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= 2 children</a:t>
              </a: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xmlns="" id="{BD548A01-FD77-4CBB-BE85-7C7EABDCDF53}"/>
                </a:ext>
              </a:extLst>
            </p:cNvPr>
            <p:cNvSpPr/>
            <p:nvPr/>
          </p:nvSpPr>
          <p:spPr>
            <a:xfrm>
              <a:off x="3860586" y="2124074"/>
              <a:ext cx="368411" cy="369876"/>
            </a:xfrm>
            <a:prstGeom prst="ellipse">
              <a:avLst/>
            </a:prstGeom>
            <a:solidFill>
              <a:srgbClr val="E94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95729" y="1309132"/>
            <a:ext cx="3494867" cy="2977741"/>
            <a:chOff x="695729" y="1309132"/>
            <a:chExt cx="3494867" cy="2977741"/>
          </a:xfrm>
        </p:grpSpPr>
        <p:grpSp>
          <p:nvGrpSpPr>
            <p:cNvPr id="242" name="Group 8">
              <a:extLst>
                <a:ext uri="{FF2B5EF4-FFF2-40B4-BE49-F238E27FC236}">
                  <a16:creationId xmlns:a16="http://schemas.microsoft.com/office/drawing/2014/main" xmlns="" id="{0C015D48-2449-497E-AEB7-9BE10EA6C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608" y="1513559"/>
              <a:ext cx="2509589" cy="2773314"/>
              <a:chOff x="658418" y="1458097"/>
              <a:chExt cx="3927055" cy="4340023"/>
            </a:xfrm>
          </p:grpSpPr>
          <p:grpSp>
            <p:nvGrpSpPr>
              <p:cNvPr id="244" name="Group 3">
                <a:extLst>
                  <a:ext uri="{FF2B5EF4-FFF2-40B4-BE49-F238E27FC236}">
                    <a16:creationId xmlns:a16="http://schemas.microsoft.com/office/drawing/2014/main" xmlns="" id="{F8925837-E44F-4FA6-95F1-E5F789438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2595" y="1458097"/>
                <a:ext cx="3682313" cy="527982"/>
                <a:chOff x="782595" y="1458097"/>
                <a:chExt cx="4194085" cy="601362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9865DC1D-13F2-4DA7-BFCD-29C21740962B}"/>
                    </a:ext>
                  </a:extLst>
                </p:cNvPr>
                <p:cNvSpPr/>
                <p:nvPr/>
              </p:nvSpPr>
              <p:spPr>
                <a:xfrm>
                  <a:off x="781945" y="1458097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C37470ED-4060-4703-89D1-778602960C57}"/>
                    </a:ext>
                  </a:extLst>
                </p:cNvPr>
                <p:cNvSpPr/>
                <p:nvPr/>
              </p:nvSpPr>
              <p:spPr>
                <a:xfrm>
                  <a:off x="1383978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B5324A8B-4B3D-47B5-9FB5-9C51D5CCAC13}"/>
                    </a:ext>
                  </a:extLst>
                </p:cNvPr>
                <p:cNvSpPr/>
                <p:nvPr/>
              </p:nvSpPr>
              <p:spPr>
                <a:xfrm>
                  <a:off x="1986010" y="1458097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00C64B36-D420-48F3-B13D-FADFD03EA97A}"/>
                    </a:ext>
                  </a:extLst>
                </p:cNvPr>
                <p:cNvSpPr/>
                <p:nvPr/>
              </p:nvSpPr>
              <p:spPr>
                <a:xfrm>
                  <a:off x="2579720" y="1458097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FB782CFC-6179-4E40-B95C-465209A9FAF1}"/>
                    </a:ext>
                  </a:extLst>
                </p:cNvPr>
                <p:cNvSpPr/>
                <p:nvPr/>
              </p:nvSpPr>
              <p:spPr>
                <a:xfrm>
                  <a:off x="3181754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83CCFE0D-F5EC-4CE1-B76A-B693E6EDB105}"/>
                    </a:ext>
                  </a:extLst>
                </p:cNvPr>
                <p:cNvSpPr/>
                <p:nvPr/>
              </p:nvSpPr>
              <p:spPr>
                <a:xfrm>
                  <a:off x="3783785" y="1458097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77A41EA9-06F6-4772-ABF2-80354CAFB56D}"/>
                    </a:ext>
                  </a:extLst>
                </p:cNvPr>
                <p:cNvSpPr/>
                <p:nvPr/>
              </p:nvSpPr>
              <p:spPr>
                <a:xfrm>
                  <a:off x="4374722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5" name="Group 26">
                <a:extLst>
                  <a:ext uri="{FF2B5EF4-FFF2-40B4-BE49-F238E27FC236}">
                    <a16:creationId xmlns:a16="http://schemas.microsoft.com/office/drawing/2014/main" xmlns="" id="{2FED30CF-944B-40B9-BC7F-FE2FF0948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3498" y="1986079"/>
                <a:ext cx="3682313" cy="527982"/>
                <a:chOff x="782595" y="1458097"/>
                <a:chExt cx="4194085" cy="601362"/>
              </a:xfrm>
            </p:grpSpPr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xmlns="" id="{FF0D2ADC-AF5D-46C9-B45A-AB7302A1980A}"/>
                    </a:ext>
                  </a:extLst>
                </p:cNvPr>
                <p:cNvSpPr/>
                <p:nvPr/>
              </p:nvSpPr>
              <p:spPr>
                <a:xfrm>
                  <a:off x="783691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xmlns="" id="{7E517212-ED51-46A9-912F-6132FA630AC3}"/>
                    </a:ext>
                  </a:extLst>
                </p:cNvPr>
                <p:cNvSpPr/>
                <p:nvPr/>
              </p:nvSpPr>
              <p:spPr>
                <a:xfrm>
                  <a:off x="1385723" y="1458807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A33DE060-65EC-4434-8F0A-7879DA5AB984}"/>
                    </a:ext>
                  </a:extLst>
                </p:cNvPr>
                <p:cNvSpPr/>
                <p:nvPr/>
              </p:nvSpPr>
              <p:spPr>
                <a:xfrm>
                  <a:off x="1984981" y="1458807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FD975E43-9290-46FD-BC16-ADB7C6D9269A}"/>
                    </a:ext>
                  </a:extLst>
                </p:cNvPr>
                <p:cNvSpPr/>
                <p:nvPr/>
              </p:nvSpPr>
              <p:spPr>
                <a:xfrm>
                  <a:off x="2581466" y="1458807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CCFCD696-6D8E-46A0-B40B-6D4A2150D040}"/>
                    </a:ext>
                  </a:extLst>
                </p:cNvPr>
                <p:cNvSpPr/>
                <p:nvPr/>
              </p:nvSpPr>
              <p:spPr>
                <a:xfrm>
                  <a:off x="3180724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704FD25A-968C-4567-91C9-9D34260F7A23}"/>
                    </a:ext>
                  </a:extLst>
                </p:cNvPr>
                <p:cNvSpPr/>
                <p:nvPr/>
              </p:nvSpPr>
              <p:spPr>
                <a:xfrm>
                  <a:off x="3782756" y="1458807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ECE7F484-62A5-486B-B3ED-BEC07416A654}"/>
                    </a:ext>
                  </a:extLst>
                </p:cNvPr>
                <p:cNvSpPr/>
                <p:nvPr/>
              </p:nvSpPr>
              <p:spPr>
                <a:xfrm>
                  <a:off x="4373692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6" name="Group 34">
                <a:extLst>
                  <a:ext uri="{FF2B5EF4-FFF2-40B4-BE49-F238E27FC236}">
                    <a16:creationId xmlns:a16="http://schemas.microsoft.com/office/drawing/2014/main" xmlns="" id="{06A32137-8B29-41B0-93D4-C120E6B4E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4401" y="2514061"/>
                <a:ext cx="3682313" cy="527982"/>
                <a:chOff x="782595" y="1458097"/>
                <a:chExt cx="4194085" cy="601362"/>
              </a:xfrm>
            </p:grpSpPr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xmlns="" id="{2A973B4D-EC0C-4486-B086-DD6AA1A4B343}"/>
                    </a:ext>
                  </a:extLst>
                </p:cNvPr>
                <p:cNvSpPr/>
                <p:nvPr/>
              </p:nvSpPr>
              <p:spPr>
                <a:xfrm>
                  <a:off x="782663" y="1456744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xmlns="" id="{40B412C1-7E2A-4667-AD08-F9F9A59F4D91}"/>
                    </a:ext>
                  </a:extLst>
                </p:cNvPr>
                <p:cNvSpPr/>
                <p:nvPr/>
              </p:nvSpPr>
              <p:spPr>
                <a:xfrm>
                  <a:off x="1384695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xmlns="" id="{28E652AE-6D14-4FA7-BABA-5200B78D9303}"/>
                    </a:ext>
                  </a:extLst>
                </p:cNvPr>
                <p:cNvSpPr/>
                <p:nvPr/>
              </p:nvSpPr>
              <p:spPr>
                <a:xfrm>
                  <a:off x="1986729" y="1456744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xmlns="" id="{80CFB78D-C1BD-4D80-AF7A-F666A1814D56}"/>
                    </a:ext>
                  </a:extLst>
                </p:cNvPr>
                <p:cNvSpPr/>
                <p:nvPr/>
              </p:nvSpPr>
              <p:spPr>
                <a:xfrm>
                  <a:off x="2580438" y="1456744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xmlns="" id="{E376B9B5-AA32-4575-9642-1CADFEE2C789}"/>
                    </a:ext>
                  </a:extLst>
                </p:cNvPr>
                <p:cNvSpPr/>
                <p:nvPr/>
              </p:nvSpPr>
              <p:spPr>
                <a:xfrm>
                  <a:off x="3182470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xmlns="" id="{B004862B-3FA2-4BB1-92EF-C2A6621162EC}"/>
                    </a:ext>
                  </a:extLst>
                </p:cNvPr>
                <p:cNvSpPr/>
                <p:nvPr/>
              </p:nvSpPr>
              <p:spPr>
                <a:xfrm>
                  <a:off x="3784504" y="1456744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xmlns="" id="{74436A82-4A47-4AEB-B800-1FA2761EF99F}"/>
                    </a:ext>
                  </a:extLst>
                </p:cNvPr>
                <p:cNvSpPr/>
                <p:nvPr/>
              </p:nvSpPr>
              <p:spPr>
                <a:xfrm>
                  <a:off x="4375438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7" name="Group 42">
                <a:extLst>
                  <a:ext uri="{FF2B5EF4-FFF2-40B4-BE49-F238E27FC236}">
                    <a16:creationId xmlns:a16="http://schemas.microsoft.com/office/drawing/2014/main" xmlns="" id="{80E87D9E-E7F9-4235-82E9-1F8E429ABE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5304" y="3042043"/>
                <a:ext cx="3682313" cy="527982"/>
                <a:chOff x="782595" y="1458097"/>
                <a:chExt cx="4194085" cy="601362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xmlns="" id="{279E289A-C25B-4B3F-83D0-EB961458AF1B}"/>
                    </a:ext>
                  </a:extLst>
                </p:cNvPr>
                <p:cNvSpPr/>
                <p:nvPr/>
              </p:nvSpPr>
              <p:spPr>
                <a:xfrm>
                  <a:off x="781634" y="1457456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xmlns="" id="{D763DDC4-529D-437D-A2BD-E1F7F0201DFB}"/>
                    </a:ext>
                  </a:extLst>
                </p:cNvPr>
                <p:cNvSpPr/>
                <p:nvPr/>
              </p:nvSpPr>
              <p:spPr>
                <a:xfrm>
                  <a:off x="1383666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xmlns="" id="{3346789A-3492-4B15-898E-0B36A5DF9C6F}"/>
                    </a:ext>
                  </a:extLst>
                </p:cNvPr>
                <p:cNvSpPr/>
                <p:nvPr/>
              </p:nvSpPr>
              <p:spPr>
                <a:xfrm>
                  <a:off x="1985699" y="1457456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xmlns="" id="{E25561AE-2022-43FA-AEEF-305BC4F767C9}"/>
                    </a:ext>
                  </a:extLst>
                </p:cNvPr>
                <p:cNvSpPr/>
                <p:nvPr/>
              </p:nvSpPr>
              <p:spPr>
                <a:xfrm>
                  <a:off x="2579409" y="1457456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xmlns="" id="{584D0378-3B2E-49FA-A3D7-1B4AB0461DAC}"/>
                    </a:ext>
                  </a:extLst>
                </p:cNvPr>
                <p:cNvSpPr/>
                <p:nvPr/>
              </p:nvSpPr>
              <p:spPr>
                <a:xfrm>
                  <a:off x="3181441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xmlns="" id="{A479E40E-89DC-41D1-A1D3-94F2A8ACA91E}"/>
                    </a:ext>
                  </a:extLst>
                </p:cNvPr>
                <p:cNvSpPr/>
                <p:nvPr/>
              </p:nvSpPr>
              <p:spPr>
                <a:xfrm>
                  <a:off x="3783474" y="1457456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xmlns="" id="{0897FA21-FACD-4CFC-B62F-31BED5BD1893}"/>
                    </a:ext>
                  </a:extLst>
                </p:cNvPr>
                <p:cNvSpPr/>
                <p:nvPr/>
              </p:nvSpPr>
              <p:spPr>
                <a:xfrm>
                  <a:off x="4374409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8" name="Group 50">
                <a:extLst>
                  <a:ext uri="{FF2B5EF4-FFF2-40B4-BE49-F238E27FC236}">
                    <a16:creationId xmlns:a16="http://schemas.microsoft.com/office/drawing/2014/main" xmlns="" id="{7BFC5B3D-BAF4-4D17-82AF-EBB024737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207" y="3570025"/>
                <a:ext cx="3682313" cy="527982"/>
                <a:chOff x="782595" y="1458097"/>
                <a:chExt cx="4194085" cy="601362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EE3B20E8-E091-4B1C-B3B3-5F8246002D5C}"/>
                    </a:ext>
                  </a:extLst>
                </p:cNvPr>
                <p:cNvSpPr/>
                <p:nvPr/>
              </p:nvSpPr>
              <p:spPr>
                <a:xfrm>
                  <a:off x="783378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xmlns="" id="{34252032-EAD6-475C-92EF-3D2F417547AC}"/>
                    </a:ext>
                  </a:extLst>
                </p:cNvPr>
                <p:cNvSpPr/>
                <p:nvPr/>
              </p:nvSpPr>
              <p:spPr>
                <a:xfrm>
                  <a:off x="1385412" y="1458165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xmlns="" id="{7B54DA48-9A93-4535-B4A8-216342D21A6F}"/>
                    </a:ext>
                  </a:extLst>
                </p:cNvPr>
                <p:cNvSpPr/>
                <p:nvPr/>
              </p:nvSpPr>
              <p:spPr>
                <a:xfrm>
                  <a:off x="1984670" y="1458165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78ECF9A3-90F1-43F9-B76A-B9AC43D725AC}"/>
                    </a:ext>
                  </a:extLst>
                </p:cNvPr>
                <p:cNvSpPr/>
                <p:nvPr/>
              </p:nvSpPr>
              <p:spPr>
                <a:xfrm>
                  <a:off x="2581153" y="1458165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xmlns="" id="{BB36F374-5448-4060-9D33-9C70C9A32EFC}"/>
                    </a:ext>
                  </a:extLst>
                </p:cNvPr>
                <p:cNvSpPr/>
                <p:nvPr/>
              </p:nvSpPr>
              <p:spPr>
                <a:xfrm>
                  <a:off x="3180411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xmlns="" id="{052EE006-AA2B-47FC-98DA-71BD0AB5F0A4}"/>
                    </a:ext>
                  </a:extLst>
                </p:cNvPr>
                <p:cNvSpPr/>
                <p:nvPr/>
              </p:nvSpPr>
              <p:spPr>
                <a:xfrm>
                  <a:off x="3782445" y="1458165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xmlns="" id="{0BD22630-E306-40AD-B95A-12FD668DD4EC}"/>
                    </a:ext>
                  </a:extLst>
                </p:cNvPr>
                <p:cNvSpPr/>
                <p:nvPr/>
              </p:nvSpPr>
              <p:spPr>
                <a:xfrm>
                  <a:off x="4373379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9" name="Group 58">
                <a:extLst>
                  <a:ext uri="{FF2B5EF4-FFF2-40B4-BE49-F238E27FC236}">
                    <a16:creationId xmlns:a16="http://schemas.microsoft.com/office/drawing/2014/main" xmlns="" id="{07C6FA6A-4C6F-4102-91BC-F7ECA170A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110" y="4098007"/>
                <a:ext cx="3682313" cy="527982"/>
                <a:chOff x="782595" y="1458097"/>
                <a:chExt cx="4194085" cy="601362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xmlns="" id="{0A19B19F-DE41-49CA-A28C-033150ECDFD9}"/>
                    </a:ext>
                  </a:extLst>
                </p:cNvPr>
                <p:cNvSpPr/>
                <p:nvPr/>
              </p:nvSpPr>
              <p:spPr>
                <a:xfrm>
                  <a:off x="782350" y="1458876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xmlns="" id="{FB90F55A-2017-409A-B93D-2F13C6902A82}"/>
                    </a:ext>
                  </a:extLst>
                </p:cNvPr>
                <p:cNvSpPr/>
                <p:nvPr/>
              </p:nvSpPr>
              <p:spPr>
                <a:xfrm>
                  <a:off x="1384384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xmlns="" id="{888B493A-E913-4E4A-8DCA-E8B69C598687}"/>
                    </a:ext>
                  </a:extLst>
                </p:cNvPr>
                <p:cNvSpPr/>
                <p:nvPr/>
              </p:nvSpPr>
              <p:spPr>
                <a:xfrm>
                  <a:off x="1986416" y="1458876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xmlns="" id="{928BC784-274F-4EBF-8D11-87D399EF9E79}"/>
                    </a:ext>
                  </a:extLst>
                </p:cNvPr>
                <p:cNvSpPr/>
                <p:nvPr/>
              </p:nvSpPr>
              <p:spPr>
                <a:xfrm>
                  <a:off x="2580125" y="1458876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5F73840F-044C-4B66-BB2D-503F7B28DD81}"/>
                    </a:ext>
                  </a:extLst>
                </p:cNvPr>
                <p:cNvSpPr/>
                <p:nvPr/>
              </p:nvSpPr>
              <p:spPr>
                <a:xfrm>
                  <a:off x="3182159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xmlns="" id="{0928D7B7-7EF3-49D6-97FD-620142A63BE3}"/>
                    </a:ext>
                  </a:extLst>
                </p:cNvPr>
                <p:cNvSpPr/>
                <p:nvPr/>
              </p:nvSpPr>
              <p:spPr>
                <a:xfrm>
                  <a:off x="3784191" y="1458876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xmlns="" id="{62D8934A-75ED-4706-AD74-2EE562AD7522}"/>
                    </a:ext>
                  </a:extLst>
                </p:cNvPr>
                <p:cNvSpPr/>
                <p:nvPr/>
              </p:nvSpPr>
              <p:spPr>
                <a:xfrm>
                  <a:off x="4375127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50" name="Group 66">
                <a:extLst>
                  <a:ext uri="{FF2B5EF4-FFF2-40B4-BE49-F238E27FC236}">
                    <a16:creationId xmlns:a16="http://schemas.microsoft.com/office/drawing/2014/main" xmlns="" id="{845AB2C7-E1BC-493D-9B7D-DA6FB3BA8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8013" y="4625989"/>
                <a:ext cx="3682313" cy="527982"/>
                <a:chOff x="782595" y="1458097"/>
                <a:chExt cx="4194085" cy="601362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xmlns="" id="{33D0B7BB-E738-4004-B61A-755B4B36866A}"/>
                    </a:ext>
                  </a:extLst>
                </p:cNvPr>
                <p:cNvSpPr/>
                <p:nvPr/>
              </p:nvSpPr>
              <p:spPr>
                <a:xfrm>
                  <a:off x="781321" y="1456814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xmlns="" id="{63A2B0E8-366D-4E6B-8B8A-13D43C830774}"/>
                    </a:ext>
                  </a:extLst>
                </p:cNvPr>
                <p:cNvSpPr/>
                <p:nvPr/>
              </p:nvSpPr>
              <p:spPr>
                <a:xfrm>
                  <a:off x="1383355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xmlns="" id="{F184189C-2FBF-48A2-A220-CEA549D4C2CC}"/>
                    </a:ext>
                  </a:extLst>
                </p:cNvPr>
                <p:cNvSpPr/>
                <p:nvPr/>
              </p:nvSpPr>
              <p:spPr>
                <a:xfrm>
                  <a:off x="1985386" y="1456814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xmlns="" id="{5B13C017-BE06-47B8-99B9-C37B9D2448A0}"/>
                    </a:ext>
                  </a:extLst>
                </p:cNvPr>
                <p:cNvSpPr/>
                <p:nvPr/>
              </p:nvSpPr>
              <p:spPr>
                <a:xfrm>
                  <a:off x="2579096" y="1456814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xmlns="" id="{E1F7F907-49FD-4343-8CF2-6713274BAAB8}"/>
                    </a:ext>
                  </a:extLst>
                </p:cNvPr>
                <p:cNvSpPr/>
                <p:nvPr/>
              </p:nvSpPr>
              <p:spPr>
                <a:xfrm>
                  <a:off x="3181130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xmlns="" id="{20C2688D-921D-4DA6-A5CC-686D1C5805C7}"/>
                    </a:ext>
                  </a:extLst>
                </p:cNvPr>
                <p:cNvSpPr/>
                <p:nvPr/>
              </p:nvSpPr>
              <p:spPr>
                <a:xfrm>
                  <a:off x="3783161" y="1456814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xmlns="" id="{77AE33BF-E4FB-4BB7-B2B5-04F9BF36019B}"/>
                    </a:ext>
                  </a:extLst>
                </p:cNvPr>
                <p:cNvSpPr/>
                <p:nvPr/>
              </p:nvSpPr>
              <p:spPr>
                <a:xfrm>
                  <a:off x="4374098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BD0A968E-6B70-44B4-A1F4-4A3420241927}"/>
                  </a:ext>
                </a:extLst>
              </p:cNvPr>
              <p:cNvSpPr/>
              <p:nvPr/>
            </p:nvSpPr>
            <p:spPr>
              <a:xfrm>
                <a:off x="658418" y="5153469"/>
                <a:ext cx="69784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Walk</a:t>
                </a: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546F33C9-B0F8-4824-BB85-37A633D82DF7}"/>
                  </a:ext>
                </a:extLst>
              </p:cNvPr>
              <p:cNvSpPr/>
              <p:nvPr/>
            </p:nvSpPr>
            <p:spPr>
              <a:xfrm>
                <a:off x="1113026" y="5153469"/>
                <a:ext cx="843328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Bicycle</a:t>
                </a: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E994E4C7-20FC-4AC9-9A47-D8AF7D6285D4}"/>
                  </a:ext>
                </a:extLst>
              </p:cNvPr>
              <p:cNvSpPr/>
              <p:nvPr/>
            </p:nvSpPr>
            <p:spPr>
              <a:xfrm>
                <a:off x="1802629" y="5153469"/>
                <a:ext cx="57242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Car</a:t>
                </a: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2CE7D09C-7DBE-460A-A22B-ABF1E1913CAF}"/>
                  </a:ext>
                </a:extLst>
              </p:cNvPr>
              <p:cNvSpPr/>
              <p:nvPr/>
            </p:nvSpPr>
            <p:spPr>
              <a:xfrm>
                <a:off x="2353087" y="5153469"/>
                <a:ext cx="574927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Bus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93FF1CDB-33DF-47BD-932A-4EA69CF5B8C4}"/>
                  </a:ext>
                </a:extLst>
              </p:cNvPr>
              <p:cNvSpPr/>
              <p:nvPr/>
            </p:nvSpPr>
            <p:spPr>
              <a:xfrm>
                <a:off x="2829725" y="5153469"/>
                <a:ext cx="71289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Tram</a:t>
                </a: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810B17C1-EACF-4D60-B707-3F1B9D271D71}"/>
                  </a:ext>
                </a:extLst>
              </p:cNvPr>
              <p:cNvSpPr/>
              <p:nvPr/>
            </p:nvSpPr>
            <p:spPr>
              <a:xfrm>
                <a:off x="3331467" y="5153469"/>
                <a:ext cx="715398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Train</a:t>
                </a: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3F872E11-5198-49AA-BB19-F39E4FB84931}"/>
                  </a:ext>
                </a:extLst>
              </p:cNvPr>
              <p:cNvSpPr/>
              <p:nvPr/>
            </p:nvSpPr>
            <p:spPr>
              <a:xfrm>
                <a:off x="3850006" y="5153469"/>
                <a:ext cx="735467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Other</a:t>
                </a: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AD3FF17C-402C-490A-B722-E1BF0FCAEA5E}"/>
                  </a:ext>
                </a:extLst>
              </p:cNvPr>
              <p:cNvSpPr/>
              <p:nvPr/>
            </p:nvSpPr>
            <p:spPr>
              <a:xfrm>
                <a:off x="1707223" y="5404374"/>
                <a:ext cx="1778966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ea typeface="Calibri" panose="020F0502020204030204" pitchFamily="34" charset="0"/>
                    <a:cs typeface="Liberation Sans"/>
                  </a:rPr>
                  <a:t>Types of Transport</a:t>
                </a: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xmlns="" id="{E035E7BE-DAFC-480B-930B-6346BC0D3168}"/>
                  </a:ext>
                </a:extLst>
              </p:cNvPr>
              <p:cNvSpPr/>
              <p:nvPr/>
            </p:nvSpPr>
            <p:spPr>
              <a:xfrm>
                <a:off x="845355" y="4705249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xmlns="" id="{BBCE663F-974C-40E6-BFA0-4D51FB59B6DE}"/>
                  </a:ext>
                </a:extLst>
              </p:cNvPr>
              <p:cNvSpPr/>
              <p:nvPr/>
            </p:nvSpPr>
            <p:spPr>
              <a:xfrm>
                <a:off x="845355" y="4181515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xmlns="" id="{46902E69-F453-4084-ABC6-B672EC2E0461}"/>
                  </a:ext>
                </a:extLst>
              </p:cNvPr>
              <p:cNvSpPr/>
              <p:nvPr/>
            </p:nvSpPr>
            <p:spPr>
              <a:xfrm>
                <a:off x="845355" y="3657780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xmlns="" id="{963B3D0C-E5A6-498A-AB37-363AE2947C20}"/>
                  </a:ext>
                </a:extLst>
              </p:cNvPr>
              <p:cNvSpPr/>
              <p:nvPr/>
            </p:nvSpPr>
            <p:spPr>
              <a:xfrm>
                <a:off x="845355" y="3134047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xmlns="" id="{306B7EE6-ABA2-44F3-BC05-B6DC4A10CB2E}"/>
                  </a:ext>
                </a:extLst>
              </p:cNvPr>
              <p:cNvSpPr/>
              <p:nvPr/>
            </p:nvSpPr>
            <p:spPr>
              <a:xfrm>
                <a:off x="845355" y="2610312"/>
                <a:ext cx="387295" cy="384884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xmlns="" id="{48B70919-7C9D-4913-BB66-CF741CE5FEAE}"/>
                  </a:ext>
                </a:extLst>
              </p:cNvPr>
              <p:cNvSpPr/>
              <p:nvPr/>
            </p:nvSpPr>
            <p:spPr>
              <a:xfrm>
                <a:off x="845355" y="2084141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5" name="Freeform 89">
                <a:extLst>
                  <a:ext uri="{FF2B5EF4-FFF2-40B4-BE49-F238E27FC236}">
                    <a16:creationId xmlns:a16="http://schemas.microsoft.com/office/drawing/2014/main" xmlns="" id="{7A3BB0AE-7013-4B0A-9DDF-A3E6E0A01A87}"/>
                  </a:ext>
                </a:extLst>
              </p:cNvPr>
              <p:cNvSpPr/>
              <p:nvPr/>
            </p:nvSpPr>
            <p:spPr>
              <a:xfrm rot="10800000">
                <a:off x="845355" y="1721182"/>
                <a:ext cx="387295" cy="202185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xmlns="" id="{8497E779-8C9C-4334-BD8D-D70688757430}"/>
                  </a:ext>
                </a:extLst>
              </p:cNvPr>
              <p:cNvSpPr/>
              <p:nvPr/>
            </p:nvSpPr>
            <p:spPr>
              <a:xfrm>
                <a:off x="1403156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xmlns="" id="{3AA1DA04-12C0-4985-BE0E-B8092FBDE41B}"/>
                  </a:ext>
                </a:extLst>
              </p:cNvPr>
              <p:cNvSpPr/>
              <p:nvPr/>
            </p:nvSpPr>
            <p:spPr>
              <a:xfrm>
                <a:off x="1914677" y="4181515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xmlns="" id="{034B5BDD-B522-4E1B-9785-DCAAB9C23540}"/>
                  </a:ext>
                </a:extLst>
              </p:cNvPr>
              <p:cNvSpPr/>
              <p:nvPr/>
            </p:nvSpPr>
            <p:spPr>
              <a:xfrm>
                <a:off x="1934164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xmlns="" id="{7999745A-466F-4347-9325-B3C783EE0D90}"/>
                  </a:ext>
                </a:extLst>
              </p:cNvPr>
              <p:cNvSpPr/>
              <p:nvPr/>
            </p:nvSpPr>
            <p:spPr>
              <a:xfrm>
                <a:off x="2435941" y="4181515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xmlns="" id="{DC0FB278-188F-4669-BA03-E3D5E4FA7711}"/>
                  </a:ext>
                </a:extLst>
              </p:cNvPr>
              <p:cNvSpPr/>
              <p:nvPr/>
            </p:nvSpPr>
            <p:spPr>
              <a:xfrm>
                <a:off x="2435941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1" name="Freeform 96">
                <a:extLst>
                  <a:ext uri="{FF2B5EF4-FFF2-40B4-BE49-F238E27FC236}">
                    <a16:creationId xmlns:a16="http://schemas.microsoft.com/office/drawing/2014/main" xmlns="" id="{D881C7A4-F160-46ED-BA06-80A3C0B27B64}"/>
                  </a:ext>
                </a:extLst>
              </p:cNvPr>
              <p:cNvSpPr/>
              <p:nvPr/>
            </p:nvSpPr>
            <p:spPr>
              <a:xfrm rot="10800000">
                <a:off x="1897626" y="3820991"/>
                <a:ext cx="387295" cy="202185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xmlns="" id="{D8C16CA0-10B7-4398-BCF8-E321EA62C961}"/>
                  </a:ext>
                </a:extLst>
              </p:cNvPr>
              <p:cNvSpPr/>
              <p:nvPr/>
            </p:nvSpPr>
            <p:spPr>
              <a:xfrm>
                <a:off x="2426198" y="3635857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3" name="Freeform 98">
                <a:extLst>
                  <a:ext uri="{FF2B5EF4-FFF2-40B4-BE49-F238E27FC236}">
                    <a16:creationId xmlns:a16="http://schemas.microsoft.com/office/drawing/2014/main" xmlns="" id="{206F4838-8D31-474C-912F-F2186531CD41}"/>
                  </a:ext>
                </a:extLst>
              </p:cNvPr>
              <p:cNvSpPr/>
              <p:nvPr/>
            </p:nvSpPr>
            <p:spPr>
              <a:xfrm rot="10800000">
                <a:off x="2964512" y="4376393"/>
                <a:ext cx="387295" cy="199750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xmlns="" id="{12837721-4DB5-4556-BDC6-B53938F26F0D}"/>
                  </a:ext>
                </a:extLst>
              </p:cNvPr>
              <p:cNvSpPr/>
              <p:nvPr/>
            </p:nvSpPr>
            <p:spPr>
              <a:xfrm>
                <a:off x="1386105" y="4183950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xmlns="" id="{79A9B3D8-B5A2-4614-A8F5-B47C151BC877}"/>
                  </a:ext>
                </a:extLst>
              </p:cNvPr>
              <p:cNvSpPr/>
              <p:nvPr/>
            </p:nvSpPr>
            <p:spPr>
              <a:xfrm>
                <a:off x="2959640" y="4697941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xmlns="" id="{F9D00DD7-47C2-44D3-8960-5CCA6D11A6AF}"/>
                  </a:ext>
                </a:extLst>
              </p:cNvPr>
              <p:cNvSpPr/>
              <p:nvPr/>
            </p:nvSpPr>
            <p:spPr>
              <a:xfrm>
                <a:off x="3483340" y="4690633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xmlns="" id="{C0C17649-1146-46DC-AC0D-BC606E242513}"/>
                  </a:ext>
                </a:extLst>
              </p:cNvPr>
              <p:cNvSpPr/>
              <p:nvPr/>
            </p:nvSpPr>
            <p:spPr>
              <a:xfrm>
                <a:off x="4007039" y="4683326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8" name="Freeform 103">
                <a:extLst>
                  <a:ext uri="{FF2B5EF4-FFF2-40B4-BE49-F238E27FC236}">
                    <a16:creationId xmlns:a16="http://schemas.microsoft.com/office/drawing/2014/main" xmlns="" id="{C345CE27-33A0-4480-AF89-BF83FD311AC0}"/>
                  </a:ext>
                </a:extLst>
              </p:cNvPr>
              <p:cNvSpPr/>
              <p:nvPr/>
            </p:nvSpPr>
            <p:spPr>
              <a:xfrm rot="10800000">
                <a:off x="4014348" y="4366649"/>
                <a:ext cx="387293" cy="199750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xmlns="" id="{CF21C831-5F18-426C-A385-A1B763DE44ED}"/>
                </a:ext>
              </a:extLst>
            </p:cNvPr>
            <p:cNvSpPr/>
            <p:nvPr/>
          </p:nvSpPr>
          <p:spPr>
            <a:xfrm>
              <a:off x="695729" y="1309132"/>
              <a:ext cx="3494867" cy="251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kern="50" dirty="0">
                  <a:ea typeface="Calibri" panose="020F0502020204030204" pitchFamily="34" charset="0"/>
                  <a:cs typeface="Liberation Sans"/>
                </a:rPr>
                <a:t>A Pictogram to Show How the Children in KS2 Travel to School</a:t>
              </a:r>
            </a:p>
          </p:txBody>
        </p:sp>
      </p:grpSp>
      <p:sp>
        <p:nvSpPr>
          <p:cNvPr id="328" name="Rectangle 327"/>
          <p:cNvSpPr/>
          <p:nvPr/>
        </p:nvSpPr>
        <p:spPr>
          <a:xfrm>
            <a:off x="4838356" y="1733419"/>
            <a:ext cx="3749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pictogram uses pictures or symbols to represent </a:t>
            </a:r>
            <a:r>
              <a:rPr lang="en-GB" altLang="en-US" b="1" dirty="0"/>
              <a:t>discrete data</a:t>
            </a:r>
            <a:r>
              <a:rPr lang="en-GB" altLang="en-US" dirty="0"/>
              <a:t>.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4838356" y="2484016"/>
            <a:ext cx="374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key shows the value represented by one picture or symbol.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839913" y="4831054"/>
            <a:ext cx="3548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 both of these pictograms, the data is the same but the value of the symbol is different.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328" grpId="0"/>
      <p:bldP spid="329" grpId="0"/>
      <p:bldP spid="3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E511046-B744-4E76-8228-4D70D177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286261"/>
            <a:ext cx="4700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Data that is counted and has no in-between value is called </a:t>
            </a:r>
            <a:r>
              <a:rPr lang="en-GB" altLang="en-US" sz="1400" b="1" dirty="0">
                <a:solidFill>
                  <a:schemeClr val="tx1"/>
                </a:solidFill>
              </a:rPr>
              <a:t>discrete data</a:t>
            </a:r>
            <a:r>
              <a:rPr lang="en-GB" altLang="en-US" sz="1400" dirty="0">
                <a:solidFill>
                  <a:schemeClr val="tx1"/>
                </a:solidFill>
              </a:rPr>
              <a:t>. Discrete data is usually collected in a frequency table and then presented as a bar chart.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65B680-D741-4CAF-B10F-FE6CE855B2E0}"/>
              </a:ext>
            </a:extLst>
          </p:cNvPr>
          <p:cNvSpPr/>
          <p:nvPr/>
        </p:nvSpPr>
        <p:spPr>
          <a:xfrm>
            <a:off x="719138" y="2251610"/>
            <a:ext cx="4775200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Twinkl" pitchFamily="2" charset="0"/>
              </a:rPr>
              <a:t>A bar chart has a </a:t>
            </a:r>
            <a:r>
              <a:rPr lang="en-GB" sz="1400" b="1" dirty="0">
                <a:latin typeface="Twinkl" pitchFamily="2" charset="0"/>
              </a:rPr>
              <a:t>horizontal</a:t>
            </a:r>
            <a:r>
              <a:rPr lang="en-GB" sz="1400" dirty="0">
                <a:latin typeface="Twinkl" pitchFamily="2" charset="0"/>
              </a:rPr>
              <a:t> axis and a </a:t>
            </a:r>
            <a:r>
              <a:rPr lang="en-GB" sz="1400" b="1" dirty="0">
                <a:latin typeface="Twinkl" pitchFamily="2" charset="0"/>
              </a:rPr>
              <a:t>vertical</a:t>
            </a:r>
            <a:r>
              <a:rPr lang="en-GB" sz="1400" dirty="0">
                <a:latin typeface="Twinkl" pitchFamily="2" charset="0"/>
              </a:rPr>
              <a:t> axis.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5595D5-D89E-4AA3-BC27-4944796FBD6B}"/>
              </a:ext>
            </a:extLst>
          </p:cNvPr>
          <p:cNvSpPr/>
          <p:nvPr/>
        </p:nvSpPr>
        <p:spPr>
          <a:xfrm>
            <a:off x="719138" y="2785158"/>
            <a:ext cx="3705225" cy="1616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A bar chart must always have a </a:t>
            </a:r>
            <a:r>
              <a:rPr lang="en-GB" sz="1400" b="1" dirty="0">
                <a:latin typeface="Twinkl" pitchFamily="2" charset="0"/>
              </a:rPr>
              <a:t>title </a:t>
            </a:r>
            <a:r>
              <a:rPr lang="en-GB" sz="1400" dirty="0">
                <a:latin typeface="Twinkl" pitchFamily="2" charset="0"/>
              </a:rPr>
              <a:t>explaining what it shows.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Bars must be carefully drawn to show the data.</a:t>
            </a:r>
            <a:r>
              <a:rPr lang="en-GB" sz="1400" dirty="0">
                <a:solidFill>
                  <a:srgbClr val="FF0000"/>
                </a:solidFill>
                <a:latin typeface="Twinkl" pitchFamily="2" charset="0"/>
              </a:rPr>
              <a:t> 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There must be a </a:t>
            </a:r>
            <a:r>
              <a:rPr lang="en-GB" sz="1400" b="1" dirty="0">
                <a:latin typeface="Twinkl" pitchFamily="2" charset="0"/>
              </a:rPr>
              <a:t>gap</a:t>
            </a:r>
            <a:r>
              <a:rPr lang="en-GB" sz="1400" dirty="0">
                <a:latin typeface="Twinkl" pitchFamily="2" charset="0"/>
              </a:rPr>
              <a:t> between each bar.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Each bar must be the </a:t>
            </a:r>
            <a:r>
              <a:rPr lang="en-GB" sz="1400" b="1" dirty="0">
                <a:latin typeface="Twinkl" pitchFamily="2" charset="0"/>
              </a:rPr>
              <a:t>same width</a:t>
            </a:r>
            <a:r>
              <a:rPr lang="en-GB" sz="1400" dirty="0">
                <a:latin typeface="Twinkl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88C7C5-7944-43E7-B65A-4366F8CC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564062"/>
            <a:ext cx="37798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A </a:t>
            </a:r>
            <a:r>
              <a:rPr lang="en-GB" altLang="en-US" sz="1400" b="1" dirty="0">
                <a:solidFill>
                  <a:schemeClr val="tx1"/>
                </a:solidFill>
              </a:rPr>
              <a:t>number line </a:t>
            </a:r>
            <a:r>
              <a:rPr lang="en-GB" altLang="en-US" sz="1400" dirty="0">
                <a:solidFill>
                  <a:schemeClr val="tx1"/>
                </a:solidFill>
              </a:rPr>
              <a:t>is marked on the </a:t>
            </a:r>
            <a:r>
              <a:rPr lang="en-GB" altLang="en-US" sz="1400" b="1" dirty="0">
                <a:solidFill>
                  <a:schemeClr val="tx1"/>
                </a:solidFill>
              </a:rPr>
              <a:t>vertical</a:t>
            </a:r>
            <a:r>
              <a:rPr lang="en-GB" altLang="en-US" sz="1400" dirty="0">
                <a:solidFill>
                  <a:schemeClr val="tx1"/>
                </a:solidFill>
              </a:rPr>
              <a:t> axis. The scale of this number line is chosen based on the data range.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The </a:t>
            </a:r>
            <a:r>
              <a:rPr lang="en-GB" altLang="en-US" sz="1400" b="1" dirty="0">
                <a:solidFill>
                  <a:schemeClr val="tx1"/>
                </a:solidFill>
              </a:rPr>
              <a:t>data categories </a:t>
            </a:r>
            <a:r>
              <a:rPr lang="en-GB" altLang="en-US" sz="1400" dirty="0">
                <a:solidFill>
                  <a:schemeClr val="tx1"/>
                </a:solidFill>
              </a:rPr>
              <a:t>are organised on the </a:t>
            </a:r>
            <a:r>
              <a:rPr lang="en-GB" altLang="en-US" sz="1400" b="1" dirty="0">
                <a:solidFill>
                  <a:schemeClr val="tx1"/>
                </a:solidFill>
              </a:rPr>
              <a:t>horizontal</a:t>
            </a:r>
            <a:r>
              <a:rPr lang="en-GB" altLang="en-US" sz="1400" dirty="0">
                <a:solidFill>
                  <a:schemeClr val="tx1"/>
                </a:solidFill>
              </a:rPr>
              <a:t> axis.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Each axis must have a </a:t>
            </a:r>
            <a:r>
              <a:rPr lang="en-GB" altLang="en-US" sz="1400" b="1" dirty="0">
                <a:solidFill>
                  <a:schemeClr val="tx1"/>
                </a:solidFill>
              </a:rPr>
              <a:t>label </a:t>
            </a:r>
            <a:r>
              <a:rPr lang="en-GB" altLang="en-US" sz="1400" dirty="0">
                <a:solidFill>
                  <a:schemeClr val="tx1"/>
                </a:solidFill>
              </a:rPr>
              <a:t>explaining what it shows.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71268488-9F3D-4940-BE91-7869945D7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58115"/>
              </p:ext>
            </p:extLst>
          </p:nvPr>
        </p:nvGraphicFramePr>
        <p:xfrm>
          <a:off x="5794376" y="1395004"/>
          <a:ext cx="2593975" cy="1262064"/>
        </p:xfrm>
        <a:graphic>
          <a:graphicData uri="http://schemas.openxmlformats.org/drawingml/2006/table">
            <a:tbl>
              <a:tblPr firstRow="1" firstCol="1" bandRow="1"/>
              <a:tblGrid>
                <a:gridCol w="98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Children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12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14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xmlns="" id="{43377B5E-2C6B-44F6-9315-E1F4C4593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7991"/>
              </p:ext>
            </p:extLst>
          </p:nvPr>
        </p:nvGraphicFramePr>
        <p:xfrm>
          <a:off x="4622800" y="2908300"/>
          <a:ext cx="392112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15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A864DA1E-211D-4301-9A66-C8D2C17B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1871406"/>
            <a:ext cx="467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draw a grouped bar chart to show this data. In this bar chart, each category has more than one bar. A key is used to identify the subcategories of the data.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5DCB2816-AE16-40E5-8695-97DBEE70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47" y="1364457"/>
            <a:ext cx="779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Discrete data in each category can also be represented in subcategories: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1743D70-4D5A-45E1-9403-DA82C9A464EB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2082800"/>
          <a:ext cx="2946400" cy="2139952"/>
        </p:xfrm>
        <a:graphic>
          <a:graphicData uri="http://schemas.openxmlformats.org/drawingml/2006/table">
            <a:tbl>
              <a:tblPr firstRow="1" firstCol="1" bandRow="1"/>
              <a:tblGrid>
                <a:gridCol w="687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5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Boys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Number of Girls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3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2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Chart 15">
            <a:extLst>
              <a:ext uri="{FF2B5EF4-FFF2-40B4-BE49-F238E27FC236}">
                <a16:creationId xmlns:a16="http://schemas.microsoft.com/office/drawing/2014/main" xmlns="" id="{0D964E32-9409-409A-BD31-823D406FB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22182"/>
              </p:ext>
            </p:extLst>
          </p:nvPr>
        </p:nvGraphicFramePr>
        <p:xfrm>
          <a:off x="3954463" y="3170238"/>
          <a:ext cx="4397375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87122E7B-7F62-4E71-A7AD-A16652AA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424363"/>
            <a:ext cx="15208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FB9E286-A1DC-400D-842D-8D484E071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354638"/>
            <a:ext cx="965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856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490E6201-04A6-4D9D-9476-BE6CB6AE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795713"/>
            <a:ext cx="3767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Data is plotted on to a line graph in the same way as a coordinate grid. These data plots are then joined with straight lines.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xmlns="" id="{9F4C2AC9-8D7C-4EBB-91E4-9B38C18E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408608"/>
            <a:ext cx="3779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Line graphs are used to show changes to a measurement over time. They show </a:t>
            </a:r>
            <a:r>
              <a:rPr lang="en-GB" altLang="en-US" sz="1600" b="1" dirty="0">
                <a:solidFill>
                  <a:schemeClr val="tx1"/>
                </a:solidFill>
              </a:rPr>
              <a:t>continuous data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1B5ECB-1A02-4BE4-A2DE-E5D15041B18F}"/>
              </a:ext>
            </a:extLst>
          </p:cNvPr>
          <p:cNvSpPr/>
          <p:nvPr/>
        </p:nvSpPr>
        <p:spPr>
          <a:xfrm>
            <a:off x="682625" y="2393209"/>
            <a:ext cx="3684587" cy="1076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The data being measured is shown on the </a:t>
            </a:r>
            <a:r>
              <a:rPr lang="en-GB" sz="1600" b="1" dirty="0">
                <a:latin typeface="Twinkl" pitchFamily="2" charset="0"/>
              </a:rPr>
              <a:t>vertical</a:t>
            </a:r>
            <a:r>
              <a:rPr lang="en-GB" sz="1600" dirty="0">
                <a:latin typeface="Twinkl" pitchFamily="2" charset="0"/>
              </a:rPr>
              <a:t> axis.</a:t>
            </a:r>
          </a:p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The time the data is being measured over is shown on the </a:t>
            </a:r>
            <a:r>
              <a:rPr lang="en-GB" sz="1600" b="1" dirty="0">
                <a:latin typeface="Twinkl" pitchFamily="2" charset="0"/>
              </a:rPr>
              <a:t>horizontal</a:t>
            </a:r>
            <a:r>
              <a:rPr lang="en-GB" sz="1600" dirty="0">
                <a:latin typeface="Twinkl" pitchFamily="2" charset="0"/>
              </a:rPr>
              <a:t> axis.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xmlns="" id="{DF2A85E6-AF22-4C2A-9439-1831341E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4900"/>
            <a:ext cx="3962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We can use the line of the graph to describe general trends in the change of the measurement over time, or to find precise measurements at a given time.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27563" y="1524845"/>
            <a:ext cx="4286116" cy="4512418"/>
            <a:chOff x="4627563" y="1524845"/>
            <a:chExt cx="4286116" cy="4512418"/>
          </a:xfrm>
        </p:grpSpPr>
        <p:graphicFrame>
          <p:nvGraphicFramePr>
            <p:cNvPr id="5" name="Chart 18">
              <a:extLst>
                <a:ext uri="{FF2B5EF4-FFF2-40B4-BE49-F238E27FC236}">
                  <a16:creationId xmlns:a16="http://schemas.microsoft.com/office/drawing/2014/main" xmlns="" id="{ED1ACB37-08FD-4DD8-8C4F-B3FBB0B918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7916284"/>
                </p:ext>
              </p:extLst>
            </p:nvPr>
          </p:nvGraphicFramePr>
          <p:xfrm>
            <a:off x="4627563" y="1552575"/>
            <a:ext cx="3698875" cy="448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Chart" r:id="rId3" imgW="3705128" imgH="4495660" progId="Excel.Chart.8">
                    <p:embed/>
                  </p:oleObj>
                </mc:Choice>
                <mc:Fallback>
                  <p:oleObj name="Chart" r:id="rId3" imgW="3705128" imgH="4495660" progId="Excel.Chart.8">
                    <p:embed/>
                    <p:pic>
                      <p:nvPicPr>
                        <p:cNvPr id="33801" name="Chart 18">
                          <a:extLst>
                            <a:ext uri="{FF2B5EF4-FFF2-40B4-BE49-F238E27FC236}">
                              <a16:creationId xmlns:a16="http://schemas.microsoft.com/office/drawing/2014/main" xmlns="" id="{005AE64F-266F-4EE0-8819-937AAEF97289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563" y="1552575"/>
                          <a:ext cx="3698875" cy="448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34">
              <a:extLst>
                <a:ext uri="{FF2B5EF4-FFF2-40B4-BE49-F238E27FC236}">
                  <a16:creationId xmlns:a16="http://schemas.microsoft.com/office/drawing/2014/main" xmlns="" id="{89066117-1520-4C31-A862-0C0780B1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176" y="1524845"/>
              <a:ext cx="4147503" cy="29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 Line Graph to Show the Temperature of the Classroom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Line Graphs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790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3EFD6C55-664E-49F0-B834-6E634CE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33538"/>
            <a:ext cx="7632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Pie charts show discrete data as proportional sectors of a circle.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Every sector of a pie chart is a proportion of the whole. You can explain what each sector represents using an angle, fraction or percentage.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Being able to convert between fractions, percentages and angles is a key skill for answering questions about data presented in a pie chart.</a:t>
            </a:r>
          </a:p>
        </p:txBody>
      </p:sp>
      <p:graphicFrame>
        <p:nvGraphicFramePr>
          <p:cNvPr id="8" name="Chart 31">
            <a:extLst>
              <a:ext uri="{FF2B5EF4-FFF2-40B4-BE49-F238E27FC236}">
                <a16:creationId xmlns:a16="http://schemas.microsoft.com/office/drawing/2014/main" xmlns="" id="{B162E4F0-5CF8-438D-A351-613BD5D79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46963"/>
              </p:ext>
            </p:extLst>
          </p:nvPr>
        </p:nvGraphicFramePr>
        <p:xfrm>
          <a:off x="2212975" y="3108806"/>
          <a:ext cx="3341688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3" imgW="3346994" imgH="2505673" progId="Excel.Chart.8">
                  <p:embed/>
                </p:oleObj>
              </mc:Choice>
              <mc:Fallback>
                <p:oleObj name="Chart" r:id="rId3" imgW="3346994" imgH="2505673" progId="Excel.Chart.8">
                  <p:embed/>
                  <p:pic>
                    <p:nvPicPr>
                      <p:cNvPr id="39941" name="Chart 31">
                        <a:extLst>
                          <a:ext uri="{FF2B5EF4-FFF2-40B4-BE49-F238E27FC236}">
                            <a16:creationId xmlns:a16="http://schemas.microsoft.com/office/drawing/2014/main" xmlns="" id="{BF3FC397-3172-4DB3-8699-94D2482732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3108806"/>
                        <a:ext cx="3341688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llout: Left Arrow 5">
            <a:extLst>
              <a:ext uri="{FF2B5EF4-FFF2-40B4-BE49-F238E27FC236}">
                <a16:creationId xmlns:a16="http://schemas.microsoft.com/office/drawing/2014/main" xmlns="" id="{7B50E73F-836F-4E87-991A-6AC0AF7D486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6508" y="3311562"/>
            <a:ext cx="4381811" cy="5675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399"/>
            </a:avLst>
          </a:prstGeom>
          <a:blipFill rotWithShape="0">
            <a:blip r:embed="rId5"/>
            <a:stretch>
              <a:fillRect b="-14737"/>
            </a:stretch>
          </a:blipFill>
          <a:ln>
            <a:solidFill>
              <a:srgbClr val="E94D13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2" name="Callout: Right Arrow 6">
            <a:extLst>
              <a:ext uri="{FF2B5EF4-FFF2-40B4-BE49-F238E27FC236}">
                <a16:creationId xmlns:a16="http://schemas.microsoft.com/office/drawing/2014/main" xmlns="" id="{76CDA073-1AF9-4D2C-9E21-53C30F7455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3285586"/>
            <a:ext cx="2743200" cy="1189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98"/>
            </a:avLst>
          </a:prstGeom>
          <a:blipFill rotWithShape="0">
            <a:blip r:embed="rId6"/>
            <a:stretch>
              <a:fillRect/>
            </a:stretch>
          </a:blip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3" name="Callout: Right Arrow 7">
            <a:extLst>
              <a:ext uri="{FF2B5EF4-FFF2-40B4-BE49-F238E27FC236}">
                <a16:creationId xmlns:a16="http://schemas.microsoft.com/office/drawing/2014/main" xmlns="" id="{C5F51F4F-4883-4CD0-8C8A-E181B4C437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4637677"/>
            <a:ext cx="2859902" cy="1189184"/>
          </a:xfrm>
          <a:prstGeom prst="rightArrowCallout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chemeClr val="accent3"/>
            </a:solidFill>
          </a:ln>
        </p:spPr>
        <p:txBody>
          <a:bodyPr/>
          <a:lstStyle/>
          <a:p>
            <a:pPr>
              <a:defRPr/>
            </a:pPr>
            <a:r>
              <a:rPr lang="en-GB" dirty="0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1B2068-7534-4A21-AC29-0458ADD3C3E5}"/>
              </a:ext>
            </a:extLst>
          </p:cNvPr>
          <p:cNvSpPr txBox="1"/>
          <p:nvPr/>
        </p:nvSpPr>
        <p:spPr>
          <a:xfrm>
            <a:off x="5033963" y="4732338"/>
            <a:ext cx="3317875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Twinkl" pitchFamily="2" charset="0"/>
              </a:rPr>
              <a:t>We can use fraction, percentage and angle equivalents to interpret the data in a pie chart.</a:t>
            </a:r>
          </a:p>
          <a:p>
            <a:pPr>
              <a:defRPr/>
            </a:pPr>
            <a:endParaRPr lang="en-GB" sz="1400" dirty="0">
              <a:latin typeface="Twinkl" pitchFamily="2" charset="0"/>
            </a:endParaRPr>
          </a:p>
          <a:p>
            <a:pPr>
              <a:defRPr/>
            </a:pPr>
            <a:r>
              <a:rPr lang="en-GB" sz="1400" b="1" dirty="0">
                <a:latin typeface="Twinkl" pitchFamily="2" charset="0"/>
              </a:rPr>
              <a:t>If the whole pie chart represents 120, the value of the orange sector is 60.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Pie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11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OleChart spid="8" grpId="0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315</TotalTime>
  <Words>586</Words>
  <Application>Microsoft Office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Liberation Sans</vt:lpstr>
      <vt:lpstr>Sassoon Infant Rg</vt:lpstr>
      <vt:lpstr>Twinkl</vt:lpstr>
      <vt:lpstr>Arial</vt:lpstr>
      <vt:lpstr>Twinkl SemiBold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Teacher</cp:lastModifiedBy>
  <cp:revision>39</cp:revision>
  <dcterms:created xsi:type="dcterms:W3CDTF">2017-03-10T14:24:38Z</dcterms:created>
  <dcterms:modified xsi:type="dcterms:W3CDTF">2021-03-16T21:19:29Z</dcterms:modified>
</cp:coreProperties>
</file>